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47"/>
  </p:notesMasterIdLst>
  <p:sldIdLst>
    <p:sldId id="326" r:id="rId2"/>
    <p:sldId id="332" r:id="rId3"/>
    <p:sldId id="336" r:id="rId4"/>
    <p:sldId id="327" r:id="rId5"/>
    <p:sldId id="330" r:id="rId6"/>
    <p:sldId id="365" r:id="rId7"/>
    <p:sldId id="418" r:id="rId8"/>
    <p:sldId id="334" r:id="rId9"/>
    <p:sldId id="338" r:id="rId10"/>
    <p:sldId id="339" r:id="rId11"/>
    <p:sldId id="340" r:id="rId12"/>
    <p:sldId id="345" r:id="rId13"/>
    <p:sldId id="424" r:id="rId14"/>
    <p:sldId id="372" r:id="rId15"/>
    <p:sldId id="352" r:id="rId16"/>
    <p:sldId id="373" r:id="rId17"/>
    <p:sldId id="376" r:id="rId18"/>
    <p:sldId id="419" r:id="rId19"/>
    <p:sldId id="378" r:id="rId20"/>
    <p:sldId id="379" r:id="rId21"/>
    <p:sldId id="380" r:id="rId22"/>
    <p:sldId id="438" r:id="rId23"/>
    <p:sldId id="387" r:id="rId24"/>
    <p:sldId id="436" r:id="rId25"/>
    <p:sldId id="422" r:id="rId26"/>
    <p:sldId id="389" r:id="rId27"/>
    <p:sldId id="391" r:id="rId28"/>
    <p:sldId id="393" r:id="rId29"/>
    <p:sldId id="396" r:id="rId30"/>
    <p:sldId id="397" r:id="rId31"/>
    <p:sldId id="398" r:id="rId32"/>
    <p:sldId id="403" r:id="rId33"/>
    <p:sldId id="405" r:id="rId34"/>
    <p:sldId id="406" r:id="rId35"/>
    <p:sldId id="434" r:id="rId36"/>
    <p:sldId id="413" r:id="rId37"/>
    <p:sldId id="408" r:id="rId38"/>
    <p:sldId id="411" r:id="rId39"/>
    <p:sldId id="430" r:id="rId40"/>
    <p:sldId id="427" r:id="rId41"/>
    <p:sldId id="426" r:id="rId42"/>
    <p:sldId id="260" r:id="rId43"/>
    <p:sldId id="431" r:id="rId44"/>
    <p:sldId id="388" r:id="rId45"/>
    <p:sldId id="439" r:id="rId46"/>
  </p:sldIdLst>
  <p:sldSz cx="12192000" cy="6858000"/>
  <p:notesSz cx="6858000" cy="200025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FF0066"/>
    <a:srgbClr val="FF9933"/>
    <a:srgbClr val="FF66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39" autoAdjust="0"/>
    <p:restoredTop sz="84567" autoAdjust="0"/>
  </p:normalViewPr>
  <p:slideViewPr>
    <p:cSldViewPr snapToGrid="0">
      <p:cViewPr varScale="1">
        <p:scale>
          <a:sx n="72" d="100"/>
          <a:sy n="72" d="100"/>
        </p:scale>
        <p:origin x="66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9505A8-0FB0-4A8D-B30F-967F014C14C9}" type="doc">
      <dgm:prSet loTypeId="urn:microsoft.com/office/officeart/2016/7/layout/LinearBlockProcessNumbered" loCatId="process" qsTypeId="urn:microsoft.com/office/officeart/2005/8/quickstyle/simple1" qsCatId="simple" csTypeId="urn:microsoft.com/office/officeart/2005/8/colors/accent1_1" csCatId="accent1" phldr="1"/>
      <dgm:spPr/>
      <dgm:t>
        <a:bodyPr/>
        <a:lstStyle/>
        <a:p>
          <a:endParaRPr lang="en-US"/>
        </a:p>
      </dgm:t>
    </dgm:pt>
    <dgm:pt modelId="{A4404FF1-BC38-4F04-BB39-898D216655CC}">
      <dgm:prSet custT="1"/>
      <dgm:spPr/>
      <dgm:t>
        <a:bodyPr/>
        <a:lstStyle/>
        <a:p>
          <a:r>
            <a:rPr lang="es-ES" sz="2800" dirty="0"/>
            <a:t>IT: mecanismo de acción</a:t>
          </a:r>
          <a:endParaRPr lang="en-US" sz="2800" dirty="0"/>
        </a:p>
      </dgm:t>
    </dgm:pt>
    <dgm:pt modelId="{A3B2F12C-0154-4B4C-9867-1DEC9D4CF5B3}" type="parTrans" cxnId="{3722DAE6-C92D-452C-95AD-13E2242F249C}">
      <dgm:prSet/>
      <dgm:spPr/>
      <dgm:t>
        <a:bodyPr/>
        <a:lstStyle/>
        <a:p>
          <a:endParaRPr lang="en-US"/>
        </a:p>
      </dgm:t>
    </dgm:pt>
    <dgm:pt modelId="{45060564-AA2C-4354-8D11-5D04899BAB01}" type="sibTrans" cxnId="{3722DAE6-C92D-452C-95AD-13E2242F249C}">
      <dgm:prSet phldrT="01" phldr="0"/>
      <dgm:spPr/>
      <dgm:t>
        <a:bodyPr/>
        <a:lstStyle/>
        <a:p>
          <a:r>
            <a:rPr lang="en-US"/>
            <a:t>01</a:t>
          </a:r>
          <a:endParaRPr lang="en-US" dirty="0"/>
        </a:p>
      </dgm:t>
    </dgm:pt>
    <dgm:pt modelId="{22B0BD66-904B-490B-AB8D-CFE45F5ADBB8}">
      <dgm:prSet custT="1"/>
      <dgm:spPr/>
      <dgm:t>
        <a:bodyPr/>
        <a:lstStyle/>
        <a:p>
          <a:r>
            <a:rPr lang="es-ES" sz="2800" dirty="0"/>
            <a:t>Nuevos patrones de respuesta tumoral</a:t>
          </a:r>
          <a:endParaRPr lang="en-US" sz="2800" dirty="0"/>
        </a:p>
      </dgm:t>
    </dgm:pt>
    <dgm:pt modelId="{06B31F91-D6A1-4B4A-9B3A-BAD56749060E}" type="parTrans" cxnId="{FA85BEB8-9F6B-4549-8E04-998265457069}">
      <dgm:prSet/>
      <dgm:spPr/>
      <dgm:t>
        <a:bodyPr/>
        <a:lstStyle/>
        <a:p>
          <a:endParaRPr lang="en-US"/>
        </a:p>
      </dgm:t>
    </dgm:pt>
    <dgm:pt modelId="{F3B8E2A7-666B-4E8E-AF16-34BAA577633C}" type="sibTrans" cxnId="{FA85BEB8-9F6B-4549-8E04-998265457069}">
      <dgm:prSet phldrT="02" phldr="0"/>
      <dgm:spPr/>
      <dgm:t>
        <a:bodyPr/>
        <a:lstStyle/>
        <a:p>
          <a:r>
            <a:rPr lang="en-US"/>
            <a:t>02</a:t>
          </a:r>
        </a:p>
      </dgm:t>
    </dgm:pt>
    <dgm:pt modelId="{B04B74F1-A0B9-40FC-99F7-EEBCE5475E78}">
      <dgm:prSet custT="1"/>
      <dgm:spPr/>
      <dgm:t>
        <a:bodyPr/>
        <a:lstStyle/>
        <a:p>
          <a:r>
            <a:rPr lang="es-ES" sz="2800" dirty="0" err="1"/>
            <a:t>irRC</a:t>
          </a:r>
          <a:r>
            <a:rPr lang="es-ES" sz="2800" dirty="0"/>
            <a:t>, </a:t>
          </a:r>
          <a:r>
            <a:rPr lang="es-ES" sz="2800" dirty="0" err="1"/>
            <a:t>iRECIST</a:t>
          </a:r>
          <a:r>
            <a:rPr lang="es-ES" sz="2800" dirty="0"/>
            <a:t>...</a:t>
          </a:r>
          <a:endParaRPr lang="en-US" sz="2800" dirty="0"/>
        </a:p>
      </dgm:t>
    </dgm:pt>
    <dgm:pt modelId="{CE6ED08A-F602-45B3-AFF2-3433AC3A878B}" type="parTrans" cxnId="{0A51FA59-987B-4B02-AC49-6390289688C1}">
      <dgm:prSet/>
      <dgm:spPr/>
      <dgm:t>
        <a:bodyPr/>
        <a:lstStyle/>
        <a:p>
          <a:endParaRPr lang="en-US"/>
        </a:p>
      </dgm:t>
    </dgm:pt>
    <dgm:pt modelId="{24F810E0-0616-47BF-9422-3889291DEF60}" type="sibTrans" cxnId="{0A51FA59-987B-4B02-AC49-6390289688C1}">
      <dgm:prSet phldrT="03" phldr="0"/>
      <dgm:spPr/>
      <dgm:t>
        <a:bodyPr/>
        <a:lstStyle/>
        <a:p>
          <a:r>
            <a:rPr lang="en-US"/>
            <a:t>03</a:t>
          </a:r>
        </a:p>
      </dgm:t>
    </dgm:pt>
    <dgm:pt modelId="{F4753B4C-183D-4946-8283-6E1249F1D5CF}">
      <dgm:prSet custT="1"/>
      <dgm:spPr/>
      <dgm:t>
        <a:bodyPr/>
        <a:lstStyle/>
        <a:p>
          <a:r>
            <a:rPr lang="en-US" sz="2800" dirty="0" err="1"/>
            <a:t>Efectos</a:t>
          </a:r>
          <a:r>
            <a:rPr lang="en-US" sz="2800" dirty="0"/>
            <a:t> </a:t>
          </a:r>
          <a:r>
            <a:rPr lang="en-US" sz="2800" dirty="0" err="1"/>
            <a:t>adversos</a:t>
          </a:r>
          <a:r>
            <a:rPr lang="en-US" sz="2800" dirty="0"/>
            <a:t> IT</a:t>
          </a:r>
        </a:p>
      </dgm:t>
    </dgm:pt>
    <dgm:pt modelId="{3F2D479B-A617-4BE4-B4E5-50F02FA56309}" type="parTrans" cxnId="{6319CE1B-1C36-4BDF-859E-BCDAB6E7C64F}">
      <dgm:prSet/>
      <dgm:spPr/>
      <dgm:t>
        <a:bodyPr/>
        <a:lstStyle/>
        <a:p>
          <a:endParaRPr lang="en-US"/>
        </a:p>
      </dgm:t>
    </dgm:pt>
    <dgm:pt modelId="{3D9290AD-7ACA-4E1F-9134-F70B166CC5F6}" type="sibTrans" cxnId="{6319CE1B-1C36-4BDF-859E-BCDAB6E7C64F}">
      <dgm:prSet phldrT="04" phldr="0"/>
      <dgm:spPr/>
      <dgm:t>
        <a:bodyPr/>
        <a:lstStyle/>
        <a:p>
          <a:r>
            <a:rPr lang="en-US"/>
            <a:t>04</a:t>
          </a:r>
        </a:p>
      </dgm:t>
    </dgm:pt>
    <dgm:pt modelId="{1ACA4869-7097-4807-8E59-ADD9B20A674B}" type="pres">
      <dgm:prSet presAssocID="{C39505A8-0FB0-4A8D-B30F-967F014C14C9}" presName="Name0" presStyleCnt="0">
        <dgm:presLayoutVars>
          <dgm:animLvl val="lvl"/>
          <dgm:resizeHandles val="exact"/>
        </dgm:presLayoutVars>
      </dgm:prSet>
      <dgm:spPr/>
    </dgm:pt>
    <dgm:pt modelId="{2332BE46-F731-44AE-8036-48FC56E99CC9}" type="pres">
      <dgm:prSet presAssocID="{A4404FF1-BC38-4F04-BB39-898D216655CC}" presName="compositeNode" presStyleCnt="0">
        <dgm:presLayoutVars>
          <dgm:bulletEnabled val="1"/>
        </dgm:presLayoutVars>
      </dgm:prSet>
      <dgm:spPr/>
    </dgm:pt>
    <dgm:pt modelId="{67B16666-B952-44CE-8A3E-3477CB04D107}" type="pres">
      <dgm:prSet presAssocID="{A4404FF1-BC38-4F04-BB39-898D216655CC}" presName="bgRect" presStyleLbl="alignNode1" presStyleIdx="0" presStyleCnt="4"/>
      <dgm:spPr/>
    </dgm:pt>
    <dgm:pt modelId="{5E108A29-6C64-49CE-A96A-E3C4EE93C5E3}" type="pres">
      <dgm:prSet presAssocID="{45060564-AA2C-4354-8D11-5D04899BAB01}" presName="sibTransNodeRect" presStyleLbl="alignNode1" presStyleIdx="0" presStyleCnt="4">
        <dgm:presLayoutVars>
          <dgm:chMax val="0"/>
          <dgm:bulletEnabled val="1"/>
        </dgm:presLayoutVars>
      </dgm:prSet>
      <dgm:spPr/>
    </dgm:pt>
    <dgm:pt modelId="{8F24881C-4616-43A7-AAC8-364102110514}" type="pres">
      <dgm:prSet presAssocID="{A4404FF1-BC38-4F04-BB39-898D216655CC}" presName="nodeRect" presStyleLbl="alignNode1" presStyleIdx="0" presStyleCnt="4">
        <dgm:presLayoutVars>
          <dgm:bulletEnabled val="1"/>
        </dgm:presLayoutVars>
      </dgm:prSet>
      <dgm:spPr/>
    </dgm:pt>
    <dgm:pt modelId="{7D54388F-47C4-4000-BEF5-0338B6AC2271}" type="pres">
      <dgm:prSet presAssocID="{45060564-AA2C-4354-8D11-5D04899BAB01}" presName="sibTrans" presStyleCnt="0"/>
      <dgm:spPr/>
    </dgm:pt>
    <dgm:pt modelId="{B505868D-197F-4D50-9DAB-628736E03412}" type="pres">
      <dgm:prSet presAssocID="{22B0BD66-904B-490B-AB8D-CFE45F5ADBB8}" presName="compositeNode" presStyleCnt="0">
        <dgm:presLayoutVars>
          <dgm:bulletEnabled val="1"/>
        </dgm:presLayoutVars>
      </dgm:prSet>
      <dgm:spPr/>
    </dgm:pt>
    <dgm:pt modelId="{DA1AB307-2FF3-4451-B125-A934A07B4C5B}" type="pres">
      <dgm:prSet presAssocID="{22B0BD66-904B-490B-AB8D-CFE45F5ADBB8}" presName="bgRect" presStyleLbl="alignNode1" presStyleIdx="1" presStyleCnt="4"/>
      <dgm:spPr/>
    </dgm:pt>
    <dgm:pt modelId="{436B96F7-114C-4AC4-A33F-91CB39EC4563}" type="pres">
      <dgm:prSet presAssocID="{F3B8E2A7-666B-4E8E-AF16-34BAA577633C}" presName="sibTransNodeRect" presStyleLbl="alignNode1" presStyleIdx="1" presStyleCnt="4">
        <dgm:presLayoutVars>
          <dgm:chMax val="0"/>
          <dgm:bulletEnabled val="1"/>
        </dgm:presLayoutVars>
      </dgm:prSet>
      <dgm:spPr/>
    </dgm:pt>
    <dgm:pt modelId="{6390992F-9C8F-4F3B-88ED-7D4D0B44DA79}" type="pres">
      <dgm:prSet presAssocID="{22B0BD66-904B-490B-AB8D-CFE45F5ADBB8}" presName="nodeRect" presStyleLbl="alignNode1" presStyleIdx="1" presStyleCnt="4">
        <dgm:presLayoutVars>
          <dgm:bulletEnabled val="1"/>
        </dgm:presLayoutVars>
      </dgm:prSet>
      <dgm:spPr/>
    </dgm:pt>
    <dgm:pt modelId="{BFA54C23-5AA3-4066-8FAC-920584EDDA45}" type="pres">
      <dgm:prSet presAssocID="{F3B8E2A7-666B-4E8E-AF16-34BAA577633C}" presName="sibTrans" presStyleCnt="0"/>
      <dgm:spPr/>
    </dgm:pt>
    <dgm:pt modelId="{1D9E3B18-2913-4655-ADD1-34320ED207AF}" type="pres">
      <dgm:prSet presAssocID="{B04B74F1-A0B9-40FC-99F7-EEBCE5475E78}" presName="compositeNode" presStyleCnt="0">
        <dgm:presLayoutVars>
          <dgm:bulletEnabled val="1"/>
        </dgm:presLayoutVars>
      </dgm:prSet>
      <dgm:spPr/>
    </dgm:pt>
    <dgm:pt modelId="{3E7092D8-8CF2-4EC9-813F-88016327E2A7}" type="pres">
      <dgm:prSet presAssocID="{B04B74F1-A0B9-40FC-99F7-EEBCE5475E78}" presName="bgRect" presStyleLbl="alignNode1" presStyleIdx="2" presStyleCnt="4"/>
      <dgm:spPr/>
    </dgm:pt>
    <dgm:pt modelId="{45984B67-995F-4588-961F-882D5F96F413}" type="pres">
      <dgm:prSet presAssocID="{24F810E0-0616-47BF-9422-3889291DEF60}" presName="sibTransNodeRect" presStyleLbl="alignNode1" presStyleIdx="2" presStyleCnt="4">
        <dgm:presLayoutVars>
          <dgm:chMax val="0"/>
          <dgm:bulletEnabled val="1"/>
        </dgm:presLayoutVars>
      </dgm:prSet>
      <dgm:spPr/>
    </dgm:pt>
    <dgm:pt modelId="{8C5EE05B-2F42-4DCA-B871-3D3FF0370D4E}" type="pres">
      <dgm:prSet presAssocID="{B04B74F1-A0B9-40FC-99F7-EEBCE5475E78}" presName="nodeRect" presStyleLbl="alignNode1" presStyleIdx="2" presStyleCnt="4">
        <dgm:presLayoutVars>
          <dgm:bulletEnabled val="1"/>
        </dgm:presLayoutVars>
      </dgm:prSet>
      <dgm:spPr/>
    </dgm:pt>
    <dgm:pt modelId="{C7B2B680-305E-45F0-8919-FCF5EDC1B4BD}" type="pres">
      <dgm:prSet presAssocID="{24F810E0-0616-47BF-9422-3889291DEF60}" presName="sibTrans" presStyleCnt="0"/>
      <dgm:spPr/>
    </dgm:pt>
    <dgm:pt modelId="{05B184BC-88E6-4BA6-ACD0-D9E575ACFF1A}" type="pres">
      <dgm:prSet presAssocID="{F4753B4C-183D-4946-8283-6E1249F1D5CF}" presName="compositeNode" presStyleCnt="0">
        <dgm:presLayoutVars>
          <dgm:bulletEnabled val="1"/>
        </dgm:presLayoutVars>
      </dgm:prSet>
      <dgm:spPr/>
    </dgm:pt>
    <dgm:pt modelId="{B86D17C2-C990-4BDA-A65F-D2C875F9C0B5}" type="pres">
      <dgm:prSet presAssocID="{F4753B4C-183D-4946-8283-6E1249F1D5CF}" presName="bgRect" presStyleLbl="alignNode1" presStyleIdx="3" presStyleCnt="4"/>
      <dgm:spPr/>
    </dgm:pt>
    <dgm:pt modelId="{A9E63B26-BFD6-4163-999A-C8BDF1847273}" type="pres">
      <dgm:prSet presAssocID="{3D9290AD-7ACA-4E1F-9134-F70B166CC5F6}" presName="sibTransNodeRect" presStyleLbl="alignNode1" presStyleIdx="3" presStyleCnt="4">
        <dgm:presLayoutVars>
          <dgm:chMax val="0"/>
          <dgm:bulletEnabled val="1"/>
        </dgm:presLayoutVars>
      </dgm:prSet>
      <dgm:spPr/>
    </dgm:pt>
    <dgm:pt modelId="{79CFAE86-4BCD-4903-BF0D-10C160677603}" type="pres">
      <dgm:prSet presAssocID="{F4753B4C-183D-4946-8283-6E1249F1D5CF}" presName="nodeRect" presStyleLbl="alignNode1" presStyleIdx="3" presStyleCnt="4">
        <dgm:presLayoutVars>
          <dgm:bulletEnabled val="1"/>
        </dgm:presLayoutVars>
      </dgm:prSet>
      <dgm:spPr/>
    </dgm:pt>
  </dgm:ptLst>
  <dgm:cxnLst>
    <dgm:cxn modelId="{6319CE1B-1C36-4BDF-859E-BCDAB6E7C64F}" srcId="{C39505A8-0FB0-4A8D-B30F-967F014C14C9}" destId="{F4753B4C-183D-4946-8283-6E1249F1D5CF}" srcOrd="3" destOrd="0" parTransId="{3F2D479B-A617-4BE4-B4E5-50F02FA56309}" sibTransId="{3D9290AD-7ACA-4E1F-9134-F70B166CC5F6}"/>
    <dgm:cxn modelId="{5B8F8A24-A87B-744A-B3F8-AE3078C3BB5B}" type="presOf" srcId="{F4753B4C-183D-4946-8283-6E1249F1D5CF}" destId="{79CFAE86-4BCD-4903-BF0D-10C160677603}" srcOrd="1" destOrd="0" presId="urn:microsoft.com/office/officeart/2016/7/layout/LinearBlockProcessNumbered"/>
    <dgm:cxn modelId="{15B75931-3360-B944-AD6C-FB251A3B6DCF}" type="presOf" srcId="{B04B74F1-A0B9-40FC-99F7-EEBCE5475E78}" destId="{8C5EE05B-2F42-4DCA-B871-3D3FF0370D4E}" srcOrd="1" destOrd="0" presId="urn:microsoft.com/office/officeart/2016/7/layout/LinearBlockProcessNumbered"/>
    <dgm:cxn modelId="{ECD93F32-5BE3-1B40-92EE-BEF49BA63C20}" type="presOf" srcId="{24F810E0-0616-47BF-9422-3889291DEF60}" destId="{45984B67-995F-4588-961F-882D5F96F413}" srcOrd="0" destOrd="0" presId="urn:microsoft.com/office/officeart/2016/7/layout/LinearBlockProcessNumbered"/>
    <dgm:cxn modelId="{3250075E-2FDE-1548-AF17-825E99226E8E}" type="presOf" srcId="{F3B8E2A7-666B-4E8E-AF16-34BAA577633C}" destId="{436B96F7-114C-4AC4-A33F-91CB39EC4563}" srcOrd="0" destOrd="0" presId="urn:microsoft.com/office/officeart/2016/7/layout/LinearBlockProcessNumbered"/>
    <dgm:cxn modelId="{4A1C0968-A787-1443-BED9-3355E3AC1598}" type="presOf" srcId="{45060564-AA2C-4354-8D11-5D04899BAB01}" destId="{5E108A29-6C64-49CE-A96A-E3C4EE93C5E3}" srcOrd="0" destOrd="0" presId="urn:microsoft.com/office/officeart/2016/7/layout/LinearBlockProcessNumbered"/>
    <dgm:cxn modelId="{0A51FA59-987B-4B02-AC49-6390289688C1}" srcId="{C39505A8-0FB0-4A8D-B30F-967F014C14C9}" destId="{B04B74F1-A0B9-40FC-99F7-EEBCE5475E78}" srcOrd="2" destOrd="0" parTransId="{CE6ED08A-F602-45B3-AFF2-3433AC3A878B}" sibTransId="{24F810E0-0616-47BF-9422-3889291DEF60}"/>
    <dgm:cxn modelId="{8351B25A-8C0D-914C-8A66-B56127B74873}" type="presOf" srcId="{3D9290AD-7ACA-4E1F-9134-F70B166CC5F6}" destId="{A9E63B26-BFD6-4163-999A-C8BDF1847273}" srcOrd="0" destOrd="0" presId="urn:microsoft.com/office/officeart/2016/7/layout/LinearBlockProcessNumbered"/>
    <dgm:cxn modelId="{34C01C94-9A40-A14E-999E-92BA53E6909F}" type="presOf" srcId="{22B0BD66-904B-490B-AB8D-CFE45F5ADBB8}" destId="{6390992F-9C8F-4F3B-88ED-7D4D0B44DA79}" srcOrd="1" destOrd="0" presId="urn:microsoft.com/office/officeart/2016/7/layout/LinearBlockProcessNumbered"/>
    <dgm:cxn modelId="{C5A843AB-F337-3E46-AB05-440CD575BA53}" type="presOf" srcId="{B04B74F1-A0B9-40FC-99F7-EEBCE5475E78}" destId="{3E7092D8-8CF2-4EC9-813F-88016327E2A7}" srcOrd="0" destOrd="0" presId="urn:microsoft.com/office/officeart/2016/7/layout/LinearBlockProcessNumbered"/>
    <dgm:cxn modelId="{F341E0AE-7E6D-DE4D-A690-3C576284EDD7}" type="presOf" srcId="{A4404FF1-BC38-4F04-BB39-898D216655CC}" destId="{67B16666-B952-44CE-8A3E-3477CB04D107}" srcOrd="0" destOrd="0" presId="urn:microsoft.com/office/officeart/2016/7/layout/LinearBlockProcessNumbered"/>
    <dgm:cxn modelId="{FA85BEB8-9F6B-4549-8E04-998265457069}" srcId="{C39505A8-0FB0-4A8D-B30F-967F014C14C9}" destId="{22B0BD66-904B-490B-AB8D-CFE45F5ADBB8}" srcOrd="1" destOrd="0" parTransId="{06B31F91-D6A1-4B4A-9B3A-BAD56749060E}" sibTransId="{F3B8E2A7-666B-4E8E-AF16-34BAA577633C}"/>
    <dgm:cxn modelId="{562C9CBF-021D-1948-8007-6F7B11F9D467}" type="presOf" srcId="{C39505A8-0FB0-4A8D-B30F-967F014C14C9}" destId="{1ACA4869-7097-4807-8E59-ADD9B20A674B}" srcOrd="0" destOrd="0" presId="urn:microsoft.com/office/officeart/2016/7/layout/LinearBlockProcessNumbered"/>
    <dgm:cxn modelId="{993A08D1-ABA6-864C-B492-5EB11F34570F}" type="presOf" srcId="{F4753B4C-183D-4946-8283-6E1249F1D5CF}" destId="{B86D17C2-C990-4BDA-A65F-D2C875F9C0B5}" srcOrd="0" destOrd="0" presId="urn:microsoft.com/office/officeart/2016/7/layout/LinearBlockProcessNumbered"/>
    <dgm:cxn modelId="{3041ECD1-BD63-6848-AD71-5D6720A8B78F}" type="presOf" srcId="{22B0BD66-904B-490B-AB8D-CFE45F5ADBB8}" destId="{DA1AB307-2FF3-4451-B125-A934A07B4C5B}" srcOrd="0" destOrd="0" presId="urn:microsoft.com/office/officeart/2016/7/layout/LinearBlockProcessNumbered"/>
    <dgm:cxn modelId="{217A4FDA-3CEF-1E46-AC68-E852AF018904}" type="presOf" srcId="{A4404FF1-BC38-4F04-BB39-898D216655CC}" destId="{8F24881C-4616-43A7-AAC8-364102110514}" srcOrd="1" destOrd="0" presId="urn:microsoft.com/office/officeart/2016/7/layout/LinearBlockProcessNumbered"/>
    <dgm:cxn modelId="{3722DAE6-C92D-452C-95AD-13E2242F249C}" srcId="{C39505A8-0FB0-4A8D-B30F-967F014C14C9}" destId="{A4404FF1-BC38-4F04-BB39-898D216655CC}" srcOrd="0" destOrd="0" parTransId="{A3B2F12C-0154-4B4C-9867-1DEC9D4CF5B3}" sibTransId="{45060564-AA2C-4354-8D11-5D04899BAB01}"/>
    <dgm:cxn modelId="{F1407A2B-F0FD-E24B-916C-75EA8295C14B}" type="presParOf" srcId="{1ACA4869-7097-4807-8E59-ADD9B20A674B}" destId="{2332BE46-F731-44AE-8036-48FC56E99CC9}" srcOrd="0" destOrd="0" presId="urn:microsoft.com/office/officeart/2016/7/layout/LinearBlockProcessNumbered"/>
    <dgm:cxn modelId="{F7685602-FE33-BF40-854B-D9828B16D91A}" type="presParOf" srcId="{2332BE46-F731-44AE-8036-48FC56E99CC9}" destId="{67B16666-B952-44CE-8A3E-3477CB04D107}" srcOrd="0" destOrd="0" presId="urn:microsoft.com/office/officeart/2016/7/layout/LinearBlockProcessNumbered"/>
    <dgm:cxn modelId="{C8488E23-347C-4247-BED7-8C6B6C7367DD}" type="presParOf" srcId="{2332BE46-F731-44AE-8036-48FC56E99CC9}" destId="{5E108A29-6C64-49CE-A96A-E3C4EE93C5E3}" srcOrd="1" destOrd="0" presId="urn:microsoft.com/office/officeart/2016/7/layout/LinearBlockProcessNumbered"/>
    <dgm:cxn modelId="{2B8E0BE9-4213-9342-89A8-07471587BF3F}" type="presParOf" srcId="{2332BE46-F731-44AE-8036-48FC56E99CC9}" destId="{8F24881C-4616-43A7-AAC8-364102110514}" srcOrd="2" destOrd="0" presId="urn:microsoft.com/office/officeart/2016/7/layout/LinearBlockProcessNumbered"/>
    <dgm:cxn modelId="{DCE17E6C-91A8-0942-B125-7010ADA4AA7D}" type="presParOf" srcId="{1ACA4869-7097-4807-8E59-ADD9B20A674B}" destId="{7D54388F-47C4-4000-BEF5-0338B6AC2271}" srcOrd="1" destOrd="0" presId="urn:microsoft.com/office/officeart/2016/7/layout/LinearBlockProcessNumbered"/>
    <dgm:cxn modelId="{3A3FEC47-3788-6D43-AC33-679725AF8AD3}" type="presParOf" srcId="{1ACA4869-7097-4807-8E59-ADD9B20A674B}" destId="{B505868D-197F-4D50-9DAB-628736E03412}" srcOrd="2" destOrd="0" presId="urn:microsoft.com/office/officeart/2016/7/layout/LinearBlockProcessNumbered"/>
    <dgm:cxn modelId="{8BD976C8-3BD1-A147-BA3F-A1C5B4627C84}" type="presParOf" srcId="{B505868D-197F-4D50-9DAB-628736E03412}" destId="{DA1AB307-2FF3-4451-B125-A934A07B4C5B}" srcOrd="0" destOrd="0" presId="urn:microsoft.com/office/officeart/2016/7/layout/LinearBlockProcessNumbered"/>
    <dgm:cxn modelId="{925613F0-04CC-6B4B-AE46-BFFB0C7700AA}" type="presParOf" srcId="{B505868D-197F-4D50-9DAB-628736E03412}" destId="{436B96F7-114C-4AC4-A33F-91CB39EC4563}" srcOrd="1" destOrd="0" presId="urn:microsoft.com/office/officeart/2016/7/layout/LinearBlockProcessNumbered"/>
    <dgm:cxn modelId="{A0C55C01-859F-6447-9359-3CC6D8252582}" type="presParOf" srcId="{B505868D-197F-4D50-9DAB-628736E03412}" destId="{6390992F-9C8F-4F3B-88ED-7D4D0B44DA79}" srcOrd="2" destOrd="0" presId="urn:microsoft.com/office/officeart/2016/7/layout/LinearBlockProcessNumbered"/>
    <dgm:cxn modelId="{D1102BB3-FE3B-6C4A-9D92-C51B3AB07B70}" type="presParOf" srcId="{1ACA4869-7097-4807-8E59-ADD9B20A674B}" destId="{BFA54C23-5AA3-4066-8FAC-920584EDDA45}" srcOrd="3" destOrd="0" presId="urn:microsoft.com/office/officeart/2016/7/layout/LinearBlockProcessNumbered"/>
    <dgm:cxn modelId="{FBDBE779-8D3D-1A40-82D1-2EB8C1BBB5EE}" type="presParOf" srcId="{1ACA4869-7097-4807-8E59-ADD9B20A674B}" destId="{1D9E3B18-2913-4655-ADD1-34320ED207AF}" srcOrd="4" destOrd="0" presId="urn:microsoft.com/office/officeart/2016/7/layout/LinearBlockProcessNumbered"/>
    <dgm:cxn modelId="{80F487F9-AFF4-2540-9764-EBE6D5CED52F}" type="presParOf" srcId="{1D9E3B18-2913-4655-ADD1-34320ED207AF}" destId="{3E7092D8-8CF2-4EC9-813F-88016327E2A7}" srcOrd="0" destOrd="0" presId="urn:microsoft.com/office/officeart/2016/7/layout/LinearBlockProcessNumbered"/>
    <dgm:cxn modelId="{1EA780F3-DA17-B54D-9055-893C1C47FE5A}" type="presParOf" srcId="{1D9E3B18-2913-4655-ADD1-34320ED207AF}" destId="{45984B67-995F-4588-961F-882D5F96F413}" srcOrd="1" destOrd="0" presId="urn:microsoft.com/office/officeart/2016/7/layout/LinearBlockProcessNumbered"/>
    <dgm:cxn modelId="{CA399FB0-3F9D-594F-B9E3-E65DA5590D2D}" type="presParOf" srcId="{1D9E3B18-2913-4655-ADD1-34320ED207AF}" destId="{8C5EE05B-2F42-4DCA-B871-3D3FF0370D4E}" srcOrd="2" destOrd="0" presId="urn:microsoft.com/office/officeart/2016/7/layout/LinearBlockProcessNumbered"/>
    <dgm:cxn modelId="{4241F4AA-91EA-894C-9714-845743A92EDF}" type="presParOf" srcId="{1ACA4869-7097-4807-8E59-ADD9B20A674B}" destId="{C7B2B680-305E-45F0-8919-FCF5EDC1B4BD}" srcOrd="5" destOrd="0" presId="urn:microsoft.com/office/officeart/2016/7/layout/LinearBlockProcessNumbered"/>
    <dgm:cxn modelId="{733CF966-99EF-8B41-A810-56DCE224EB6A}" type="presParOf" srcId="{1ACA4869-7097-4807-8E59-ADD9B20A674B}" destId="{05B184BC-88E6-4BA6-ACD0-D9E575ACFF1A}" srcOrd="6" destOrd="0" presId="urn:microsoft.com/office/officeart/2016/7/layout/LinearBlockProcessNumbered"/>
    <dgm:cxn modelId="{9EB03291-ACCF-3C40-9881-5D68345CB07C}" type="presParOf" srcId="{05B184BC-88E6-4BA6-ACD0-D9E575ACFF1A}" destId="{B86D17C2-C990-4BDA-A65F-D2C875F9C0B5}" srcOrd="0" destOrd="0" presId="urn:microsoft.com/office/officeart/2016/7/layout/LinearBlockProcessNumbered"/>
    <dgm:cxn modelId="{8EAFDA29-6D29-6541-AF18-122D8322F487}" type="presParOf" srcId="{05B184BC-88E6-4BA6-ACD0-D9E575ACFF1A}" destId="{A9E63B26-BFD6-4163-999A-C8BDF1847273}" srcOrd="1" destOrd="0" presId="urn:microsoft.com/office/officeart/2016/7/layout/LinearBlockProcessNumbered"/>
    <dgm:cxn modelId="{F3F56B07-122F-4743-92A8-41521B5989CB}" type="presParOf" srcId="{05B184BC-88E6-4BA6-ACD0-D9E575ACFF1A}" destId="{79CFAE86-4BCD-4903-BF0D-10C160677603}"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537401-BAC9-46D3-99DA-B7CA318DEECB}" type="doc">
      <dgm:prSet loTypeId="urn:microsoft.com/office/officeart/2005/8/layout/hierarchy2" loCatId="hierarchy" qsTypeId="urn:microsoft.com/office/officeart/2005/8/quickstyle/simple1" qsCatId="simple" csTypeId="urn:microsoft.com/office/officeart/2005/8/colors/accent6_5" csCatId="accent6" phldr="1"/>
      <dgm:spPr/>
      <dgm:t>
        <a:bodyPr/>
        <a:lstStyle/>
        <a:p>
          <a:endParaRPr lang="es-ES"/>
        </a:p>
      </dgm:t>
    </dgm:pt>
    <dgm:pt modelId="{17C9B656-9982-49C9-B571-D1A1EA2835E5}">
      <dgm:prSet phldrT="[Texto]"/>
      <dgm:spPr>
        <a:solidFill>
          <a:srgbClr val="9900FF">
            <a:alpha val="70000"/>
          </a:srgbClr>
        </a:solidFill>
      </dgm:spPr>
      <dgm:t>
        <a:bodyPr/>
        <a:lstStyle/>
        <a:p>
          <a:r>
            <a:rPr lang="es-ES" dirty="0">
              <a:cs typeface="Calibri Light"/>
            </a:rPr>
            <a:t>Lesión </a:t>
          </a:r>
          <a:r>
            <a:rPr lang="es-ES" b="1" dirty="0">
              <a:cs typeface="Calibri Light"/>
            </a:rPr>
            <a:t>estable</a:t>
          </a:r>
        </a:p>
      </dgm:t>
    </dgm:pt>
    <dgm:pt modelId="{08B3A953-A9C4-4E35-B5B3-93E922C1D135}" type="parTrans" cxnId="{D857D09A-BBD2-4726-B5B3-23CF8BBBC6B4}">
      <dgm:prSet/>
      <dgm:spPr/>
      <dgm:t>
        <a:bodyPr/>
        <a:lstStyle/>
        <a:p>
          <a:endParaRPr lang="es-ES"/>
        </a:p>
      </dgm:t>
    </dgm:pt>
    <dgm:pt modelId="{8CE4A0F9-6A05-4DBA-8739-FB68B9396714}" type="sibTrans" cxnId="{D857D09A-BBD2-4726-B5B3-23CF8BBBC6B4}">
      <dgm:prSet/>
      <dgm:spPr/>
      <dgm:t>
        <a:bodyPr/>
        <a:lstStyle/>
        <a:p>
          <a:endParaRPr lang="es-ES"/>
        </a:p>
      </dgm:t>
    </dgm:pt>
    <dgm:pt modelId="{279AC544-95ED-4739-A53F-675606492430}">
      <dgm:prSet phldrT="[Texto]"/>
      <dgm:spPr>
        <a:solidFill>
          <a:srgbClr val="9900FF">
            <a:alpha val="50000"/>
          </a:srgbClr>
        </a:solidFill>
      </dgm:spPr>
      <dgm:t>
        <a:bodyPr/>
        <a:lstStyle/>
        <a:p>
          <a:r>
            <a:rPr lang="es-ES" sz="2600" b="1" dirty="0" err="1">
              <a:cs typeface="Calibri Light"/>
            </a:rPr>
            <a:t>iUPD</a:t>
          </a:r>
          <a:r>
            <a:rPr lang="es-ES" sz="2600" b="1" dirty="0">
              <a:cs typeface="Calibri Light"/>
            </a:rPr>
            <a:t> mantenida</a:t>
          </a:r>
        </a:p>
      </dgm:t>
    </dgm:pt>
    <dgm:pt modelId="{7888823A-71A9-4401-90D6-3275B8629CB7}" type="parTrans" cxnId="{B9183B30-443B-4940-94B5-82D246A30247}">
      <dgm:prSet/>
      <dgm:spPr/>
      <dgm:t>
        <a:bodyPr/>
        <a:lstStyle/>
        <a:p>
          <a:endParaRPr lang="es-ES"/>
        </a:p>
      </dgm:t>
    </dgm:pt>
    <dgm:pt modelId="{758CACEE-C710-40CA-BF25-15183B92E152}" type="sibTrans" cxnId="{B9183B30-443B-4940-94B5-82D246A30247}">
      <dgm:prSet/>
      <dgm:spPr/>
      <dgm:t>
        <a:bodyPr/>
        <a:lstStyle/>
        <a:p>
          <a:endParaRPr lang="es-ES"/>
        </a:p>
      </dgm:t>
    </dgm:pt>
    <dgm:pt modelId="{254A26AE-EF5A-4859-8594-1C06425BDE32}">
      <dgm:prSet phldrT="[Texto]"/>
      <dgm:spPr>
        <a:solidFill>
          <a:srgbClr val="00B050">
            <a:alpha val="70000"/>
          </a:srgbClr>
        </a:solidFill>
      </dgm:spPr>
      <dgm:t>
        <a:bodyPr/>
        <a:lstStyle/>
        <a:p>
          <a:r>
            <a:rPr lang="es-ES" sz="2600" b="1" dirty="0">
              <a:latin typeface="Calibri Light"/>
              <a:cs typeface="Calibri Light"/>
            </a:rPr>
            <a:t>↓</a:t>
          </a:r>
          <a:r>
            <a:rPr lang="es-ES" sz="2600" dirty="0">
              <a:latin typeface="Calibri Light"/>
              <a:cs typeface="Calibri Light"/>
            </a:rPr>
            <a:t>Disminución tamaño lesión</a:t>
          </a:r>
        </a:p>
      </dgm:t>
    </dgm:pt>
    <dgm:pt modelId="{0B545EA9-66D4-44D8-A4EF-1F2EC41601E5}" type="parTrans" cxnId="{FFADBAB9-1CEF-434E-BC01-BD1A2E335500}">
      <dgm:prSet/>
      <dgm:spPr/>
      <dgm:t>
        <a:bodyPr/>
        <a:lstStyle/>
        <a:p>
          <a:endParaRPr lang="es-ES"/>
        </a:p>
      </dgm:t>
    </dgm:pt>
    <dgm:pt modelId="{51F09314-4155-4AEE-B74F-DADB18E1D699}" type="sibTrans" cxnId="{FFADBAB9-1CEF-434E-BC01-BD1A2E335500}">
      <dgm:prSet/>
      <dgm:spPr/>
      <dgm:t>
        <a:bodyPr/>
        <a:lstStyle/>
        <a:p>
          <a:endParaRPr lang="es-ES"/>
        </a:p>
      </dgm:t>
    </dgm:pt>
    <dgm:pt modelId="{3992D9EA-3996-453C-BBA9-0E763EB06418}">
      <dgm:prSet phldrT="[Texto]"/>
      <dgm:spPr>
        <a:solidFill>
          <a:srgbClr val="00B0F0">
            <a:alpha val="70000"/>
          </a:srgbClr>
        </a:solidFill>
      </dgm:spPr>
      <dgm:t>
        <a:bodyPr/>
        <a:lstStyle/>
        <a:p>
          <a:r>
            <a:rPr lang="es-ES" sz="2600" dirty="0">
              <a:latin typeface="Calibri Light"/>
              <a:cs typeface="Calibri Light"/>
            </a:rPr>
            <a:t>Nueva lesión diana o no diana / </a:t>
          </a:r>
          <a:r>
            <a:rPr lang="es-ES" sz="2600" b="1" dirty="0">
              <a:latin typeface="Calibri Light"/>
              <a:cs typeface="Calibri Light"/>
            </a:rPr>
            <a:t>↑</a:t>
          </a:r>
          <a:r>
            <a:rPr lang="es-ES" sz="2600" dirty="0">
              <a:latin typeface="Calibri Light"/>
              <a:cs typeface="Calibri Light"/>
            </a:rPr>
            <a:t>aumento tamaño lesión</a:t>
          </a:r>
        </a:p>
      </dgm:t>
    </dgm:pt>
    <dgm:pt modelId="{8D32995D-0C68-4D94-A7E0-EF6182B59492}" type="parTrans" cxnId="{1BA61896-9B66-4791-9B96-91965298C423}">
      <dgm:prSet/>
      <dgm:spPr/>
      <dgm:t>
        <a:bodyPr/>
        <a:lstStyle/>
        <a:p>
          <a:endParaRPr lang="es-ES"/>
        </a:p>
      </dgm:t>
    </dgm:pt>
    <dgm:pt modelId="{BDC43651-6A24-4245-9D2B-E8D5BCB60A98}" type="sibTrans" cxnId="{1BA61896-9B66-4791-9B96-91965298C423}">
      <dgm:prSet/>
      <dgm:spPr/>
      <dgm:t>
        <a:bodyPr/>
        <a:lstStyle/>
        <a:p>
          <a:endParaRPr lang="es-ES"/>
        </a:p>
      </dgm:t>
    </dgm:pt>
    <dgm:pt modelId="{F089DDDB-2C89-4431-BEA8-C7640E56240D}">
      <dgm:prSet phldrT="[Texto]"/>
      <dgm:spPr>
        <a:solidFill>
          <a:srgbClr val="00B050">
            <a:alpha val="50000"/>
          </a:srgbClr>
        </a:solidFill>
      </dgm:spPr>
      <dgm:t>
        <a:bodyPr/>
        <a:lstStyle/>
        <a:p>
          <a:r>
            <a:rPr lang="es-ES" sz="2600" b="1" dirty="0" err="1">
              <a:latin typeface="Calibri Light"/>
              <a:cs typeface="Calibri Light"/>
            </a:rPr>
            <a:t>iSD</a:t>
          </a:r>
          <a:r>
            <a:rPr lang="es-ES" sz="2600" b="1" dirty="0">
              <a:latin typeface="Calibri Light"/>
              <a:cs typeface="Calibri Light"/>
            </a:rPr>
            <a:t>, </a:t>
          </a:r>
          <a:r>
            <a:rPr lang="es-ES" sz="2600" b="1" dirty="0" err="1">
              <a:latin typeface="Calibri Light"/>
              <a:cs typeface="Calibri Light"/>
            </a:rPr>
            <a:t>iRP</a:t>
          </a:r>
          <a:r>
            <a:rPr lang="es-ES" sz="2600" b="1" dirty="0">
              <a:latin typeface="Calibri Light"/>
              <a:cs typeface="Calibri Light"/>
            </a:rPr>
            <a:t>, </a:t>
          </a:r>
          <a:r>
            <a:rPr lang="es-ES" sz="2600" b="1" dirty="0" err="1">
              <a:latin typeface="Calibri Light"/>
              <a:cs typeface="Calibri Light"/>
            </a:rPr>
            <a:t>iCR</a:t>
          </a:r>
          <a:r>
            <a:rPr lang="es-ES" sz="2600" dirty="0">
              <a:latin typeface="Calibri Light"/>
              <a:cs typeface="Calibri Light"/>
            </a:rPr>
            <a:t> </a:t>
          </a:r>
        </a:p>
      </dgm:t>
    </dgm:pt>
    <dgm:pt modelId="{023DC900-10E4-4FB7-BD13-D1735F9F8FDD}" type="parTrans" cxnId="{5F012186-9614-475F-9AF1-C1CCAC60E94D}">
      <dgm:prSet/>
      <dgm:spPr/>
      <dgm:t>
        <a:bodyPr/>
        <a:lstStyle/>
        <a:p>
          <a:endParaRPr lang="es-ES"/>
        </a:p>
      </dgm:t>
    </dgm:pt>
    <dgm:pt modelId="{DCC76C32-077B-4EE4-A0C0-CB7C642F9A4D}" type="sibTrans" cxnId="{5F012186-9614-475F-9AF1-C1CCAC60E94D}">
      <dgm:prSet/>
      <dgm:spPr/>
      <dgm:t>
        <a:bodyPr/>
        <a:lstStyle/>
        <a:p>
          <a:endParaRPr lang="es-ES"/>
        </a:p>
      </dgm:t>
    </dgm:pt>
    <dgm:pt modelId="{37598CAD-C4AE-4619-B60F-974460EFAA95}">
      <dgm:prSet phldrT="[Texto]" custT="1"/>
      <dgm:spPr>
        <a:solidFill>
          <a:srgbClr val="00B0F0">
            <a:alpha val="50000"/>
          </a:srgbClr>
        </a:solidFill>
      </dgm:spPr>
      <dgm:t>
        <a:bodyPr/>
        <a:lstStyle/>
        <a:p>
          <a:r>
            <a:rPr lang="es-ES" sz="3200" b="1">
              <a:latin typeface="Calibri Light"/>
              <a:cs typeface="Calibri Light"/>
            </a:rPr>
            <a:t>iCPD</a:t>
          </a:r>
          <a:r>
            <a:rPr lang="es-ES" sz="3200" dirty="0">
              <a:latin typeface="Calibri Light"/>
              <a:cs typeface="Calibri Light"/>
            </a:rPr>
            <a:t> </a:t>
          </a:r>
          <a:r>
            <a:rPr lang="es-ES" sz="2600" dirty="0">
              <a:latin typeface="Calibri Light"/>
              <a:cs typeface="Calibri Light"/>
            </a:rPr>
            <a:t>(progresión confirmada)</a:t>
          </a:r>
        </a:p>
      </dgm:t>
    </dgm:pt>
    <dgm:pt modelId="{5AB10C8F-BF9B-4152-AA4A-C98E8FD92979}" type="parTrans" cxnId="{C15A901F-A40E-4DAE-BC4E-71F92EF0FEA6}">
      <dgm:prSet/>
      <dgm:spPr/>
      <dgm:t>
        <a:bodyPr/>
        <a:lstStyle/>
        <a:p>
          <a:endParaRPr lang="es-ES"/>
        </a:p>
      </dgm:t>
    </dgm:pt>
    <dgm:pt modelId="{62C10CB9-63B8-4A07-9843-3F3B800361F1}" type="sibTrans" cxnId="{C15A901F-A40E-4DAE-BC4E-71F92EF0FEA6}">
      <dgm:prSet/>
      <dgm:spPr/>
      <dgm:t>
        <a:bodyPr/>
        <a:lstStyle/>
        <a:p>
          <a:endParaRPr lang="es-ES"/>
        </a:p>
      </dgm:t>
    </dgm:pt>
    <dgm:pt modelId="{AF9910D9-1639-46C7-8729-903B4EF1B529}">
      <dgm:prSet phldrT="[Texto]" custT="1"/>
      <dgm:spPr>
        <a:solidFill>
          <a:srgbClr val="9900FF">
            <a:alpha val="80000"/>
          </a:srgbClr>
        </a:solidFill>
      </dgm:spPr>
      <dgm:t>
        <a:bodyPr/>
        <a:lstStyle/>
        <a:p>
          <a:r>
            <a:rPr lang="es-ES" sz="3000" b="1" dirty="0" err="1">
              <a:latin typeface="Calibri Light"/>
              <a:cs typeface="Calibri Light"/>
            </a:rPr>
            <a:t>iUPD</a:t>
          </a:r>
          <a:r>
            <a:rPr lang="es-ES" sz="3000" dirty="0">
              <a:latin typeface="Calibri Light"/>
              <a:cs typeface="Calibri Light"/>
            </a:rPr>
            <a:t> </a:t>
          </a:r>
          <a:r>
            <a:rPr lang="es-ES" sz="2000" dirty="0">
              <a:latin typeface="Calibri Light"/>
              <a:cs typeface="Calibri Light"/>
            </a:rPr>
            <a:t>( progresión </a:t>
          </a:r>
          <a:r>
            <a:rPr lang="es-ES" sz="2000">
              <a:latin typeface="Calibri Light"/>
              <a:cs typeface="Calibri Light"/>
            </a:rPr>
            <a:t>no confirmada</a:t>
          </a:r>
          <a:r>
            <a:rPr lang="es-ES" sz="2000" dirty="0">
              <a:latin typeface="Calibri Light"/>
              <a:cs typeface="Calibri Light"/>
            </a:rPr>
            <a:t>)</a:t>
          </a:r>
          <a:endParaRPr lang="es-ES" sz="3000" dirty="0">
            <a:latin typeface="Calibri Light"/>
            <a:cs typeface="Calibri Light"/>
          </a:endParaRPr>
        </a:p>
      </dgm:t>
    </dgm:pt>
    <dgm:pt modelId="{48213517-F9AE-4818-B2AA-5165B1FE9659}" type="parTrans" cxnId="{DFD8D038-7337-4119-B8EE-C215D6A1DF16}">
      <dgm:prSet/>
      <dgm:spPr/>
      <dgm:t>
        <a:bodyPr/>
        <a:lstStyle/>
        <a:p>
          <a:endParaRPr lang="es-ES"/>
        </a:p>
      </dgm:t>
    </dgm:pt>
    <dgm:pt modelId="{0A3D55D5-805F-4FD5-ACC2-9E39C65D4A02}" type="sibTrans" cxnId="{DFD8D038-7337-4119-B8EE-C215D6A1DF16}">
      <dgm:prSet/>
      <dgm:spPr/>
      <dgm:t>
        <a:bodyPr/>
        <a:lstStyle/>
        <a:p>
          <a:endParaRPr lang="es-ES"/>
        </a:p>
      </dgm:t>
    </dgm:pt>
    <dgm:pt modelId="{945B24D2-D28B-43B1-89EA-C268B6BE81D8}" type="pres">
      <dgm:prSet presAssocID="{D5537401-BAC9-46D3-99DA-B7CA318DEECB}" presName="diagram" presStyleCnt="0">
        <dgm:presLayoutVars>
          <dgm:chPref val="1"/>
          <dgm:dir/>
          <dgm:animOne val="branch"/>
          <dgm:animLvl val="lvl"/>
          <dgm:resizeHandles val="exact"/>
        </dgm:presLayoutVars>
      </dgm:prSet>
      <dgm:spPr/>
    </dgm:pt>
    <dgm:pt modelId="{B14C95C6-18B7-489D-BF79-000A84C8A3A3}" type="pres">
      <dgm:prSet presAssocID="{AF9910D9-1639-46C7-8729-903B4EF1B529}" presName="root1" presStyleCnt="0"/>
      <dgm:spPr/>
    </dgm:pt>
    <dgm:pt modelId="{98BE1BD8-A060-4130-B3E7-980EEAEEB185}" type="pres">
      <dgm:prSet presAssocID="{AF9910D9-1639-46C7-8729-903B4EF1B529}" presName="LevelOneTextNode" presStyleLbl="node0" presStyleIdx="0" presStyleCnt="1">
        <dgm:presLayoutVars>
          <dgm:chPref val="3"/>
        </dgm:presLayoutVars>
      </dgm:prSet>
      <dgm:spPr/>
    </dgm:pt>
    <dgm:pt modelId="{A94195AA-C1DB-49F5-9C54-3707A6FDEBF6}" type="pres">
      <dgm:prSet presAssocID="{AF9910D9-1639-46C7-8729-903B4EF1B529}" presName="level2hierChild" presStyleCnt="0"/>
      <dgm:spPr/>
    </dgm:pt>
    <dgm:pt modelId="{3F5A9E5A-1673-4199-8BB5-FAC18DAC4E98}" type="pres">
      <dgm:prSet presAssocID="{0B545EA9-66D4-44D8-A4EF-1F2EC41601E5}" presName="conn2-1" presStyleLbl="parChTrans1D2" presStyleIdx="0" presStyleCnt="3"/>
      <dgm:spPr/>
    </dgm:pt>
    <dgm:pt modelId="{1121EA9F-6C99-4647-A75C-ECD372F8FF03}" type="pres">
      <dgm:prSet presAssocID="{0B545EA9-66D4-44D8-A4EF-1F2EC41601E5}" presName="connTx" presStyleLbl="parChTrans1D2" presStyleIdx="0" presStyleCnt="3"/>
      <dgm:spPr/>
    </dgm:pt>
    <dgm:pt modelId="{A7CA8551-65BF-48E4-B212-B96C269E8FDB}" type="pres">
      <dgm:prSet presAssocID="{254A26AE-EF5A-4859-8594-1C06425BDE32}" presName="root2" presStyleCnt="0"/>
      <dgm:spPr/>
    </dgm:pt>
    <dgm:pt modelId="{334A35D0-243D-4709-A2DF-4BAE9AC02E68}" type="pres">
      <dgm:prSet presAssocID="{254A26AE-EF5A-4859-8594-1C06425BDE32}" presName="LevelTwoTextNode" presStyleLbl="node2" presStyleIdx="0" presStyleCnt="3">
        <dgm:presLayoutVars>
          <dgm:chPref val="3"/>
        </dgm:presLayoutVars>
      </dgm:prSet>
      <dgm:spPr/>
    </dgm:pt>
    <dgm:pt modelId="{EC765262-D61F-4481-8975-7126B867CC6C}" type="pres">
      <dgm:prSet presAssocID="{254A26AE-EF5A-4859-8594-1C06425BDE32}" presName="level3hierChild" presStyleCnt="0"/>
      <dgm:spPr/>
    </dgm:pt>
    <dgm:pt modelId="{95BC0451-E316-4587-A56B-03D817D677C0}" type="pres">
      <dgm:prSet presAssocID="{023DC900-10E4-4FB7-BD13-D1735F9F8FDD}" presName="conn2-1" presStyleLbl="parChTrans1D3" presStyleIdx="0" presStyleCnt="3"/>
      <dgm:spPr/>
    </dgm:pt>
    <dgm:pt modelId="{8DB62D65-3671-4230-93CD-1155ACB4BD34}" type="pres">
      <dgm:prSet presAssocID="{023DC900-10E4-4FB7-BD13-D1735F9F8FDD}" presName="connTx" presStyleLbl="parChTrans1D3" presStyleIdx="0" presStyleCnt="3"/>
      <dgm:spPr/>
    </dgm:pt>
    <dgm:pt modelId="{1F9DAEE2-61B9-437D-A797-A5EB4F9FA1A8}" type="pres">
      <dgm:prSet presAssocID="{F089DDDB-2C89-4431-BEA8-C7640E56240D}" presName="root2" presStyleCnt="0"/>
      <dgm:spPr/>
    </dgm:pt>
    <dgm:pt modelId="{C21E21F7-AA24-4B53-801F-7F5B3A9A71F9}" type="pres">
      <dgm:prSet presAssocID="{F089DDDB-2C89-4431-BEA8-C7640E56240D}" presName="LevelTwoTextNode" presStyleLbl="node3" presStyleIdx="0" presStyleCnt="3">
        <dgm:presLayoutVars>
          <dgm:chPref val="3"/>
        </dgm:presLayoutVars>
      </dgm:prSet>
      <dgm:spPr/>
    </dgm:pt>
    <dgm:pt modelId="{C727ABDF-4496-48F9-BDD4-A8BD531CE331}" type="pres">
      <dgm:prSet presAssocID="{F089DDDB-2C89-4431-BEA8-C7640E56240D}" presName="level3hierChild" presStyleCnt="0"/>
      <dgm:spPr/>
    </dgm:pt>
    <dgm:pt modelId="{8BCE8EEE-D963-4A45-A523-2FB5DFDFC14B}" type="pres">
      <dgm:prSet presAssocID="{8D32995D-0C68-4D94-A7E0-EF6182B59492}" presName="conn2-1" presStyleLbl="parChTrans1D2" presStyleIdx="1" presStyleCnt="3"/>
      <dgm:spPr/>
    </dgm:pt>
    <dgm:pt modelId="{A5B7DFEB-2E48-4308-8CCF-CDE101224725}" type="pres">
      <dgm:prSet presAssocID="{8D32995D-0C68-4D94-A7E0-EF6182B59492}" presName="connTx" presStyleLbl="parChTrans1D2" presStyleIdx="1" presStyleCnt="3"/>
      <dgm:spPr/>
    </dgm:pt>
    <dgm:pt modelId="{217DD514-355F-4C12-9CB1-1F437DBADC8E}" type="pres">
      <dgm:prSet presAssocID="{3992D9EA-3996-453C-BBA9-0E763EB06418}" presName="root2" presStyleCnt="0"/>
      <dgm:spPr/>
    </dgm:pt>
    <dgm:pt modelId="{7660A0AE-BB81-475C-A9C2-EE856C5E0318}" type="pres">
      <dgm:prSet presAssocID="{3992D9EA-3996-453C-BBA9-0E763EB06418}" presName="LevelTwoTextNode" presStyleLbl="node2" presStyleIdx="1" presStyleCnt="3">
        <dgm:presLayoutVars>
          <dgm:chPref val="3"/>
        </dgm:presLayoutVars>
      </dgm:prSet>
      <dgm:spPr/>
    </dgm:pt>
    <dgm:pt modelId="{62345E52-DAFB-4F92-8764-1DF358761396}" type="pres">
      <dgm:prSet presAssocID="{3992D9EA-3996-453C-BBA9-0E763EB06418}" presName="level3hierChild" presStyleCnt="0"/>
      <dgm:spPr/>
    </dgm:pt>
    <dgm:pt modelId="{E79FAE4E-1DD6-4655-B815-91C003B77E7E}" type="pres">
      <dgm:prSet presAssocID="{5AB10C8F-BF9B-4152-AA4A-C98E8FD92979}" presName="conn2-1" presStyleLbl="parChTrans1D3" presStyleIdx="1" presStyleCnt="3"/>
      <dgm:spPr/>
    </dgm:pt>
    <dgm:pt modelId="{7CC8E8AD-9530-442D-AC5B-FB9CFB25E8CB}" type="pres">
      <dgm:prSet presAssocID="{5AB10C8F-BF9B-4152-AA4A-C98E8FD92979}" presName="connTx" presStyleLbl="parChTrans1D3" presStyleIdx="1" presStyleCnt="3"/>
      <dgm:spPr/>
    </dgm:pt>
    <dgm:pt modelId="{BE68B445-04C3-4A7C-AC76-391A87474157}" type="pres">
      <dgm:prSet presAssocID="{37598CAD-C4AE-4619-B60F-974460EFAA95}" presName="root2" presStyleCnt="0"/>
      <dgm:spPr/>
    </dgm:pt>
    <dgm:pt modelId="{DC7463A0-4CB7-4B28-A871-5236888CE58F}" type="pres">
      <dgm:prSet presAssocID="{37598CAD-C4AE-4619-B60F-974460EFAA95}" presName="LevelTwoTextNode" presStyleLbl="node3" presStyleIdx="1" presStyleCnt="3">
        <dgm:presLayoutVars>
          <dgm:chPref val="3"/>
        </dgm:presLayoutVars>
      </dgm:prSet>
      <dgm:spPr/>
    </dgm:pt>
    <dgm:pt modelId="{3D207E1D-E869-4693-AE45-A72CC8B5D3A9}" type="pres">
      <dgm:prSet presAssocID="{37598CAD-C4AE-4619-B60F-974460EFAA95}" presName="level3hierChild" presStyleCnt="0"/>
      <dgm:spPr/>
    </dgm:pt>
    <dgm:pt modelId="{6F18C8B3-9E8B-4281-B126-CF64CC1679A0}" type="pres">
      <dgm:prSet presAssocID="{08B3A953-A9C4-4E35-B5B3-93E922C1D135}" presName="conn2-1" presStyleLbl="parChTrans1D2" presStyleIdx="2" presStyleCnt="3"/>
      <dgm:spPr/>
    </dgm:pt>
    <dgm:pt modelId="{31152516-9CCC-416D-90AE-085F5828C3E0}" type="pres">
      <dgm:prSet presAssocID="{08B3A953-A9C4-4E35-B5B3-93E922C1D135}" presName="connTx" presStyleLbl="parChTrans1D2" presStyleIdx="2" presStyleCnt="3"/>
      <dgm:spPr/>
    </dgm:pt>
    <dgm:pt modelId="{252E525F-7EB7-46FF-8680-7FA03BCFEFD0}" type="pres">
      <dgm:prSet presAssocID="{17C9B656-9982-49C9-B571-D1A1EA2835E5}" presName="root2" presStyleCnt="0"/>
      <dgm:spPr/>
    </dgm:pt>
    <dgm:pt modelId="{EF0B912B-8C0A-4BA5-8D3B-BB13F90EBC1B}" type="pres">
      <dgm:prSet presAssocID="{17C9B656-9982-49C9-B571-D1A1EA2835E5}" presName="LevelTwoTextNode" presStyleLbl="node2" presStyleIdx="2" presStyleCnt="3">
        <dgm:presLayoutVars>
          <dgm:chPref val="3"/>
        </dgm:presLayoutVars>
      </dgm:prSet>
      <dgm:spPr/>
    </dgm:pt>
    <dgm:pt modelId="{E1F6F5A0-0433-4AED-BB8E-239208E21730}" type="pres">
      <dgm:prSet presAssocID="{17C9B656-9982-49C9-B571-D1A1EA2835E5}" presName="level3hierChild" presStyleCnt="0"/>
      <dgm:spPr/>
    </dgm:pt>
    <dgm:pt modelId="{9DA77370-4A07-440C-B019-5E2DAEC0248B}" type="pres">
      <dgm:prSet presAssocID="{7888823A-71A9-4401-90D6-3275B8629CB7}" presName="conn2-1" presStyleLbl="parChTrans1D3" presStyleIdx="2" presStyleCnt="3"/>
      <dgm:spPr/>
    </dgm:pt>
    <dgm:pt modelId="{A62E7011-D19F-468F-A435-5F447D845CB0}" type="pres">
      <dgm:prSet presAssocID="{7888823A-71A9-4401-90D6-3275B8629CB7}" presName="connTx" presStyleLbl="parChTrans1D3" presStyleIdx="2" presStyleCnt="3"/>
      <dgm:spPr/>
    </dgm:pt>
    <dgm:pt modelId="{D340742E-9507-4E55-A04B-D177B8276CEF}" type="pres">
      <dgm:prSet presAssocID="{279AC544-95ED-4739-A53F-675606492430}" presName="root2" presStyleCnt="0"/>
      <dgm:spPr/>
    </dgm:pt>
    <dgm:pt modelId="{58FEA0E8-8B1D-4E1F-948F-616D49490334}" type="pres">
      <dgm:prSet presAssocID="{279AC544-95ED-4739-A53F-675606492430}" presName="LevelTwoTextNode" presStyleLbl="node3" presStyleIdx="2" presStyleCnt="3">
        <dgm:presLayoutVars>
          <dgm:chPref val="3"/>
        </dgm:presLayoutVars>
      </dgm:prSet>
      <dgm:spPr/>
    </dgm:pt>
    <dgm:pt modelId="{00D399C0-1629-4E5C-A680-9B007439124C}" type="pres">
      <dgm:prSet presAssocID="{279AC544-95ED-4739-A53F-675606492430}" presName="level3hierChild" presStyleCnt="0"/>
      <dgm:spPr/>
    </dgm:pt>
  </dgm:ptLst>
  <dgm:cxnLst>
    <dgm:cxn modelId="{038ED500-4D36-C646-B105-586E5B09B0AD}" type="presOf" srcId="{279AC544-95ED-4739-A53F-675606492430}" destId="{58FEA0E8-8B1D-4E1F-948F-616D49490334}" srcOrd="0" destOrd="0" presId="urn:microsoft.com/office/officeart/2005/8/layout/hierarchy2"/>
    <dgm:cxn modelId="{1081B906-847B-C443-98D7-F4F3424F917E}" type="presOf" srcId="{8D32995D-0C68-4D94-A7E0-EF6182B59492}" destId="{8BCE8EEE-D963-4A45-A523-2FB5DFDFC14B}" srcOrd="0" destOrd="0" presId="urn:microsoft.com/office/officeart/2005/8/layout/hierarchy2"/>
    <dgm:cxn modelId="{87A16418-BBD7-1344-B963-75CA10B7349B}" type="presOf" srcId="{D5537401-BAC9-46D3-99DA-B7CA318DEECB}" destId="{945B24D2-D28B-43B1-89EA-C268B6BE81D8}" srcOrd="0" destOrd="0" presId="urn:microsoft.com/office/officeart/2005/8/layout/hierarchy2"/>
    <dgm:cxn modelId="{C15A901F-A40E-4DAE-BC4E-71F92EF0FEA6}" srcId="{3992D9EA-3996-453C-BBA9-0E763EB06418}" destId="{37598CAD-C4AE-4619-B60F-974460EFAA95}" srcOrd="0" destOrd="0" parTransId="{5AB10C8F-BF9B-4152-AA4A-C98E8FD92979}" sibTransId="{62C10CB9-63B8-4A07-9843-3F3B800361F1}"/>
    <dgm:cxn modelId="{AF385022-8804-4243-B933-A9602E00E6DC}" type="presOf" srcId="{0B545EA9-66D4-44D8-A4EF-1F2EC41601E5}" destId="{1121EA9F-6C99-4647-A75C-ECD372F8FF03}" srcOrd="1" destOrd="0" presId="urn:microsoft.com/office/officeart/2005/8/layout/hierarchy2"/>
    <dgm:cxn modelId="{CD4E1823-B080-C64A-85DE-5FEE72E7AE5D}" type="presOf" srcId="{023DC900-10E4-4FB7-BD13-D1735F9F8FDD}" destId="{95BC0451-E316-4587-A56B-03D817D677C0}" srcOrd="0" destOrd="0" presId="urn:microsoft.com/office/officeart/2005/8/layout/hierarchy2"/>
    <dgm:cxn modelId="{2D201224-3018-6E45-AF54-78F0146054B4}" type="presOf" srcId="{0B545EA9-66D4-44D8-A4EF-1F2EC41601E5}" destId="{3F5A9E5A-1673-4199-8BB5-FAC18DAC4E98}" srcOrd="0" destOrd="0" presId="urn:microsoft.com/office/officeart/2005/8/layout/hierarchy2"/>
    <dgm:cxn modelId="{B9183B30-443B-4940-94B5-82D246A30247}" srcId="{17C9B656-9982-49C9-B571-D1A1EA2835E5}" destId="{279AC544-95ED-4739-A53F-675606492430}" srcOrd="0" destOrd="0" parTransId="{7888823A-71A9-4401-90D6-3275B8629CB7}" sibTransId="{758CACEE-C710-40CA-BF25-15183B92E152}"/>
    <dgm:cxn modelId="{DFD8D038-7337-4119-B8EE-C215D6A1DF16}" srcId="{D5537401-BAC9-46D3-99DA-B7CA318DEECB}" destId="{AF9910D9-1639-46C7-8729-903B4EF1B529}" srcOrd="0" destOrd="0" parTransId="{48213517-F9AE-4818-B2AA-5165B1FE9659}" sibTransId="{0A3D55D5-805F-4FD5-ACC2-9E39C65D4A02}"/>
    <dgm:cxn modelId="{F857DD3A-0998-3846-B937-A1D60C30BF15}" type="presOf" srcId="{17C9B656-9982-49C9-B571-D1A1EA2835E5}" destId="{EF0B912B-8C0A-4BA5-8D3B-BB13F90EBC1B}" srcOrd="0" destOrd="0" presId="urn:microsoft.com/office/officeart/2005/8/layout/hierarchy2"/>
    <dgm:cxn modelId="{CAE9E374-806F-5346-AC01-7BA015EC849D}" type="presOf" srcId="{F089DDDB-2C89-4431-BEA8-C7640E56240D}" destId="{C21E21F7-AA24-4B53-801F-7F5B3A9A71F9}" srcOrd="0" destOrd="0" presId="urn:microsoft.com/office/officeart/2005/8/layout/hierarchy2"/>
    <dgm:cxn modelId="{C55F5681-0D3F-B342-9FC9-9030C7920A55}" type="presOf" srcId="{7888823A-71A9-4401-90D6-3275B8629CB7}" destId="{A62E7011-D19F-468F-A435-5F447D845CB0}" srcOrd="1" destOrd="0" presId="urn:microsoft.com/office/officeart/2005/8/layout/hierarchy2"/>
    <dgm:cxn modelId="{57BEBA81-DD1A-DC47-BD66-68767C195302}" type="presOf" srcId="{37598CAD-C4AE-4619-B60F-974460EFAA95}" destId="{DC7463A0-4CB7-4B28-A871-5236888CE58F}" srcOrd="0" destOrd="0" presId="urn:microsoft.com/office/officeart/2005/8/layout/hierarchy2"/>
    <dgm:cxn modelId="{5F012186-9614-475F-9AF1-C1CCAC60E94D}" srcId="{254A26AE-EF5A-4859-8594-1C06425BDE32}" destId="{F089DDDB-2C89-4431-BEA8-C7640E56240D}" srcOrd="0" destOrd="0" parTransId="{023DC900-10E4-4FB7-BD13-D1735F9F8FDD}" sibTransId="{DCC76C32-077B-4EE4-A0C0-CB7C642F9A4D}"/>
    <dgm:cxn modelId="{36337E8B-A771-F84A-9184-7E697D8733A7}" type="presOf" srcId="{254A26AE-EF5A-4859-8594-1C06425BDE32}" destId="{334A35D0-243D-4709-A2DF-4BAE9AC02E68}" srcOrd="0" destOrd="0" presId="urn:microsoft.com/office/officeart/2005/8/layout/hierarchy2"/>
    <dgm:cxn modelId="{FC888B8F-11E3-AD47-BE6C-0BF7905D18F8}" type="presOf" srcId="{5AB10C8F-BF9B-4152-AA4A-C98E8FD92979}" destId="{7CC8E8AD-9530-442D-AC5B-FB9CFB25E8CB}" srcOrd="1" destOrd="0" presId="urn:microsoft.com/office/officeart/2005/8/layout/hierarchy2"/>
    <dgm:cxn modelId="{1BA61896-9B66-4791-9B96-91965298C423}" srcId="{AF9910D9-1639-46C7-8729-903B4EF1B529}" destId="{3992D9EA-3996-453C-BBA9-0E763EB06418}" srcOrd="1" destOrd="0" parTransId="{8D32995D-0C68-4D94-A7E0-EF6182B59492}" sibTransId="{BDC43651-6A24-4245-9D2B-E8D5BCB60A98}"/>
    <dgm:cxn modelId="{D857D09A-BBD2-4726-B5B3-23CF8BBBC6B4}" srcId="{AF9910D9-1639-46C7-8729-903B4EF1B529}" destId="{17C9B656-9982-49C9-B571-D1A1EA2835E5}" srcOrd="2" destOrd="0" parTransId="{08B3A953-A9C4-4E35-B5B3-93E922C1D135}" sibTransId="{8CE4A0F9-6A05-4DBA-8739-FB68B9396714}"/>
    <dgm:cxn modelId="{165B149D-C7FA-0F45-B77A-5C9EA17888D4}" type="presOf" srcId="{8D32995D-0C68-4D94-A7E0-EF6182B59492}" destId="{A5B7DFEB-2E48-4308-8CCF-CDE101224725}" srcOrd="1" destOrd="0" presId="urn:microsoft.com/office/officeart/2005/8/layout/hierarchy2"/>
    <dgm:cxn modelId="{79E683A0-AEF9-8346-9E6F-D28E8E95DEDA}" type="presOf" srcId="{5AB10C8F-BF9B-4152-AA4A-C98E8FD92979}" destId="{E79FAE4E-1DD6-4655-B815-91C003B77E7E}" srcOrd="0" destOrd="0" presId="urn:microsoft.com/office/officeart/2005/8/layout/hierarchy2"/>
    <dgm:cxn modelId="{9D6B76B0-FF96-C144-89BD-18B943AF18FB}" type="presOf" srcId="{3992D9EA-3996-453C-BBA9-0E763EB06418}" destId="{7660A0AE-BB81-475C-A9C2-EE856C5E0318}" srcOrd="0" destOrd="0" presId="urn:microsoft.com/office/officeart/2005/8/layout/hierarchy2"/>
    <dgm:cxn modelId="{C48E8CB9-E413-FB4F-82E1-1309EDEC57D5}" type="presOf" srcId="{08B3A953-A9C4-4E35-B5B3-93E922C1D135}" destId="{31152516-9CCC-416D-90AE-085F5828C3E0}" srcOrd="1" destOrd="0" presId="urn:microsoft.com/office/officeart/2005/8/layout/hierarchy2"/>
    <dgm:cxn modelId="{FFADBAB9-1CEF-434E-BC01-BD1A2E335500}" srcId="{AF9910D9-1639-46C7-8729-903B4EF1B529}" destId="{254A26AE-EF5A-4859-8594-1C06425BDE32}" srcOrd="0" destOrd="0" parTransId="{0B545EA9-66D4-44D8-A4EF-1F2EC41601E5}" sibTransId="{51F09314-4155-4AEE-B74F-DADB18E1D699}"/>
    <dgm:cxn modelId="{1BC4CACF-FC9B-9B47-8917-5B742CF1FB93}" type="presOf" srcId="{023DC900-10E4-4FB7-BD13-D1735F9F8FDD}" destId="{8DB62D65-3671-4230-93CD-1155ACB4BD34}" srcOrd="1" destOrd="0" presId="urn:microsoft.com/office/officeart/2005/8/layout/hierarchy2"/>
    <dgm:cxn modelId="{6D9DC9DF-6098-2C4D-A93D-ADA561EC945C}" type="presOf" srcId="{08B3A953-A9C4-4E35-B5B3-93E922C1D135}" destId="{6F18C8B3-9E8B-4281-B126-CF64CC1679A0}" srcOrd="0" destOrd="0" presId="urn:microsoft.com/office/officeart/2005/8/layout/hierarchy2"/>
    <dgm:cxn modelId="{848CC6F9-D38D-FF4B-95B2-A1C196AB36FB}" type="presOf" srcId="{AF9910D9-1639-46C7-8729-903B4EF1B529}" destId="{98BE1BD8-A060-4130-B3E7-980EEAEEB185}" srcOrd="0" destOrd="0" presId="urn:microsoft.com/office/officeart/2005/8/layout/hierarchy2"/>
    <dgm:cxn modelId="{5DB8D8FF-7E27-FF4E-B9C9-DA3341F07B93}" type="presOf" srcId="{7888823A-71A9-4401-90D6-3275B8629CB7}" destId="{9DA77370-4A07-440C-B019-5E2DAEC0248B}" srcOrd="0" destOrd="0" presId="urn:microsoft.com/office/officeart/2005/8/layout/hierarchy2"/>
    <dgm:cxn modelId="{872A90B5-5465-804D-A489-8E5A95F8A102}" type="presParOf" srcId="{945B24D2-D28B-43B1-89EA-C268B6BE81D8}" destId="{B14C95C6-18B7-489D-BF79-000A84C8A3A3}" srcOrd="0" destOrd="0" presId="urn:microsoft.com/office/officeart/2005/8/layout/hierarchy2"/>
    <dgm:cxn modelId="{5340DB31-1B0C-704D-B6A8-6E066140165D}" type="presParOf" srcId="{B14C95C6-18B7-489D-BF79-000A84C8A3A3}" destId="{98BE1BD8-A060-4130-B3E7-980EEAEEB185}" srcOrd="0" destOrd="0" presId="urn:microsoft.com/office/officeart/2005/8/layout/hierarchy2"/>
    <dgm:cxn modelId="{5275577C-2398-9647-BE7C-61ACBC9B54A6}" type="presParOf" srcId="{B14C95C6-18B7-489D-BF79-000A84C8A3A3}" destId="{A94195AA-C1DB-49F5-9C54-3707A6FDEBF6}" srcOrd="1" destOrd="0" presId="urn:microsoft.com/office/officeart/2005/8/layout/hierarchy2"/>
    <dgm:cxn modelId="{AF0F8DE5-3451-1D47-BADD-7145E7BAD3F3}" type="presParOf" srcId="{A94195AA-C1DB-49F5-9C54-3707A6FDEBF6}" destId="{3F5A9E5A-1673-4199-8BB5-FAC18DAC4E98}" srcOrd="0" destOrd="0" presId="urn:microsoft.com/office/officeart/2005/8/layout/hierarchy2"/>
    <dgm:cxn modelId="{602E96C2-D4FE-AB48-82F3-3342D999DFCD}" type="presParOf" srcId="{3F5A9E5A-1673-4199-8BB5-FAC18DAC4E98}" destId="{1121EA9F-6C99-4647-A75C-ECD372F8FF03}" srcOrd="0" destOrd="0" presId="urn:microsoft.com/office/officeart/2005/8/layout/hierarchy2"/>
    <dgm:cxn modelId="{08DF94EF-1DC8-EA4B-B152-2198094E1D33}" type="presParOf" srcId="{A94195AA-C1DB-49F5-9C54-3707A6FDEBF6}" destId="{A7CA8551-65BF-48E4-B212-B96C269E8FDB}" srcOrd="1" destOrd="0" presId="urn:microsoft.com/office/officeart/2005/8/layout/hierarchy2"/>
    <dgm:cxn modelId="{59BCCA32-533B-FC44-A2D6-FC568102B1C9}" type="presParOf" srcId="{A7CA8551-65BF-48E4-B212-B96C269E8FDB}" destId="{334A35D0-243D-4709-A2DF-4BAE9AC02E68}" srcOrd="0" destOrd="0" presId="urn:microsoft.com/office/officeart/2005/8/layout/hierarchy2"/>
    <dgm:cxn modelId="{36A52010-9548-DD42-A3A1-DCAFB51C2CC0}" type="presParOf" srcId="{A7CA8551-65BF-48E4-B212-B96C269E8FDB}" destId="{EC765262-D61F-4481-8975-7126B867CC6C}" srcOrd="1" destOrd="0" presId="urn:microsoft.com/office/officeart/2005/8/layout/hierarchy2"/>
    <dgm:cxn modelId="{29CFC42A-0634-3943-9B88-10A1044E2E92}" type="presParOf" srcId="{EC765262-D61F-4481-8975-7126B867CC6C}" destId="{95BC0451-E316-4587-A56B-03D817D677C0}" srcOrd="0" destOrd="0" presId="urn:microsoft.com/office/officeart/2005/8/layout/hierarchy2"/>
    <dgm:cxn modelId="{24BA8A8C-3E25-FA42-A5DB-97B69FDE0ABF}" type="presParOf" srcId="{95BC0451-E316-4587-A56B-03D817D677C0}" destId="{8DB62D65-3671-4230-93CD-1155ACB4BD34}" srcOrd="0" destOrd="0" presId="urn:microsoft.com/office/officeart/2005/8/layout/hierarchy2"/>
    <dgm:cxn modelId="{227C22A9-4951-6F4D-AEAC-3595B8E64DB8}" type="presParOf" srcId="{EC765262-D61F-4481-8975-7126B867CC6C}" destId="{1F9DAEE2-61B9-437D-A797-A5EB4F9FA1A8}" srcOrd="1" destOrd="0" presId="urn:microsoft.com/office/officeart/2005/8/layout/hierarchy2"/>
    <dgm:cxn modelId="{CCC3A093-4BAE-9246-9A80-F8D6508AB418}" type="presParOf" srcId="{1F9DAEE2-61B9-437D-A797-A5EB4F9FA1A8}" destId="{C21E21F7-AA24-4B53-801F-7F5B3A9A71F9}" srcOrd="0" destOrd="0" presId="urn:microsoft.com/office/officeart/2005/8/layout/hierarchy2"/>
    <dgm:cxn modelId="{642C4AD7-B47D-684D-A791-6219FF3DC9B1}" type="presParOf" srcId="{1F9DAEE2-61B9-437D-A797-A5EB4F9FA1A8}" destId="{C727ABDF-4496-48F9-BDD4-A8BD531CE331}" srcOrd="1" destOrd="0" presId="urn:microsoft.com/office/officeart/2005/8/layout/hierarchy2"/>
    <dgm:cxn modelId="{B7078632-EC56-E343-8167-0F7A0FA8A7D5}" type="presParOf" srcId="{A94195AA-C1DB-49F5-9C54-3707A6FDEBF6}" destId="{8BCE8EEE-D963-4A45-A523-2FB5DFDFC14B}" srcOrd="2" destOrd="0" presId="urn:microsoft.com/office/officeart/2005/8/layout/hierarchy2"/>
    <dgm:cxn modelId="{54C0DAAD-B923-FC4D-A4DB-D636FE91921C}" type="presParOf" srcId="{8BCE8EEE-D963-4A45-A523-2FB5DFDFC14B}" destId="{A5B7DFEB-2E48-4308-8CCF-CDE101224725}" srcOrd="0" destOrd="0" presId="urn:microsoft.com/office/officeart/2005/8/layout/hierarchy2"/>
    <dgm:cxn modelId="{5944D9C9-07BB-CA49-971F-FBADA7CDB11F}" type="presParOf" srcId="{A94195AA-C1DB-49F5-9C54-3707A6FDEBF6}" destId="{217DD514-355F-4C12-9CB1-1F437DBADC8E}" srcOrd="3" destOrd="0" presId="urn:microsoft.com/office/officeart/2005/8/layout/hierarchy2"/>
    <dgm:cxn modelId="{DFB0CE72-0C55-4C42-B347-24BBAFF96638}" type="presParOf" srcId="{217DD514-355F-4C12-9CB1-1F437DBADC8E}" destId="{7660A0AE-BB81-475C-A9C2-EE856C5E0318}" srcOrd="0" destOrd="0" presId="urn:microsoft.com/office/officeart/2005/8/layout/hierarchy2"/>
    <dgm:cxn modelId="{9DA5F91C-E92F-AB45-9D70-16C0FF115D6D}" type="presParOf" srcId="{217DD514-355F-4C12-9CB1-1F437DBADC8E}" destId="{62345E52-DAFB-4F92-8764-1DF358761396}" srcOrd="1" destOrd="0" presId="urn:microsoft.com/office/officeart/2005/8/layout/hierarchy2"/>
    <dgm:cxn modelId="{CC822787-FF15-2547-96B8-DCCC48E612F2}" type="presParOf" srcId="{62345E52-DAFB-4F92-8764-1DF358761396}" destId="{E79FAE4E-1DD6-4655-B815-91C003B77E7E}" srcOrd="0" destOrd="0" presId="urn:microsoft.com/office/officeart/2005/8/layout/hierarchy2"/>
    <dgm:cxn modelId="{258C6261-2BC6-D247-AB7A-9B2392199FDE}" type="presParOf" srcId="{E79FAE4E-1DD6-4655-B815-91C003B77E7E}" destId="{7CC8E8AD-9530-442D-AC5B-FB9CFB25E8CB}" srcOrd="0" destOrd="0" presId="urn:microsoft.com/office/officeart/2005/8/layout/hierarchy2"/>
    <dgm:cxn modelId="{CA5AEA28-AC29-8A4C-B937-DBBFDC86BECB}" type="presParOf" srcId="{62345E52-DAFB-4F92-8764-1DF358761396}" destId="{BE68B445-04C3-4A7C-AC76-391A87474157}" srcOrd="1" destOrd="0" presId="urn:microsoft.com/office/officeart/2005/8/layout/hierarchy2"/>
    <dgm:cxn modelId="{61FCD093-0DEE-824C-B73A-652A9CED8A54}" type="presParOf" srcId="{BE68B445-04C3-4A7C-AC76-391A87474157}" destId="{DC7463A0-4CB7-4B28-A871-5236888CE58F}" srcOrd="0" destOrd="0" presId="urn:microsoft.com/office/officeart/2005/8/layout/hierarchy2"/>
    <dgm:cxn modelId="{0C312971-C5A5-9447-90F0-64D2B59AE7E9}" type="presParOf" srcId="{BE68B445-04C3-4A7C-AC76-391A87474157}" destId="{3D207E1D-E869-4693-AE45-A72CC8B5D3A9}" srcOrd="1" destOrd="0" presId="urn:microsoft.com/office/officeart/2005/8/layout/hierarchy2"/>
    <dgm:cxn modelId="{37395099-1473-2D4E-B82A-1D78F05A664A}" type="presParOf" srcId="{A94195AA-C1DB-49F5-9C54-3707A6FDEBF6}" destId="{6F18C8B3-9E8B-4281-B126-CF64CC1679A0}" srcOrd="4" destOrd="0" presId="urn:microsoft.com/office/officeart/2005/8/layout/hierarchy2"/>
    <dgm:cxn modelId="{A5C0FB80-4EC1-D548-B74A-346ADF3247D4}" type="presParOf" srcId="{6F18C8B3-9E8B-4281-B126-CF64CC1679A0}" destId="{31152516-9CCC-416D-90AE-085F5828C3E0}" srcOrd="0" destOrd="0" presId="urn:microsoft.com/office/officeart/2005/8/layout/hierarchy2"/>
    <dgm:cxn modelId="{24A94CC3-C141-6343-9B4E-C2AD6D1B62E0}" type="presParOf" srcId="{A94195AA-C1DB-49F5-9C54-3707A6FDEBF6}" destId="{252E525F-7EB7-46FF-8680-7FA03BCFEFD0}" srcOrd="5" destOrd="0" presId="urn:microsoft.com/office/officeart/2005/8/layout/hierarchy2"/>
    <dgm:cxn modelId="{ACF592AD-40AB-7549-9497-4B1F174DB314}" type="presParOf" srcId="{252E525F-7EB7-46FF-8680-7FA03BCFEFD0}" destId="{EF0B912B-8C0A-4BA5-8D3B-BB13F90EBC1B}" srcOrd="0" destOrd="0" presId="urn:microsoft.com/office/officeart/2005/8/layout/hierarchy2"/>
    <dgm:cxn modelId="{A80F47A3-DF2B-6F4D-B23A-EA2932C26642}" type="presParOf" srcId="{252E525F-7EB7-46FF-8680-7FA03BCFEFD0}" destId="{E1F6F5A0-0433-4AED-BB8E-239208E21730}" srcOrd="1" destOrd="0" presId="urn:microsoft.com/office/officeart/2005/8/layout/hierarchy2"/>
    <dgm:cxn modelId="{4C45B87A-4468-064D-962B-225ED56F3558}" type="presParOf" srcId="{E1F6F5A0-0433-4AED-BB8E-239208E21730}" destId="{9DA77370-4A07-440C-B019-5E2DAEC0248B}" srcOrd="0" destOrd="0" presId="urn:microsoft.com/office/officeart/2005/8/layout/hierarchy2"/>
    <dgm:cxn modelId="{32A738C5-C4C1-5C42-BFC7-70DEAB73B5F2}" type="presParOf" srcId="{9DA77370-4A07-440C-B019-5E2DAEC0248B}" destId="{A62E7011-D19F-468F-A435-5F447D845CB0}" srcOrd="0" destOrd="0" presId="urn:microsoft.com/office/officeart/2005/8/layout/hierarchy2"/>
    <dgm:cxn modelId="{D8E1A25A-F4F0-AE4A-A5BC-CFC692521E25}" type="presParOf" srcId="{E1F6F5A0-0433-4AED-BB8E-239208E21730}" destId="{D340742E-9507-4E55-A04B-D177B8276CEF}" srcOrd="1" destOrd="0" presId="urn:microsoft.com/office/officeart/2005/8/layout/hierarchy2"/>
    <dgm:cxn modelId="{9647960D-6392-5048-B883-C65873A4E2DD}" type="presParOf" srcId="{D340742E-9507-4E55-A04B-D177B8276CEF}" destId="{58FEA0E8-8B1D-4E1F-948F-616D49490334}" srcOrd="0" destOrd="0" presId="urn:microsoft.com/office/officeart/2005/8/layout/hierarchy2"/>
    <dgm:cxn modelId="{A3612614-4F57-EA48-855C-22194C4BA5DB}" type="presParOf" srcId="{D340742E-9507-4E55-A04B-D177B8276CEF}" destId="{00D399C0-1629-4E5C-A680-9B007439124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321DDD-986D-4AC3-A2F0-FF79E9B2C8FA}"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s-ES"/>
        </a:p>
      </dgm:t>
    </dgm:pt>
    <dgm:pt modelId="{14F33700-5F01-4C5F-9BD2-EE45880C450E}">
      <dgm:prSet phldrT="[Texto]"/>
      <dgm:spPr/>
      <dgm:t>
        <a:bodyPr/>
        <a:lstStyle/>
        <a:p>
          <a:r>
            <a:rPr lang="es-ES" sz="3000" dirty="0">
              <a:solidFill>
                <a:schemeClr val="bg1"/>
              </a:solidFill>
              <a:latin typeface="Calibri Light"/>
              <a:cs typeface="Calibri Light"/>
            </a:rPr>
            <a:t>PULMONARES</a:t>
          </a:r>
        </a:p>
      </dgm:t>
    </dgm:pt>
    <dgm:pt modelId="{815A55C3-F2A3-4402-9492-A89505838F2B}" type="parTrans" cxnId="{50BC3594-188D-455C-BA27-A70A01702405}">
      <dgm:prSet/>
      <dgm:spPr/>
      <dgm:t>
        <a:bodyPr/>
        <a:lstStyle/>
        <a:p>
          <a:endParaRPr lang="es-ES"/>
        </a:p>
      </dgm:t>
    </dgm:pt>
    <dgm:pt modelId="{563E8DAF-4CCF-4087-864D-8CC73273CECE}" type="sibTrans" cxnId="{50BC3594-188D-455C-BA27-A70A01702405}">
      <dgm:prSet/>
      <dgm:spPr/>
      <dgm:t>
        <a:bodyPr/>
        <a:lstStyle/>
        <a:p>
          <a:endParaRPr lang="es-ES"/>
        </a:p>
      </dgm:t>
    </dgm:pt>
    <dgm:pt modelId="{802BA884-36E2-4D48-BF6D-81DD85273A11}">
      <dgm:prSet phldrT="[Texto]" custT="1"/>
      <dgm:spPr/>
      <dgm:t>
        <a:bodyPr/>
        <a:lstStyle/>
        <a:p>
          <a:r>
            <a:rPr lang="es-ES" sz="1800" dirty="0" err="1">
              <a:solidFill>
                <a:schemeClr val="bg1"/>
              </a:solidFill>
              <a:cs typeface="Calibri Light"/>
            </a:rPr>
            <a:t>Sd</a:t>
          </a:r>
          <a:r>
            <a:rPr lang="es-ES" sz="1800" dirty="0">
              <a:solidFill>
                <a:schemeClr val="bg1"/>
              </a:solidFill>
              <a:cs typeface="Calibri Light"/>
            </a:rPr>
            <a:t> sarcoidosis-</a:t>
          </a:r>
          <a:r>
            <a:rPr lang="es-ES" sz="1800" err="1">
              <a:solidFill>
                <a:schemeClr val="bg1"/>
              </a:solidFill>
              <a:cs typeface="Calibri Light"/>
            </a:rPr>
            <a:t>like</a:t>
          </a:r>
          <a:endParaRPr lang="es-ES" sz="1800" dirty="0">
            <a:solidFill>
              <a:schemeClr val="bg1"/>
            </a:solidFill>
            <a:cs typeface="Calibri Light"/>
          </a:endParaRPr>
        </a:p>
      </dgm:t>
    </dgm:pt>
    <dgm:pt modelId="{7260EB56-1CEB-4EFF-B8D1-DF75112A8FFF}" type="parTrans" cxnId="{7FA6542F-6C11-45FB-991E-04825FA2E7DE}">
      <dgm:prSet/>
      <dgm:spPr/>
      <dgm:t>
        <a:bodyPr/>
        <a:lstStyle/>
        <a:p>
          <a:endParaRPr lang="es-ES"/>
        </a:p>
      </dgm:t>
    </dgm:pt>
    <dgm:pt modelId="{7AA4CDB6-DFBE-403A-9B45-A1062E1B03E2}" type="sibTrans" cxnId="{7FA6542F-6C11-45FB-991E-04825FA2E7DE}">
      <dgm:prSet/>
      <dgm:spPr/>
      <dgm:t>
        <a:bodyPr/>
        <a:lstStyle/>
        <a:p>
          <a:endParaRPr lang="es-ES"/>
        </a:p>
      </dgm:t>
    </dgm:pt>
    <dgm:pt modelId="{DD0C9643-6C65-4F12-BDC0-B0BB998EDE56}">
      <dgm:prSet phldrT="[Texto]" custT="1"/>
      <dgm:spPr/>
      <dgm:t>
        <a:bodyPr/>
        <a:lstStyle/>
        <a:p>
          <a:r>
            <a:rPr lang="es-ES" sz="1800" dirty="0">
              <a:solidFill>
                <a:schemeClr val="bg1"/>
              </a:solidFill>
              <a:cs typeface="Calibri Light"/>
            </a:rPr>
            <a:t>Neumatosis , perforación </a:t>
          </a:r>
        </a:p>
      </dgm:t>
    </dgm:pt>
    <dgm:pt modelId="{2EBB3540-C9FC-416B-923B-1A59E82D2920}" type="parTrans" cxnId="{74BB6660-B7D1-4728-A0BE-836B003CA26C}">
      <dgm:prSet/>
      <dgm:spPr/>
      <dgm:t>
        <a:bodyPr/>
        <a:lstStyle/>
        <a:p>
          <a:endParaRPr lang="es-ES"/>
        </a:p>
      </dgm:t>
    </dgm:pt>
    <dgm:pt modelId="{7CA38164-D057-4ACE-BBF5-83A8B695AEE8}" type="sibTrans" cxnId="{74BB6660-B7D1-4728-A0BE-836B003CA26C}">
      <dgm:prSet/>
      <dgm:spPr/>
      <dgm:t>
        <a:bodyPr/>
        <a:lstStyle/>
        <a:p>
          <a:endParaRPr lang="es-ES"/>
        </a:p>
      </dgm:t>
    </dgm:pt>
    <dgm:pt modelId="{4AD370BA-E8AB-405D-B909-B5F9E3B3D6DA}">
      <dgm:prSet phldrT="[Texto]" custT="1"/>
      <dgm:spPr/>
      <dgm:t>
        <a:bodyPr/>
        <a:lstStyle/>
        <a:p>
          <a:r>
            <a:rPr lang="es-ES" sz="1800" dirty="0">
              <a:solidFill>
                <a:schemeClr val="bg1"/>
              </a:solidFill>
              <a:latin typeface="Calibri Light"/>
              <a:cs typeface="Calibri Light"/>
            </a:rPr>
            <a:t>Neumonitis</a:t>
          </a:r>
        </a:p>
      </dgm:t>
    </dgm:pt>
    <dgm:pt modelId="{1841138A-1D42-4AA8-9FB0-CA86F3EA0BBE}" type="parTrans" cxnId="{197C3D53-6003-4A34-91EA-1B76869A2389}">
      <dgm:prSet/>
      <dgm:spPr/>
      <dgm:t>
        <a:bodyPr/>
        <a:lstStyle/>
        <a:p>
          <a:endParaRPr lang="es-ES"/>
        </a:p>
      </dgm:t>
    </dgm:pt>
    <dgm:pt modelId="{A8B01E19-C9FB-4480-A516-AB4284471775}" type="sibTrans" cxnId="{197C3D53-6003-4A34-91EA-1B76869A2389}">
      <dgm:prSet/>
      <dgm:spPr/>
      <dgm:t>
        <a:bodyPr/>
        <a:lstStyle/>
        <a:p>
          <a:endParaRPr lang="es-ES"/>
        </a:p>
      </dgm:t>
    </dgm:pt>
    <dgm:pt modelId="{3E1ADE4E-0F1A-426D-BDFF-E382C4D596EA}">
      <dgm:prSet phldrT="[Texto]"/>
      <dgm:spPr/>
      <dgm:t>
        <a:bodyPr/>
        <a:lstStyle/>
        <a:p>
          <a:r>
            <a:rPr lang="es-ES" sz="1900" dirty="0">
              <a:solidFill>
                <a:schemeClr val="bg1"/>
              </a:solidFill>
              <a:cs typeface="Calibri Light"/>
            </a:rPr>
            <a:t>DIGESTIVAS</a:t>
          </a:r>
        </a:p>
      </dgm:t>
    </dgm:pt>
    <dgm:pt modelId="{277648F6-10AE-4B11-95BA-EC67E71764C0}" type="parTrans" cxnId="{354B67EF-29C7-4C34-9905-A70B97E8933A}">
      <dgm:prSet/>
      <dgm:spPr/>
      <dgm:t>
        <a:bodyPr/>
        <a:lstStyle/>
        <a:p>
          <a:endParaRPr lang="es-ES"/>
        </a:p>
      </dgm:t>
    </dgm:pt>
    <dgm:pt modelId="{614600B1-01D7-453A-BBBE-FEC978E0C9FA}" type="sibTrans" cxnId="{354B67EF-29C7-4C34-9905-A70B97E8933A}">
      <dgm:prSet/>
      <dgm:spPr/>
      <dgm:t>
        <a:bodyPr/>
        <a:lstStyle/>
        <a:p>
          <a:endParaRPr lang="es-ES"/>
        </a:p>
      </dgm:t>
    </dgm:pt>
    <dgm:pt modelId="{250751B3-68FB-4AA4-A51E-EDCB62C08E4C}">
      <dgm:prSet phldrT="[Texto]" custT="1"/>
      <dgm:spPr/>
      <dgm:t>
        <a:bodyPr/>
        <a:lstStyle/>
        <a:p>
          <a:r>
            <a:rPr lang="es-ES" sz="2800" dirty="0">
              <a:solidFill>
                <a:schemeClr val="bg1"/>
              </a:solidFill>
              <a:cs typeface="Calibri Light" panose="020F0302020204030204"/>
            </a:rPr>
            <a:t>ENDOCRINAS</a:t>
          </a:r>
          <a:r>
            <a:rPr lang="es-ES" sz="3200" dirty="0">
              <a:solidFill>
                <a:schemeClr val="bg1"/>
              </a:solidFill>
              <a:cs typeface="Calibri Light" panose="020F0302020204030204"/>
            </a:rPr>
            <a:t> </a:t>
          </a:r>
        </a:p>
      </dgm:t>
    </dgm:pt>
    <dgm:pt modelId="{67D63553-43C5-4C6D-A68D-54A1C01D3F80}" type="parTrans" cxnId="{5F63DA2A-CF35-43ED-A86D-85EA57C133FA}">
      <dgm:prSet/>
      <dgm:spPr/>
      <dgm:t>
        <a:bodyPr/>
        <a:lstStyle/>
        <a:p>
          <a:endParaRPr lang="es-ES"/>
        </a:p>
      </dgm:t>
    </dgm:pt>
    <dgm:pt modelId="{82ECACDA-D7C0-4B3F-A75D-13270A0277D7}" type="sibTrans" cxnId="{5F63DA2A-CF35-43ED-A86D-85EA57C133FA}">
      <dgm:prSet/>
      <dgm:spPr/>
      <dgm:t>
        <a:bodyPr/>
        <a:lstStyle/>
        <a:p>
          <a:endParaRPr lang="es-ES"/>
        </a:p>
      </dgm:t>
    </dgm:pt>
    <dgm:pt modelId="{D7CB1695-53CF-4CA8-A316-CBE856A3626E}">
      <dgm:prSet phldrT="[Texto]" custT="1"/>
      <dgm:spPr/>
      <dgm:t>
        <a:bodyPr/>
        <a:lstStyle/>
        <a:p>
          <a:r>
            <a:rPr lang="es-ES" sz="1800" dirty="0">
              <a:solidFill>
                <a:schemeClr val="bg1"/>
              </a:solidFill>
              <a:cs typeface="Calibri Light"/>
            </a:rPr>
            <a:t>Colitis  </a:t>
          </a:r>
        </a:p>
      </dgm:t>
    </dgm:pt>
    <dgm:pt modelId="{44F0E194-729B-4AE1-BE04-D7C3C621BD98}" type="parTrans" cxnId="{D607C723-5E07-41AE-B2FC-66518AA59D27}">
      <dgm:prSet/>
      <dgm:spPr/>
      <dgm:t>
        <a:bodyPr/>
        <a:lstStyle/>
        <a:p>
          <a:endParaRPr lang="es-ES"/>
        </a:p>
      </dgm:t>
    </dgm:pt>
    <dgm:pt modelId="{ED1B51E5-E247-4BF7-A299-0461D6F31A19}" type="sibTrans" cxnId="{D607C723-5E07-41AE-B2FC-66518AA59D27}">
      <dgm:prSet/>
      <dgm:spPr/>
      <dgm:t>
        <a:bodyPr/>
        <a:lstStyle/>
        <a:p>
          <a:endParaRPr lang="es-ES"/>
        </a:p>
      </dgm:t>
    </dgm:pt>
    <dgm:pt modelId="{F4329F99-1B14-4C9C-86E9-DA475C02A68D}">
      <dgm:prSet phldrT="[Texto]" custT="1"/>
      <dgm:spPr/>
      <dgm:t>
        <a:bodyPr/>
        <a:lstStyle/>
        <a:p>
          <a:r>
            <a:rPr lang="es-ES" sz="1800" dirty="0">
              <a:solidFill>
                <a:schemeClr val="bg1"/>
              </a:solidFill>
              <a:cs typeface="Calibri Light"/>
            </a:rPr>
            <a:t>Hepatitis, pancreatitis</a:t>
          </a:r>
        </a:p>
      </dgm:t>
    </dgm:pt>
    <dgm:pt modelId="{8E3D2E21-BBE9-40E4-B5A9-C99D105A3DA0}" type="parTrans" cxnId="{D3DD21D8-2374-4C8B-A6C6-97C138F54B7B}">
      <dgm:prSet/>
      <dgm:spPr/>
      <dgm:t>
        <a:bodyPr/>
        <a:lstStyle/>
        <a:p>
          <a:endParaRPr lang="es-ES"/>
        </a:p>
      </dgm:t>
    </dgm:pt>
    <dgm:pt modelId="{3AE491F3-C7C1-40E9-B8D3-30FE52EBC0FD}" type="sibTrans" cxnId="{D3DD21D8-2374-4C8B-A6C6-97C138F54B7B}">
      <dgm:prSet/>
      <dgm:spPr/>
      <dgm:t>
        <a:bodyPr/>
        <a:lstStyle/>
        <a:p>
          <a:endParaRPr lang="es-ES"/>
        </a:p>
      </dgm:t>
    </dgm:pt>
    <dgm:pt modelId="{6E559F46-1624-4457-BB0B-5800936B7923}">
      <dgm:prSet phldrT="[Texto]"/>
      <dgm:spPr/>
      <dgm:t>
        <a:bodyPr/>
        <a:lstStyle/>
        <a:p>
          <a:r>
            <a:rPr lang="es-ES" sz="3400" dirty="0">
              <a:solidFill>
                <a:schemeClr val="bg1"/>
              </a:solidFill>
              <a:cs typeface="Calibri Light" panose="020F0302020204030204"/>
            </a:rPr>
            <a:t>OTRAS</a:t>
          </a:r>
        </a:p>
      </dgm:t>
    </dgm:pt>
    <dgm:pt modelId="{A1B1B4DC-85FE-4B3F-AB60-0D1AFCF536A7}" type="parTrans" cxnId="{4CF71406-11B8-417C-89FB-D27EE86DF6ED}">
      <dgm:prSet/>
      <dgm:spPr/>
      <dgm:t>
        <a:bodyPr/>
        <a:lstStyle/>
        <a:p>
          <a:endParaRPr lang="es-ES"/>
        </a:p>
      </dgm:t>
    </dgm:pt>
    <dgm:pt modelId="{DC60B47B-A1D8-447F-B642-5D6FABF50B57}" type="sibTrans" cxnId="{4CF71406-11B8-417C-89FB-D27EE86DF6ED}">
      <dgm:prSet/>
      <dgm:spPr/>
      <dgm:t>
        <a:bodyPr/>
        <a:lstStyle/>
        <a:p>
          <a:endParaRPr lang="es-ES"/>
        </a:p>
      </dgm:t>
    </dgm:pt>
    <dgm:pt modelId="{F81007B7-DD4C-42AE-924D-31DDA6313808}">
      <dgm:prSet phldrT="[Texto]" custT="1"/>
      <dgm:spPr/>
      <dgm:t>
        <a:bodyPr/>
        <a:lstStyle/>
        <a:p>
          <a:r>
            <a:rPr lang="es-ES" sz="1600" dirty="0">
              <a:solidFill>
                <a:schemeClr val="bg1"/>
              </a:solidFill>
              <a:cs typeface="Calibri Light" panose="020F0302020204030204"/>
            </a:rPr>
            <a:t>Tiroiditis</a:t>
          </a:r>
        </a:p>
      </dgm:t>
    </dgm:pt>
    <dgm:pt modelId="{76EAFDEA-3B41-450D-A2D1-D39BEF2B3569}" type="parTrans" cxnId="{A7C4E153-B123-4EDF-BEBF-DAA4AB08FC01}">
      <dgm:prSet/>
      <dgm:spPr/>
      <dgm:t>
        <a:bodyPr/>
        <a:lstStyle/>
        <a:p>
          <a:endParaRPr lang="es-ES"/>
        </a:p>
      </dgm:t>
    </dgm:pt>
    <dgm:pt modelId="{476FE217-38C7-4EAA-A5CF-04DE53C77E40}" type="sibTrans" cxnId="{A7C4E153-B123-4EDF-BEBF-DAA4AB08FC01}">
      <dgm:prSet/>
      <dgm:spPr/>
      <dgm:t>
        <a:bodyPr/>
        <a:lstStyle/>
        <a:p>
          <a:endParaRPr lang="es-ES"/>
        </a:p>
      </dgm:t>
    </dgm:pt>
    <dgm:pt modelId="{6F197ADD-2D54-4C15-9C27-3DDCB89AEB61}">
      <dgm:prSet phldrT="[Texto]" custT="1"/>
      <dgm:spPr/>
      <dgm:t>
        <a:bodyPr/>
        <a:lstStyle/>
        <a:p>
          <a:r>
            <a:rPr lang="es-ES" sz="1600" dirty="0">
              <a:solidFill>
                <a:schemeClr val="bg1"/>
              </a:solidFill>
              <a:cs typeface="Calibri Light" panose="020F0302020204030204"/>
            </a:rPr>
            <a:t>Hipofisitis</a:t>
          </a:r>
        </a:p>
      </dgm:t>
    </dgm:pt>
    <dgm:pt modelId="{EEB33BDA-7831-4C05-BF3D-3311315B6D23}" type="parTrans" cxnId="{7C8057D3-753F-4D77-83DD-6C1049C37688}">
      <dgm:prSet/>
      <dgm:spPr/>
      <dgm:t>
        <a:bodyPr/>
        <a:lstStyle/>
        <a:p>
          <a:endParaRPr lang="es-ES"/>
        </a:p>
      </dgm:t>
    </dgm:pt>
    <dgm:pt modelId="{DDCB5B1C-C8DA-4521-8F4E-93BC76C0C721}" type="sibTrans" cxnId="{7C8057D3-753F-4D77-83DD-6C1049C37688}">
      <dgm:prSet/>
      <dgm:spPr/>
      <dgm:t>
        <a:bodyPr/>
        <a:lstStyle/>
        <a:p>
          <a:endParaRPr lang="es-ES"/>
        </a:p>
      </dgm:t>
    </dgm:pt>
    <dgm:pt modelId="{9736854A-7F03-4EC3-A2AF-F34C38603A4E}">
      <dgm:prSet phldrT="[Texto]" custT="1"/>
      <dgm:spPr/>
      <dgm:t>
        <a:bodyPr/>
        <a:lstStyle/>
        <a:p>
          <a:r>
            <a:rPr lang="es-ES" sz="1800" dirty="0">
              <a:solidFill>
                <a:schemeClr val="bg1"/>
              </a:solidFill>
              <a:cs typeface="Calibri Light" panose="020F0302020204030204"/>
            </a:rPr>
            <a:t>Aumento de densidad grasa retroperitoneal   </a:t>
          </a:r>
          <a:endParaRPr lang="es-ES" sz="3400" dirty="0">
            <a:solidFill>
              <a:schemeClr val="bg1"/>
            </a:solidFill>
            <a:cs typeface="Calibri Light" panose="020F0302020204030204"/>
          </a:endParaRPr>
        </a:p>
      </dgm:t>
    </dgm:pt>
    <dgm:pt modelId="{C4423D1C-721C-4444-A023-0AA04ACA5253}" type="parTrans" cxnId="{663C8B5B-D0FC-4EAF-B865-BA496B80F9B4}">
      <dgm:prSet/>
      <dgm:spPr/>
      <dgm:t>
        <a:bodyPr/>
        <a:lstStyle/>
        <a:p>
          <a:endParaRPr lang="es-ES"/>
        </a:p>
      </dgm:t>
    </dgm:pt>
    <dgm:pt modelId="{0BC52852-9E10-4488-8CCE-4B90A065260C}" type="sibTrans" cxnId="{663C8B5B-D0FC-4EAF-B865-BA496B80F9B4}">
      <dgm:prSet/>
      <dgm:spPr/>
      <dgm:t>
        <a:bodyPr/>
        <a:lstStyle/>
        <a:p>
          <a:endParaRPr lang="es-ES"/>
        </a:p>
      </dgm:t>
    </dgm:pt>
    <dgm:pt modelId="{D6E876CC-3A42-4507-A154-6B9C970CCF68}">
      <dgm:prSet phldrT="[Texto]" custT="1"/>
      <dgm:spPr/>
      <dgm:t>
        <a:bodyPr/>
        <a:lstStyle/>
        <a:p>
          <a:r>
            <a:rPr lang="es-ES" sz="2000" dirty="0">
              <a:solidFill>
                <a:schemeClr val="bg1"/>
              </a:solidFill>
              <a:cs typeface="Calibri Light" panose="020F0302020204030204"/>
            </a:rPr>
            <a:t>miositis</a:t>
          </a:r>
        </a:p>
      </dgm:t>
    </dgm:pt>
    <dgm:pt modelId="{164D0EBC-4FDF-455B-9B3D-5137D9BF4ACF}" type="parTrans" cxnId="{F4D00537-2DDC-47DE-8333-749412A0EE81}">
      <dgm:prSet/>
      <dgm:spPr/>
    </dgm:pt>
    <dgm:pt modelId="{B761CE1E-D222-4539-92CC-C70BC8843AD8}" type="sibTrans" cxnId="{F4D00537-2DDC-47DE-8333-749412A0EE81}">
      <dgm:prSet/>
      <dgm:spPr/>
    </dgm:pt>
    <dgm:pt modelId="{DB8BBC4A-662D-4C57-8318-991A7F612A53}" type="pres">
      <dgm:prSet presAssocID="{0E321DDD-986D-4AC3-A2F0-FF79E9B2C8FA}" presName="linearFlow" presStyleCnt="0">
        <dgm:presLayoutVars>
          <dgm:dir/>
          <dgm:resizeHandles val="exact"/>
        </dgm:presLayoutVars>
      </dgm:prSet>
      <dgm:spPr/>
    </dgm:pt>
    <dgm:pt modelId="{B293B7F3-615D-4996-8A5E-E2D5ED3303A9}" type="pres">
      <dgm:prSet presAssocID="{14F33700-5F01-4C5F-9BD2-EE45880C450E}" presName="comp" presStyleCnt="0"/>
      <dgm:spPr/>
    </dgm:pt>
    <dgm:pt modelId="{782AFDF0-2955-4C64-A923-73F2CDDCB7DB}" type="pres">
      <dgm:prSet presAssocID="{14F33700-5F01-4C5F-9BD2-EE45880C450E}" presName="rect2" presStyleLbl="node1" presStyleIdx="0" presStyleCnt="4">
        <dgm:presLayoutVars>
          <dgm:bulletEnabled val="1"/>
        </dgm:presLayoutVars>
      </dgm:prSet>
      <dgm:spPr/>
    </dgm:pt>
    <dgm:pt modelId="{CD3799C9-1018-4569-ADB3-F1853514F7CC}" type="pres">
      <dgm:prSet presAssocID="{14F33700-5F01-4C5F-9BD2-EE45880C450E}" presName="rect1" presStyleLbl="lnNode1" presStyleIdx="0" presStyleCnt="4"/>
      <dgm:spPr/>
    </dgm:pt>
    <dgm:pt modelId="{833288E1-3F95-43D3-A899-3B42682A8FE7}" type="pres">
      <dgm:prSet presAssocID="{563E8DAF-4CCF-4087-864D-8CC73273CECE}" presName="sibTrans" presStyleCnt="0"/>
      <dgm:spPr/>
    </dgm:pt>
    <dgm:pt modelId="{1D101C90-60ED-4408-9065-025BC1AB71C5}" type="pres">
      <dgm:prSet presAssocID="{3E1ADE4E-0F1A-426D-BDFF-E382C4D596EA}" presName="comp" presStyleCnt="0"/>
      <dgm:spPr/>
    </dgm:pt>
    <dgm:pt modelId="{3D047FBF-B21F-4213-BBAB-2B4CAF23CADC}" type="pres">
      <dgm:prSet presAssocID="{3E1ADE4E-0F1A-426D-BDFF-E382C4D596EA}" presName="rect2" presStyleLbl="node1" presStyleIdx="1" presStyleCnt="4">
        <dgm:presLayoutVars>
          <dgm:bulletEnabled val="1"/>
        </dgm:presLayoutVars>
      </dgm:prSet>
      <dgm:spPr/>
    </dgm:pt>
    <dgm:pt modelId="{134DC37C-046F-4B1B-8F48-E52A5470C5A5}" type="pres">
      <dgm:prSet presAssocID="{3E1ADE4E-0F1A-426D-BDFF-E382C4D596EA}" presName="rect1" presStyleLbl="lnNode1" presStyleIdx="1" presStyleCnt="4"/>
      <dgm:spPr/>
    </dgm:pt>
    <dgm:pt modelId="{C1EBB928-7BDA-4116-B269-D76B9F3DBDF4}" type="pres">
      <dgm:prSet presAssocID="{614600B1-01D7-453A-BBBE-FEC978E0C9FA}" presName="sibTrans" presStyleCnt="0"/>
      <dgm:spPr/>
    </dgm:pt>
    <dgm:pt modelId="{B8EB1735-8B55-478F-9B66-381F1868DCEC}" type="pres">
      <dgm:prSet presAssocID="{250751B3-68FB-4AA4-A51E-EDCB62C08E4C}" presName="comp" presStyleCnt="0"/>
      <dgm:spPr/>
    </dgm:pt>
    <dgm:pt modelId="{FD337736-ED0C-45C7-B855-F010345D1711}" type="pres">
      <dgm:prSet presAssocID="{250751B3-68FB-4AA4-A51E-EDCB62C08E4C}" presName="rect2" presStyleLbl="node1" presStyleIdx="2" presStyleCnt="4">
        <dgm:presLayoutVars>
          <dgm:bulletEnabled val="1"/>
        </dgm:presLayoutVars>
      </dgm:prSet>
      <dgm:spPr/>
    </dgm:pt>
    <dgm:pt modelId="{D4E61F0B-99F1-4DC9-BB21-709731203C74}" type="pres">
      <dgm:prSet presAssocID="{250751B3-68FB-4AA4-A51E-EDCB62C08E4C}" presName="rect1" presStyleLbl="lnNode1" presStyleIdx="2" presStyleCnt="4"/>
      <dgm:spPr/>
    </dgm:pt>
    <dgm:pt modelId="{94CCA329-7857-4E76-A407-EE779B3C138D}" type="pres">
      <dgm:prSet presAssocID="{82ECACDA-D7C0-4B3F-A75D-13270A0277D7}" presName="sibTrans" presStyleCnt="0"/>
      <dgm:spPr/>
    </dgm:pt>
    <dgm:pt modelId="{B98BE871-8AD0-427C-9112-45018D6595D2}" type="pres">
      <dgm:prSet presAssocID="{6E559F46-1624-4457-BB0B-5800936B7923}" presName="comp" presStyleCnt="0"/>
      <dgm:spPr/>
    </dgm:pt>
    <dgm:pt modelId="{F697D1D6-8E02-4885-8447-E8E3373188C7}" type="pres">
      <dgm:prSet presAssocID="{6E559F46-1624-4457-BB0B-5800936B7923}" presName="rect2" presStyleLbl="node1" presStyleIdx="3" presStyleCnt="4">
        <dgm:presLayoutVars>
          <dgm:bulletEnabled val="1"/>
        </dgm:presLayoutVars>
      </dgm:prSet>
      <dgm:spPr/>
    </dgm:pt>
    <dgm:pt modelId="{790FCB48-39BB-41E0-A644-CE8A4FDF1EB5}" type="pres">
      <dgm:prSet presAssocID="{6E559F46-1624-4457-BB0B-5800936B7923}" presName="rect1" presStyleLbl="lnNode1" presStyleIdx="3" presStyleCnt="4"/>
      <dgm:spPr/>
    </dgm:pt>
  </dgm:ptLst>
  <dgm:cxnLst>
    <dgm:cxn modelId="{4CF71406-11B8-417C-89FB-D27EE86DF6ED}" srcId="{0E321DDD-986D-4AC3-A2F0-FF79E9B2C8FA}" destId="{6E559F46-1624-4457-BB0B-5800936B7923}" srcOrd="3" destOrd="0" parTransId="{A1B1B4DC-85FE-4B3F-AB60-0D1AFCF536A7}" sibTransId="{DC60B47B-A1D8-447F-B642-5D6FABF50B57}"/>
    <dgm:cxn modelId="{AD5CC406-3DE2-9542-BFCC-707AF1EB222A}" type="presOf" srcId="{802BA884-36E2-4D48-BF6D-81DD85273A11}" destId="{782AFDF0-2955-4C64-A923-73F2CDDCB7DB}" srcOrd="0" destOrd="2" presId="urn:microsoft.com/office/officeart/2008/layout/AlternatingPictureBlocks"/>
    <dgm:cxn modelId="{D607C723-5E07-41AE-B2FC-66518AA59D27}" srcId="{3E1ADE4E-0F1A-426D-BDFF-E382C4D596EA}" destId="{D7CB1695-53CF-4CA8-A316-CBE856A3626E}" srcOrd="0" destOrd="0" parTransId="{44F0E194-729B-4AE1-BE04-D7C3C621BD98}" sibTransId="{ED1B51E5-E247-4BF7-A299-0461D6F31A19}"/>
    <dgm:cxn modelId="{5F63DA2A-CF35-43ED-A86D-85EA57C133FA}" srcId="{0E321DDD-986D-4AC3-A2F0-FF79E9B2C8FA}" destId="{250751B3-68FB-4AA4-A51E-EDCB62C08E4C}" srcOrd="2" destOrd="0" parTransId="{67D63553-43C5-4C6D-A68D-54A1C01D3F80}" sibTransId="{82ECACDA-D7C0-4B3F-A75D-13270A0277D7}"/>
    <dgm:cxn modelId="{8409452D-EAE7-EE4A-A5B9-D45D154A1A44}" type="presOf" srcId="{DD0C9643-6C65-4F12-BDC0-B0BB998EDE56}" destId="{3D047FBF-B21F-4213-BBAB-2B4CAF23CADC}" srcOrd="0" destOrd="2" presId="urn:microsoft.com/office/officeart/2008/layout/AlternatingPictureBlocks"/>
    <dgm:cxn modelId="{7FA6542F-6C11-45FB-991E-04825FA2E7DE}" srcId="{14F33700-5F01-4C5F-9BD2-EE45880C450E}" destId="{802BA884-36E2-4D48-BF6D-81DD85273A11}" srcOrd="1" destOrd="0" parTransId="{7260EB56-1CEB-4EFF-B8D1-DF75112A8FFF}" sibTransId="{7AA4CDB6-DFBE-403A-9B45-A1062E1B03E2}"/>
    <dgm:cxn modelId="{F4D00537-2DDC-47DE-8333-749412A0EE81}" srcId="{6E559F46-1624-4457-BB0B-5800936B7923}" destId="{D6E876CC-3A42-4507-A154-6B9C970CCF68}" srcOrd="1" destOrd="0" parTransId="{164D0EBC-4FDF-455B-9B3D-5137D9BF4ACF}" sibTransId="{B761CE1E-D222-4539-92CC-C70BC8843AD8}"/>
    <dgm:cxn modelId="{F6F2A13C-7983-1547-97D0-3152E80C0974}" type="presOf" srcId="{6E559F46-1624-4457-BB0B-5800936B7923}" destId="{F697D1D6-8E02-4885-8447-E8E3373188C7}" srcOrd="0" destOrd="0" presId="urn:microsoft.com/office/officeart/2008/layout/AlternatingPictureBlocks"/>
    <dgm:cxn modelId="{663C8B5B-D0FC-4EAF-B865-BA496B80F9B4}" srcId="{6E559F46-1624-4457-BB0B-5800936B7923}" destId="{9736854A-7F03-4EC3-A2AF-F34C38603A4E}" srcOrd="0" destOrd="0" parTransId="{C4423D1C-721C-4444-A023-0AA04ACA5253}" sibTransId="{0BC52852-9E10-4488-8CCE-4B90A065260C}"/>
    <dgm:cxn modelId="{74BB6660-B7D1-4728-A0BE-836B003CA26C}" srcId="{3E1ADE4E-0F1A-426D-BDFF-E382C4D596EA}" destId="{DD0C9643-6C65-4F12-BDC0-B0BB998EDE56}" srcOrd="1" destOrd="0" parTransId="{2EBB3540-C9FC-416B-923B-1A59E82D2920}" sibTransId="{7CA38164-D057-4ACE-BBF5-83A8B695AEE8}"/>
    <dgm:cxn modelId="{D3B3DA42-1115-B74A-BC73-AB78AAAA1B17}" type="presOf" srcId="{3E1ADE4E-0F1A-426D-BDFF-E382C4D596EA}" destId="{3D047FBF-B21F-4213-BBAB-2B4CAF23CADC}" srcOrd="0" destOrd="0" presId="urn:microsoft.com/office/officeart/2008/layout/AlternatingPictureBlocks"/>
    <dgm:cxn modelId="{6DE67367-8AA3-EA4F-9F9E-85837D84883D}" type="presOf" srcId="{6F197ADD-2D54-4C15-9C27-3DDCB89AEB61}" destId="{FD337736-ED0C-45C7-B855-F010345D1711}" srcOrd="0" destOrd="2" presId="urn:microsoft.com/office/officeart/2008/layout/AlternatingPictureBlocks"/>
    <dgm:cxn modelId="{E30BF452-2620-8344-8E95-2C592F51DEE8}" type="presOf" srcId="{4AD370BA-E8AB-405D-B909-B5F9E3B3D6DA}" destId="{782AFDF0-2955-4C64-A923-73F2CDDCB7DB}" srcOrd="0" destOrd="1" presId="urn:microsoft.com/office/officeart/2008/layout/AlternatingPictureBlocks"/>
    <dgm:cxn modelId="{197C3D53-6003-4A34-91EA-1B76869A2389}" srcId="{14F33700-5F01-4C5F-9BD2-EE45880C450E}" destId="{4AD370BA-E8AB-405D-B909-B5F9E3B3D6DA}" srcOrd="0" destOrd="0" parTransId="{1841138A-1D42-4AA8-9FB0-CA86F3EA0BBE}" sibTransId="{A8B01E19-C9FB-4480-A516-AB4284471775}"/>
    <dgm:cxn modelId="{A7C4E153-B123-4EDF-BEBF-DAA4AB08FC01}" srcId="{250751B3-68FB-4AA4-A51E-EDCB62C08E4C}" destId="{F81007B7-DD4C-42AE-924D-31DDA6313808}" srcOrd="0" destOrd="0" parTransId="{76EAFDEA-3B41-450D-A2D1-D39BEF2B3569}" sibTransId="{476FE217-38C7-4EAA-A5CF-04DE53C77E40}"/>
    <dgm:cxn modelId="{E016767A-53AB-8A41-A39F-AFDCD707D213}" type="presOf" srcId="{F81007B7-DD4C-42AE-924D-31DDA6313808}" destId="{FD337736-ED0C-45C7-B855-F010345D1711}" srcOrd="0" destOrd="1" presId="urn:microsoft.com/office/officeart/2008/layout/AlternatingPictureBlocks"/>
    <dgm:cxn modelId="{50BC3594-188D-455C-BA27-A70A01702405}" srcId="{0E321DDD-986D-4AC3-A2F0-FF79E9B2C8FA}" destId="{14F33700-5F01-4C5F-9BD2-EE45880C450E}" srcOrd="0" destOrd="0" parTransId="{815A55C3-F2A3-4402-9492-A89505838F2B}" sibTransId="{563E8DAF-4CCF-4087-864D-8CC73273CECE}"/>
    <dgm:cxn modelId="{711D349F-C7AC-8140-881A-B2BA1DA65F3A}" type="presOf" srcId="{D6E876CC-3A42-4507-A154-6B9C970CCF68}" destId="{F697D1D6-8E02-4885-8447-E8E3373188C7}" srcOrd="0" destOrd="2" presId="urn:microsoft.com/office/officeart/2008/layout/AlternatingPictureBlocks"/>
    <dgm:cxn modelId="{461813AD-7E7B-764D-9DD0-B97200EEC4BC}" type="presOf" srcId="{F4329F99-1B14-4C9C-86E9-DA475C02A68D}" destId="{3D047FBF-B21F-4213-BBAB-2B4CAF23CADC}" srcOrd="0" destOrd="3" presId="urn:microsoft.com/office/officeart/2008/layout/AlternatingPictureBlocks"/>
    <dgm:cxn modelId="{FE1383B5-CB7A-224C-89BA-284ACB242A7C}" type="presOf" srcId="{9736854A-7F03-4EC3-A2AF-F34C38603A4E}" destId="{F697D1D6-8E02-4885-8447-E8E3373188C7}" srcOrd="0" destOrd="1" presId="urn:microsoft.com/office/officeart/2008/layout/AlternatingPictureBlocks"/>
    <dgm:cxn modelId="{F268BCC2-3789-794A-86BA-CF1657899E97}" type="presOf" srcId="{0E321DDD-986D-4AC3-A2F0-FF79E9B2C8FA}" destId="{DB8BBC4A-662D-4C57-8318-991A7F612A53}" srcOrd="0" destOrd="0" presId="urn:microsoft.com/office/officeart/2008/layout/AlternatingPictureBlocks"/>
    <dgm:cxn modelId="{7C8057D3-753F-4D77-83DD-6C1049C37688}" srcId="{250751B3-68FB-4AA4-A51E-EDCB62C08E4C}" destId="{6F197ADD-2D54-4C15-9C27-3DDCB89AEB61}" srcOrd="1" destOrd="0" parTransId="{EEB33BDA-7831-4C05-BF3D-3311315B6D23}" sibTransId="{DDCB5B1C-C8DA-4521-8F4E-93BC76C0C721}"/>
    <dgm:cxn modelId="{9024B1D7-8F6F-8348-A111-D0CC9F38CA9F}" type="presOf" srcId="{14F33700-5F01-4C5F-9BD2-EE45880C450E}" destId="{782AFDF0-2955-4C64-A923-73F2CDDCB7DB}" srcOrd="0" destOrd="0" presId="urn:microsoft.com/office/officeart/2008/layout/AlternatingPictureBlocks"/>
    <dgm:cxn modelId="{D3DD21D8-2374-4C8B-A6C6-97C138F54B7B}" srcId="{3E1ADE4E-0F1A-426D-BDFF-E382C4D596EA}" destId="{F4329F99-1B14-4C9C-86E9-DA475C02A68D}" srcOrd="2" destOrd="0" parTransId="{8E3D2E21-BBE9-40E4-B5A9-C99D105A3DA0}" sibTransId="{3AE491F3-C7C1-40E9-B8D3-30FE52EBC0FD}"/>
    <dgm:cxn modelId="{F6023AE5-424C-FB43-89E0-B24898A2EAF2}" type="presOf" srcId="{250751B3-68FB-4AA4-A51E-EDCB62C08E4C}" destId="{FD337736-ED0C-45C7-B855-F010345D1711}" srcOrd="0" destOrd="0" presId="urn:microsoft.com/office/officeart/2008/layout/AlternatingPictureBlocks"/>
    <dgm:cxn modelId="{354B67EF-29C7-4C34-9905-A70B97E8933A}" srcId="{0E321DDD-986D-4AC3-A2F0-FF79E9B2C8FA}" destId="{3E1ADE4E-0F1A-426D-BDFF-E382C4D596EA}" srcOrd="1" destOrd="0" parTransId="{277648F6-10AE-4B11-95BA-EC67E71764C0}" sibTransId="{614600B1-01D7-453A-BBBE-FEC978E0C9FA}"/>
    <dgm:cxn modelId="{B2F9F8F6-2E52-1142-8A65-C7FA8813C440}" type="presOf" srcId="{D7CB1695-53CF-4CA8-A316-CBE856A3626E}" destId="{3D047FBF-B21F-4213-BBAB-2B4CAF23CADC}" srcOrd="0" destOrd="1" presId="urn:microsoft.com/office/officeart/2008/layout/AlternatingPictureBlocks"/>
    <dgm:cxn modelId="{A18F86DD-5C09-1F45-BE2E-671E4E37A362}" type="presParOf" srcId="{DB8BBC4A-662D-4C57-8318-991A7F612A53}" destId="{B293B7F3-615D-4996-8A5E-E2D5ED3303A9}" srcOrd="0" destOrd="0" presId="urn:microsoft.com/office/officeart/2008/layout/AlternatingPictureBlocks"/>
    <dgm:cxn modelId="{0D45700E-FD3B-0147-B176-EBEC8F8D2918}" type="presParOf" srcId="{B293B7F3-615D-4996-8A5E-E2D5ED3303A9}" destId="{782AFDF0-2955-4C64-A923-73F2CDDCB7DB}" srcOrd="0" destOrd="0" presId="urn:microsoft.com/office/officeart/2008/layout/AlternatingPictureBlocks"/>
    <dgm:cxn modelId="{91F1DCF9-A738-D946-842D-C47BDAFEEDA3}" type="presParOf" srcId="{B293B7F3-615D-4996-8A5E-E2D5ED3303A9}" destId="{CD3799C9-1018-4569-ADB3-F1853514F7CC}" srcOrd="1" destOrd="0" presId="urn:microsoft.com/office/officeart/2008/layout/AlternatingPictureBlocks"/>
    <dgm:cxn modelId="{C19BC372-1E58-C44A-A2F7-9046867C5FF5}" type="presParOf" srcId="{DB8BBC4A-662D-4C57-8318-991A7F612A53}" destId="{833288E1-3F95-43D3-A899-3B42682A8FE7}" srcOrd="1" destOrd="0" presId="urn:microsoft.com/office/officeart/2008/layout/AlternatingPictureBlocks"/>
    <dgm:cxn modelId="{60D63B42-63C4-E142-8194-48E6AFEE3A8C}" type="presParOf" srcId="{DB8BBC4A-662D-4C57-8318-991A7F612A53}" destId="{1D101C90-60ED-4408-9065-025BC1AB71C5}" srcOrd="2" destOrd="0" presId="urn:microsoft.com/office/officeart/2008/layout/AlternatingPictureBlocks"/>
    <dgm:cxn modelId="{765EF4F8-23F9-D647-AE5F-CBD823D4C9FA}" type="presParOf" srcId="{1D101C90-60ED-4408-9065-025BC1AB71C5}" destId="{3D047FBF-B21F-4213-BBAB-2B4CAF23CADC}" srcOrd="0" destOrd="0" presId="urn:microsoft.com/office/officeart/2008/layout/AlternatingPictureBlocks"/>
    <dgm:cxn modelId="{08F8A9E3-F6CB-0C47-907E-BF7BA14911EF}" type="presParOf" srcId="{1D101C90-60ED-4408-9065-025BC1AB71C5}" destId="{134DC37C-046F-4B1B-8F48-E52A5470C5A5}" srcOrd="1" destOrd="0" presId="urn:microsoft.com/office/officeart/2008/layout/AlternatingPictureBlocks"/>
    <dgm:cxn modelId="{50163A00-A629-EF40-A648-F40344C23ADB}" type="presParOf" srcId="{DB8BBC4A-662D-4C57-8318-991A7F612A53}" destId="{C1EBB928-7BDA-4116-B269-D76B9F3DBDF4}" srcOrd="3" destOrd="0" presId="urn:microsoft.com/office/officeart/2008/layout/AlternatingPictureBlocks"/>
    <dgm:cxn modelId="{1DDC6652-54B9-1849-9C48-F11A73276381}" type="presParOf" srcId="{DB8BBC4A-662D-4C57-8318-991A7F612A53}" destId="{B8EB1735-8B55-478F-9B66-381F1868DCEC}" srcOrd="4" destOrd="0" presId="urn:microsoft.com/office/officeart/2008/layout/AlternatingPictureBlocks"/>
    <dgm:cxn modelId="{25CC0081-6B74-744C-BACE-FA0251C9BBB3}" type="presParOf" srcId="{B8EB1735-8B55-478F-9B66-381F1868DCEC}" destId="{FD337736-ED0C-45C7-B855-F010345D1711}" srcOrd="0" destOrd="0" presId="urn:microsoft.com/office/officeart/2008/layout/AlternatingPictureBlocks"/>
    <dgm:cxn modelId="{6C099BF8-9153-AF4A-8134-12BFF849E13C}" type="presParOf" srcId="{B8EB1735-8B55-478F-9B66-381F1868DCEC}" destId="{D4E61F0B-99F1-4DC9-BB21-709731203C74}" srcOrd="1" destOrd="0" presId="urn:microsoft.com/office/officeart/2008/layout/AlternatingPictureBlocks"/>
    <dgm:cxn modelId="{D5373B7D-9FFD-6846-B4E8-5CE5E9501969}" type="presParOf" srcId="{DB8BBC4A-662D-4C57-8318-991A7F612A53}" destId="{94CCA329-7857-4E76-A407-EE779B3C138D}" srcOrd="5" destOrd="0" presId="urn:microsoft.com/office/officeart/2008/layout/AlternatingPictureBlocks"/>
    <dgm:cxn modelId="{B759CD7C-8B05-D34D-9A4A-7970A30F042B}" type="presParOf" srcId="{DB8BBC4A-662D-4C57-8318-991A7F612A53}" destId="{B98BE871-8AD0-427C-9112-45018D6595D2}" srcOrd="6" destOrd="0" presId="urn:microsoft.com/office/officeart/2008/layout/AlternatingPictureBlocks"/>
    <dgm:cxn modelId="{DB12441C-9001-AA42-8C4F-A7E56B98E64C}" type="presParOf" srcId="{B98BE871-8AD0-427C-9112-45018D6595D2}" destId="{F697D1D6-8E02-4885-8447-E8E3373188C7}" srcOrd="0" destOrd="0" presId="urn:microsoft.com/office/officeart/2008/layout/AlternatingPictureBlocks"/>
    <dgm:cxn modelId="{92C5A7F9-8DCA-CC44-8D07-0FC8EB2A4E2D}" type="presParOf" srcId="{B98BE871-8AD0-427C-9112-45018D6595D2}" destId="{790FCB48-39BB-41E0-A644-CE8A4FDF1EB5}"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3DF98B0-2DC8-4CA9-BC82-B5D3D4E10E40}" type="doc">
      <dgm:prSet loTypeId="urn:microsoft.com/office/officeart/2005/8/layout/chevron1" loCatId="process" qsTypeId="urn:microsoft.com/office/officeart/2005/8/quickstyle/simple1" qsCatId="simple" csTypeId="urn:microsoft.com/office/officeart/2005/8/colors/accent0_1" csCatId="mainScheme" phldr="1"/>
      <dgm:spPr/>
      <dgm:t>
        <a:bodyPr/>
        <a:lstStyle/>
        <a:p>
          <a:endParaRPr lang="es-ES"/>
        </a:p>
      </dgm:t>
    </dgm:pt>
    <dgm:pt modelId="{D80C512B-46AF-4EE0-B088-80728D4BB08B}">
      <dgm:prSet phldrT="[Texto]" custT="1"/>
      <dgm:spPr/>
      <dgm:t>
        <a:bodyPr/>
        <a:lstStyle/>
        <a:p>
          <a:r>
            <a:rPr lang="es-ES" sz="1800" dirty="0"/>
            <a:t>Corticoides orales</a:t>
          </a:r>
        </a:p>
      </dgm:t>
    </dgm:pt>
    <dgm:pt modelId="{03334A49-0816-4D3F-A58B-64C7B572A0BD}" type="parTrans" cxnId="{C9A10909-7634-4349-809B-8EB2789DD691}">
      <dgm:prSet/>
      <dgm:spPr/>
      <dgm:t>
        <a:bodyPr/>
        <a:lstStyle/>
        <a:p>
          <a:endParaRPr lang="es-ES"/>
        </a:p>
      </dgm:t>
    </dgm:pt>
    <dgm:pt modelId="{C4CE39C5-F36B-4E3F-949A-5379F732863F}" type="sibTrans" cxnId="{C9A10909-7634-4349-809B-8EB2789DD691}">
      <dgm:prSet/>
      <dgm:spPr/>
      <dgm:t>
        <a:bodyPr/>
        <a:lstStyle/>
        <a:p>
          <a:endParaRPr lang="es-ES"/>
        </a:p>
      </dgm:t>
    </dgm:pt>
    <dgm:pt modelId="{087D2232-A03E-4589-B6AB-5796BAEDBAD0}">
      <dgm:prSet phldrT="[Texto]" custT="1"/>
      <dgm:spPr/>
      <dgm:t>
        <a:bodyPr/>
        <a:lstStyle/>
        <a:p>
          <a:r>
            <a:rPr lang="es-ES" sz="1800" dirty="0"/>
            <a:t>Ingreso UCI e intubación</a:t>
          </a:r>
        </a:p>
      </dgm:t>
    </dgm:pt>
    <dgm:pt modelId="{261EB13F-0B0E-4F13-BC1C-8E9345B994BC}" type="parTrans" cxnId="{8FA55F16-6BAF-4172-9428-F056DEAD034A}">
      <dgm:prSet/>
      <dgm:spPr/>
      <dgm:t>
        <a:bodyPr/>
        <a:lstStyle/>
        <a:p>
          <a:endParaRPr lang="es-ES"/>
        </a:p>
      </dgm:t>
    </dgm:pt>
    <dgm:pt modelId="{DD802E86-E260-47B2-9BD8-E9D68B7F75EA}" type="sibTrans" cxnId="{8FA55F16-6BAF-4172-9428-F056DEAD034A}">
      <dgm:prSet/>
      <dgm:spPr/>
      <dgm:t>
        <a:bodyPr/>
        <a:lstStyle/>
        <a:p>
          <a:endParaRPr lang="es-ES"/>
        </a:p>
      </dgm:t>
    </dgm:pt>
    <dgm:pt modelId="{A98650AC-E2F7-4572-860A-EB9204512DD0}" type="pres">
      <dgm:prSet presAssocID="{03DF98B0-2DC8-4CA9-BC82-B5D3D4E10E40}" presName="Name0" presStyleCnt="0">
        <dgm:presLayoutVars>
          <dgm:dir/>
          <dgm:animLvl val="lvl"/>
          <dgm:resizeHandles val="exact"/>
        </dgm:presLayoutVars>
      </dgm:prSet>
      <dgm:spPr/>
    </dgm:pt>
    <dgm:pt modelId="{DCC0727B-3754-4DB2-968A-6E5A30929891}" type="pres">
      <dgm:prSet presAssocID="{D80C512B-46AF-4EE0-B088-80728D4BB08B}" presName="parTxOnly" presStyleLbl="node1" presStyleIdx="0" presStyleCnt="2">
        <dgm:presLayoutVars>
          <dgm:chMax val="0"/>
          <dgm:chPref val="0"/>
          <dgm:bulletEnabled val="1"/>
        </dgm:presLayoutVars>
      </dgm:prSet>
      <dgm:spPr/>
    </dgm:pt>
    <dgm:pt modelId="{C54F84A2-3FC5-495F-A404-391D2B777304}" type="pres">
      <dgm:prSet presAssocID="{C4CE39C5-F36B-4E3F-949A-5379F732863F}" presName="parTxOnlySpace" presStyleCnt="0"/>
      <dgm:spPr/>
    </dgm:pt>
    <dgm:pt modelId="{83F0266D-5C60-4823-A418-09D1D57E7462}" type="pres">
      <dgm:prSet presAssocID="{087D2232-A03E-4589-B6AB-5796BAEDBAD0}" presName="parTxOnly" presStyleLbl="node1" presStyleIdx="1" presStyleCnt="2">
        <dgm:presLayoutVars>
          <dgm:chMax val="0"/>
          <dgm:chPref val="0"/>
          <dgm:bulletEnabled val="1"/>
        </dgm:presLayoutVars>
      </dgm:prSet>
      <dgm:spPr/>
    </dgm:pt>
  </dgm:ptLst>
  <dgm:cxnLst>
    <dgm:cxn modelId="{C9A10909-7634-4349-809B-8EB2789DD691}" srcId="{03DF98B0-2DC8-4CA9-BC82-B5D3D4E10E40}" destId="{D80C512B-46AF-4EE0-B088-80728D4BB08B}" srcOrd="0" destOrd="0" parTransId="{03334A49-0816-4D3F-A58B-64C7B572A0BD}" sibTransId="{C4CE39C5-F36B-4E3F-949A-5379F732863F}"/>
    <dgm:cxn modelId="{8FA55F16-6BAF-4172-9428-F056DEAD034A}" srcId="{03DF98B0-2DC8-4CA9-BC82-B5D3D4E10E40}" destId="{087D2232-A03E-4589-B6AB-5796BAEDBAD0}" srcOrd="1" destOrd="0" parTransId="{261EB13F-0B0E-4F13-BC1C-8E9345B994BC}" sibTransId="{DD802E86-E260-47B2-9BD8-E9D68B7F75EA}"/>
    <dgm:cxn modelId="{079FF822-862B-134B-AE86-754E7954F402}" type="presOf" srcId="{087D2232-A03E-4589-B6AB-5796BAEDBAD0}" destId="{83F0266D-5C60-4823-A418-09D1D57E7462}" srcOrd="0" destOrd="0" presId="urn:microsoft.com/office/officeart/2005/8/layout/chevron1"/>
    <dgm:cxn modelId="{A13CCE80-AF06-534C-9438-C3A42F8A79F1}" type="presOf" srcId="{03DF98B0-2DC8-4CA9-BC82-B5D3D4E10E40}" destId="{A98650AC-E2F7-4572-860A-EB9204512DD0}" srcOrd="0" destOrd="0" presId="urn:microsoft.com/office/officeart/2005/8/layout/chevron1"/>
    <dgm:cxn modelId="{B609B1B8-A353-744E-91DA-1F749F6B8B98}" type="presOf" srcId="{D80C512B-46AF-4EE0-B088-80728D4BB08B}" destId="{DCC0727B-3754-4DB2-968A-6E5A30929891}" srcOrd="0" destOrd="0" presId="urn:microsoft.com/office/officeart/2005/8/layout/chevron1"/>
    <dgm:cxn modelId="{75745DFE-1FDA-134E-B601-A2FAA70E9C05}" type="presParOf" srcId="{A98650AC-E2F7-4572-860A-EB9204512DD0}" destId="{DCC0727B-3754-4DB2-968A-6E5A30929891}" srcOrd="0" destOrd="0" presId="urn:microsoft.com/office/officeart/2005/8/layout/chevron1"/>
    <dgm:cxn modelId="{373945E6-742A-ED4C-B7C3-570D3CB0AC2E}" type="presParOf" srcId="{A98650AC-E2F7-4572-860A-EB9204512DD0}" destId="{C54F84A2-3FC5-495F-A404-391D2B777304}" srcOrd="1" destOrd="0" presId="urn:microsoft.com/office/officeart/2005/8/layout/chevron1"/>
    <dgm:cxn modelId="{435EFCD4-D19E-D346-B904-1B69C707DA1D}" type="presParOf" srcId="{A98650AC-E2F7-4572-860A-EB9204512DD0}" destId="{83F0266D-5C60-4823-A418-09D1D57E7462}"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24FEB3-72D0-4B0D-B8A1-ACCF7F488218}" type="doc">
      <dgm:prSet loTypeId="urn:microsoft.com/office/officeart/2005/8/layout/chart3" loCatId="relationship" qsTypeId="urn:microsoft.com/office/officeart/2005/8/quickstyle/simple1" qsCatId="simple" csTypeId="urn:microsoft.com/office/officeart/2005/8/colors/accent1_2" csCatId="accent1" phldr="1"/>
      <dgm:spPr/>
      <dgm:t>
        <a:bodyPr/>
        <a:lstStyle/>
        <a:p>
          <a:endParaRPr lang="es-ES"/>
        </a:p>
      </dgm:t>
    </dgm:pt>
    <dgm:pt modelId="{7A919EE6-486F-46F7-A104-B0F432187078}">
      <dgm:prSet phldrT="[Texto]" custT="1"/>
      <dgm:spPr/>
      <dgm:t>
        <a:bodyPr/>
        <a:lstStyle/>
        <a:p>
          <a:pPr algn="ctr"/>
          <a:r>
            <a:rPr lang="es-ES" sz="1600">
              <a:cs typeface="Calibri Light"/>
            </a:rPr>
            <a:t> </a:t>
          </a:r>
          <a:r>
            <a:rPr lang="es-ES" sz="1600" dirty="0"/>
            <a:t>neumonía organizada (65%)</a:t>
          </a:r>
        </a:p>
      </dgm:t>
    </dgm:pt>
    <dgm:pt modelId="{8AE028FF-3CCC-43CA-AD08-6968AB8F9C4C}" type="parTrans" cxnId="{9F447985-ECDE-4FB3-B158-CECF7031AB49}">
      <dgm:prSet/>
      <dgm:spPr/>
      <dgm:t>
        <a:bodyPr/>
        <a:lstStyle/>
        <a:p>
          <a:pPr algn="ctr"/>
          <a:endParaRPr lang="es-ES"/>
        </a:p>
      </dgm:t>
    </dgm:pt>
    <dgm:pt modelId="{12184801-B7CE-4787-8EF7-AABC6CABE3A8}" type="sibTrans" cxnId="{9F447985-ECDE-4FB3-B158-CECF7031AB49}">
      <dgm:prSet/>
      <dgm:spPr/>
      <dgm:t>
        <a:bodyPr/>
        <a:lstStyle/>
        <a:p>
          <a:pPr algn="ctr"/>
          <a:endParaRPr lang="es-ES"/>
        </a:p>
      </dgm:t>
    </dgm:pt>
    <dgm:pt modelId="{F807F244-F846-4904-BECF-31BB0537DD02}">
      <dgm:prSet phldrT="[Texto]" custT="1"/>
      <dgm:spPr/>
      <dgm:t>
        <a:bodyPr/>
        <a:lstStyle/>
        <a:p>
          <a:pPr algn="ctr"/>
          <a:r>
            <a:rPr lang="es-ES" sz="1600" dirty="0"/>
            <a:t>Neumonitis por HS(10%) </a:t>
          </a:r>
        </a:p>
      </dgm:t>
    </dgm:pt>
    <dgm:pt modelId="{6980C45B-50E6-48E6-86DA-504863DB633A}" type="parTrans" cxnId="{4E7EF28C-0203-46A0-B27C-DB588FD68F1A}">
      <dgm:prSet/>
      <dgm:spPr/>
      <dgm:t>
        <a:bodyPr/>
        <a:lstStyle/>
        <a:p>
          <a:pPr algn="ctr"/>
          <a:endParaRPr lang="es-ES"/>
        </a:p>
      </dgm:t>
    </dgm:pt>
    <dgm:pt modelId="{3A9F1CF1-7867-4E6A-B42E-D518F921BCDF}" type="sibTrans" cxnId="{4E7EF28C-0203-46A0-B27C-DB588FD68F1A}">
      <dgm:prSet/>
      <dgm:spPr/>
      <dgm:t>
        <a:bodyPr/>
        <a:lstStyle/>
        <a:p>
          <a:pPr algn="ctr"/>
          <a:endParaRPr lang="es-ES"/>
        </a:p>
      </dgm:t>
    </dgm:pt>
    <dgm:pt modelId="{4FCBEF11-09DD-4FF5-B926-4C35FA2755C8}">
      <dgm:prSet phldrT="[Texto]" custT="1"/>
      <dgm:spPr/>
      <dgm:t>
        <a:bodyPr/>
        <a:lstStyle/>
        <a:p>
          <a:pPr algn="ctr"/>
          <a:r>
            <a:rPr lang="es-ES" sz="1600" dirty="0"/>
            <a:t>Neumonía intersticial aguda (10%)</a:t>
          </a:r>
        </a:p>
      </dgm:t>
    </dgm:pt>
    <dgm:pt modelId="{EC9772BE-7DAF-4125-ACCB-287E24111964}" type="parTrans" cxnId="{E3BE5C99-D08D-4278-AB27-BE57EEDA5A5D}">
      <dgm:prSet/>
      <dgm:spPr/>
      <dgm:t>
        <a:bodyPr/>
        <a:lstStyle/>
        <a:p>
          <a:pPr algn="ctr"/>
          <a:endParaRPr lang="es-ES"/>
        </a:p>
      </dgm:t>
    </dgm:pt>
    <dgm:pt modelId="{39027568-0B36-4027-8576-EE0ED4C3335F}" type="sibTrans" cxnId="{E3BE5C99-D08D-4278-AB27-BE57EEDA5A5D}">
      <dgm:prSet/>
      <dgm:spPr/>
      <dgm:t>
        <a:bodyPr/>
        <a:lstStyle/>
        <a:p>
          <a:pPr algn="ctr"/>
          <a:endParaRPr lang="es-ES"/>
        </a:p>
      </dgm:t>
    </dgm:pt>
    <dgm:pt modelId="{17D0D5AA-B6DE-45D9-978B-1161DA97B122}">
      <dgm:prSet phldrT="[Texto]" custT="1"/>
      <dgm:spPr/>
      <dgm:t>
        <a:bodyPr/>
        <a:lstStyle/>
        <a:p>
          <a:pPr algn="ctr"/>
          <a:r>
            <a:rPr lang="es-ES" sz="1600" dirty="0"/>
            <a:t>NINE (15%) </a:t>
          </a:r>
        </a:p>
      </dgm:t>
    </dgm:pt>
    <dgm:pt modelId="{80864521-37C0-46B5-AD9C-EF4F4A36BC44}" type="parTrans" cxnId="{2301F045-EF6D-4933-9316-14E1F6B91C76}">
      <dgm:prSet/>
      <dgm:spPr/>
      <dgm:t>
        <a:bodyPr/>
        <a:lstStyle/>
        <a:p>
          <a:endParaRPr lang="es-ES"/>
        </a:p>
      </dgm:t>
    </dgm:pt>
    <dgm:pt modelId="{E2B77E69-78A1-4E61-B3AB-DBF4E5FBB50D}" type="sibTrans" cxnId="{2301F045-EF6D-4933-9316-14E1F6B91C76}">
      <dgm:prSet/>
      <dgm:spPr/>
      <dgm:t>
        <a:bodyPr/>
        <a:lstStyle/>
        <a:p>
          <a:endParaRPr lang="es-ES"/>
        </a:p>
      </dgm:t>
    </dgm:pt>
    <dgm:pt modelId="{79AC7CC0-0733-48B5-BA36-2E5408F5A6DD}" type="pres">
      <dgm:prSet presAssocID="{5F24FEB3-72D0-4B0D-B8A1-ACCF7F488218}" presName="compositeShape" presStyleCnt="0">
        <dgm:presLayoutVars>
          <dgm:chMax val="7"/>
          <dgm:dir/>
          <dgm:resizeHandles val="exact"/>
        </dgm:presLayoutVars>
      </dgm:prSet>
      <dgm:spPr/>
    </dgm:pt>
    <dgm:pt modelId="{78761924-1629-49D7-AA13-298CCACBFA28}" type="pres">
      <dgm:prSet presAssocID="{5F24FEB3-72D0-4B0D-B8A1-ACCF7F488218}" presName="wedge1" presStyleLbl="node1" presStyleIdx="0" presStyleCnt="4"/>
      <dgm:spPr/>
    </dgm:pt>
    <dgm:pt modelId="{64C84B1F-D0AD-418B-8A87-42B57C31C31A}" type="pres">
      <dgm:prSet presAssocID="{5F24FEB3-72D0-4B0D-B8A1-ACCF7F488218}" presName="wedge1Tx" presStyleLbl="node1" presStyleIdx="0" presStyleCnt="4">
        <dgm:presLayoutVars>
          <dgm:chMax val="0"/>
          <dgm:chPref val="0"/>
          <dgm:bulletEnabled val="1"/>
        </dgm:presLayoutVars>
      </dgm:prSet>
      <dgm:spPr/>
    </dgm:pt>
    <dgm:pt modelId="{36DBA23C-FC3F-44AA-B220-76CD15A64401}" type="pres">
      <dgm:prSet presAssocID="{5F24FEB3-72D0-4B0D-B8A1-ACCF7F488218}" presName="wedge2" presStyleLbl="node1" presStyleIdx="1" presStyleCnt="4"/>
      <dgm:spPr/>
    </dgm:pt>
    <dgm:pt modelId="{DA46891C-0036-4698-A120-EEFA0B01393C}" type="pres">
      <dgm:prSet presAssocID="{5F24FEB3-72D0-4B0D-B8A1-ACCF7F488218}" presName="wedge2Tx" presStyleLbl="node1" presStyleIdx="1" presStyleCnt="4">
        <dgm:presLayoutVars>
          <dgm:chMax val="0"/>
          <dgm:chPref val="0"/>
          <dgm:bulletEnabled val="1"/>
        </dgm:presLayoutVars>
      </dgm:prSet>
      <dgm:spPr/>
    </dgm:pt>
    <dgm:pt modelId="{30C55E0A-BDCB-4792-8A79-543E7BA63AC9}" type="pres">
      <dgm:prSet presAssocID="{5F24FEB3-72D0-4B0D-B8A1-ACCF7F488218}" presName="wedge3" presStyleLbl="node1" presStyleIdx="2" presStyleCnt="4"/>
      <dgm:spPr/>
    </dgm:pt>
    <dgm:pt modelId="{5A1CF208-0B5A-44F6-924A-5C79185151D2}" type="pres">
      <dgm:prSet presAssocID="{5F24FEB3-72D0-4B0D-B8A1-ACCF7F488218}" presName="wedge3Tx" presStyleLbl="node1" presStyleIdx="2" presStyleCnt="4">
        <dgm:presLayoutVars>
          <dgm:chMax val="0"/>
          <dgm:chPref val="0"/>
          <dgm:bulletEnabled val="1"/>
        </dgm:presLayoutVars>
      </dgm:prSet>
      <dgm:spPr/>
    </dgm:pt>
    <dgm:pt modelId="{D32DB09F-21B6-4841-8C78-B4AACA122720}" type="pres">
      <dgm:prSet presAssocID="{5F24FEB3-72D0-4B0D-B8A1-ACCF7F488218}" presName="wedge4" presStyleLbl="node1" presStyleIdx="3" presStyleCnt="4"/>
      <dgm:spPr/>
    </dgm:pt>
    <dgm:pt modelId="{6FB429D9-6EDB-48DF-B477-B643470A4F67}" type="pres">
      <dgm:prSet presAssocID="{5F24FEB3-72D0-4B0D-B8A1-ACCF7F488218}" presName="wedge4Tx" presStyleLbl="node1" presStyleIdx="3" presStyleCnt="4">
        <dgm:presLayoutVars>
          <dgm:chMax val="0"/>
          <dgm:chPref val="0"/>
          <dgm:bulletEnabled val="1"/>
        </dgm:presLayoutVars>
      </dgm:prSet>
      <dgm:spPr/>
    </dgm:pt>
  </dgm:ptLst>
  <dgm:cxnLst>
    <dgm:cxn modelId="{75609304-C2B8-AE4A-B832-B327D7CE3C5D}" type="presOf" srcId="{F807F244-F846-4904-BECF-31BB0537DD02}" destId="{DA46891C-0036-4698-A120-EEFA0B01393C}" srcOrd="1" destOrd="0" presId="urn:microsoft.com/office/officeart/2005/8/layout/chart3"/>
    <dgm:cxn modelId="{C5E4CC04-868B-BC4B-B538-0E781AA49CD3}" type="presOf" srcId="{5F24FEB3-72D0-4B0D-B8A1-ACCF7F488218}" destId="{79AC7CC0-0733-48B5-BA36-2E5408F5A6DD}" srcOrd="0" destOrd="0" presId="urn:microsoft.com/office/officeart/2005/8/layout/chart3"/>
    <dgm:cxn modelId="{23027C1E-6DC3-7846-8EB2-89FE867B9A1C}" type="presOf" srcId="{4FCBEF11-09DD-4FF5-B926-4C35FA2755C8}" destId="{30C55E0A-BDCB-4792-8A79-543E7BA63AC9}" srcOrd="0" destOrd="0" presId="urn:microsoft.com/office/officeart/2005/8/layout/chart3"/>
    <dgm:cxn modelId="{6F38FB3E-8C5D-9248-88EF-80CCA4403B16}" type="presOf" srcId="{7A919EE6-486F-46F7-A104-B0F432187078}" destId="{78761924-1629-49D7-AA13-298CCACBFA28}" srcOrd="0" destOrd="0" presId="urn:microsoft.com/office/officeart/2005/8/layout/chart3"/>
    <dgm:cxn modelId="{2301F045-EF6D-4933-9316-14E1F6B91C76}" srcId="{5F24FEB3-72D0-4B0D-B8A1-ACCF7F488218}" destId="{17D0D5AA-B6DE-45D9-978B-1161DA97B122}" srcOrd="3" destOrd="0" parTransId="{80864521-37C0-46B5-AD9C-EF4F4A36BC44}" sibTransId="{E2B77E69-78A1-4E61-B3AB-DBF4E5FBB50D}"/>
    <dgm:cxn modelId="{8CE8D567-FC76-B04F-A9B4-4A629F79D235}" type="presOf" srcId="{F807F244-F846-4904-BECF-31BB0537DD02}" destId="{36DBA23C-FC3F-44AA-B220-76CD15A64401}" srcOrd="0" destOrd="0" presId="urn:microsoft.com/office/officeart/2005/8/layout/chart3"/>
    <dgm:cxn modelId="{94A03C50-BE37-7B40-968E-2111254FC455}" type="presOf" srcId="{4FCBEF11-09DD-4FF5-B926-4C35FA2755C8}" destId="{5A1CF208-0B5A-44F6-924A-5C79185151D2}" srcOrd="1" destOrd="0" presId="urn:microsoft.com/office/officeart/2005/8/layout/chart3"/>
    <dgm:cxn modelId="{9F447985-ECDE-4FB3-B158-CECF7031AB49}" srcId="{5F24FEB3-72D0-4B0D-B8A1-ACCF7F488218}" destId="{7A919EE6-486F-46F7-A104-B0F432187078}" srcOrd="0" destOrd="0" parTransId="{8AE028FF-3CCC-43CA-AD08-6968AB8F9C4C}" sibTransId="{12184801-B7CE-4787-8EF7-AABC6CABE3A8}"/>
    <dgm:cxn modelId="{4E7EF28C-0203-46A0-B27C-DB588FD68F1A}" srcId="{5F24FEB3-72D0-4B0D-B8A1-ACCF7F488218}" destId="{F807F244-F846-4904-BECF-31BB0537DD02}" srcOrd="1" destOrd="0" parTransId="{6980C45B-50E6-48E6-86DA-504863DB633A}" sibTransId="{3A9F1CF1-7867-4E6A-B42E-D518F921BCDF}"/>
    <dgm:cxn modelId="{E3BE5C99-D08D-4278-AB27-BE57EEDA5A5D}" srcId="{5F24FEB3-72D0-4B0D-B8A1-ACCF7F488218}" destId="{4FCBEF11-09DD-4FF5-B926-4C35FA2755C8}" srcOrd="2" destOrd="0" parTransId="{EC9772BE-7DAF-4125-ACCB-287E24111964}" sibTransId="{39027568-0B36-4027-8576-EE0ED4C3335F}"/>
    <dgm:cxn modelId="{51ECCF9C-4F9A-7549-8A75-B3354947FF55}" type="presOf" srcId="{17D0D5AA-B6DE-45D9-978B-1161DA97B122}" destId="{D32DB09F-21B6-4841-8C78-B4AACA122720}" srcOrd="0" destOrd="0" presId="urn:microsoft.com/office/officeart/2005/8/layout/chart3"/>
    <dgm:cxn modelId="{C8746DE1-9065-7A44-BDF5-A67133C00EF1}" type="presOf" srcId="{17D0D5AA-B6DE-45D9-978B-1161DA97B122}" destId="{6FB429D9-6EDB-48DF-B477-B643470A4F67}" srcOrd="1" destOrd="0" presId="urn:microsoft.com/office/officeart/2005/8/layout/chart3"/>
    <dgm:cxn modelId="{30D72FEC-7768-0446-818B-121561FDCB5C}" type="presOf" srcId="{7A919EE6-486F-46F7-A104-B0F432187078}" destId="{64C84B1F-D0AD-418B-8A87-42B57C31C31A}" srcOrd="1" destOrd="0" presId="urn:microsoft.com/office/officeart/2005/8/layout/chart3"/>
    <dgm:cxn modelId="{50F5DF9D-6CAF-B54F-9F24-86DA44B163DA}" type="presParOf" srcId="{79AC7CC0-0733-48B5-BA36-2E5408F5A6DD}" destId="{78761924-1629-49D7-AA13-298CCACBFA28}" srcOrd="0" destOrd="0" presId="urn:microsoft.com/office/officeart/2005/8/layout/chart3"/>
    <dgm:cxn modelId="{694570DB-33CA-5141-8A59-807CD9A4434C}" type="presParOf" srcId="{79AC7CC0-0733-48B5-BA36-2E5408F5A6DD}" destId="{64C84B1F-D0AD-418B-8A87-42B57C31C31A}" srcOrd="1" destOrd="0" presId="urn:microsoft.com/office/officeart/2005/8/layout/chart3"/>
    <dgm:cxn modelId="{7EB5F640-BCC0-DD4A-9398-620A26548887}" type="presParOf" srcId="{79AC7CC0-0733-48B5-BA36-2E5408F5A6DD}" destId="{36DBA23C-FC3F-44AA-B220-76CD15A64401}" srcOrd="2" destOrd="0" presId="urn:microsoft.com/office/officeart/2005/8/layout/chart3"/>
    <dgm:cxn modelId="{B075DD41-0A31-AE48-891A-A08A908E4990}" type="presParOf" srcId="{79AC7CC0-0733-48B5-BA36-2E5408F5A6DD}" destId="{DA46891C-0036-4698-A120-EEFA0B01393C}" srcOrd="3" destOrd="0" presId="urn:microsoft.com/office/officeart/2005/8/layout/chart3"/>
    <dgm:cxn modelId="{BFA9A46B-43DF-B74E-85EA-BDC29E8A38D0}" type="presParOf" srcId="{79AC7CC0-0733-48B5-BA36-2E5408F5A6DD}" destId="{30C55E0A-BDCB-4792-8A79-543E7BA63AC9}" srcOrd="4" destOrd="0" presId="urn:microsoft.com/office/officeart/2005/8/layout/chart3"/>
    <dgm:cxn modelId="{420F62BF-102C-E24A-9537-DF594B5B7793}" type="presParOf" srcId="{79AC7CC0-0733-48B5-BA36-2E5408F5A6DD}" destId="{5A1CF208-0B5A-44F6-924A-5C79185151D2}" srcOrd="5" destOrd="0" presId="urn:microsoft.com/office/officeart/2005/8/layout/chart3"/>
    <dgm:cxn modelId="{E5D95E1F-F791-D741-B8DE-B4421BD8C1A2}" type="presParOf" srcId="{79AC7CC0-0733-48B5-BA36-2E5408F5A6DD}" destId="{D32DB09F-21B6-4841-8C78-B4AACA122720}" srcOrd="6" destOrd="0" presId="urn:microsoft.com/office/officeart/2005/8/layout/chart3"/>
    <dgm:cxn modelId="{867EB170-5F9E-4442-B782-8BD0AE6EBF1C}" type="presParOf" srcId="{79AC7CC0-0733-48B5-BA36-2E5408F5A6DD}" destId="{6FB429D9-6EDB-48DF-B477-B643470A4F67}" srcOrd="7"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072A3B0-3673-4D30-8E24-DABB3168C9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s-ES"/>
        </a:p>
      </dgm:t>
    </dgm:pt>
    <dgm:pt modelId="{D5565669-827C-4785-94D9-EE1D7716D16E}">
      <dgm:prSet phldrT="[Texto]"/>
      <dgm:spPr/>
      <dgm:t>
        <a:bodyPr/>
        <a:lstStyle/>
        <a:p>
          <a:r>
            <a:rPr lang="es-ES" dirty="0"/>
            <a:t>Ca de pulmón </a:t>
          </a:r>
          <a:r>
            <a:rPr lang="es-ES" strike="sngStrike" dirty="0"/>
            <a:t>( </a:t>
          </a:r>
          <a:r>
            <a:rPr lang="es-ES" strike="sngStrike" dirty="0" err="1"/>
            <a:t>adeno</a:t>
          </a:r>
          <a:r>
            <a:rPr lang="es-ES" strike="sngStrike" dirty="0"/>
            <a:t>? Escamoso?). Inicio del tratamiento, estudio basal, QT, IT?????</a:t>
          </a:r>
        </a:p>
        <a:p>
          <a:endParaRPr lang="es-ES" dirty="0"/>
        </a:p>
      </dgm:t>
    </dgm:pt>
    <dgm:pt modelId="{DDCB7414-DFF7-4DF7-A853-F7007C468613}" type="parTrans" cxnId="{2422B52C-2EE6-4448-84C3-E9F84D2A568A}">
      <dgm:prSet/>
      <dgm:spPr/>
      <dgm:t>
        <a:bodyPr/>
        <a:lstStyle/>
        <a:p>
          <a:endParaRPr lang="es-ES"/>
        </a:p>
      </dgm:t>
    </dgm:pt>
    <dgm:pt modelId="{F6688549-4435-4731-A1F2-CCD4FFC44017}" type="sibTrans" cxnId="{2422B52C-2EE6-4448-84C3-E9F84D2A568A}">
      <dgm:prSet/>
      <dgm:spPr/>
      <dgm:t>
        <a:bodyPr/>
        <a:lstStyle/>
        <a:p>
          <a:endParaRPr lang="es-ES"/>
        </a:p>
      </dgm:t>
    </dgm:pt>
    <dgm:pt modelId="{6A1671C1-5F7C-42A5-933A-888CF3BC76A3}">
      <dgm:prSet phldrT="[Texto]"/>
      <dgm:spPr/>
      <dgm:t>
        <a:bodyPr/>
        <a:lstStyle/>
        <a:p>
          <a:r>
            <a:rPr lang="es-ES" dirty="0"/>
            <a:t>Información específica respecto al tipo de tumor, fecha inicio del tratamiento, fecha basal, tipo  tratamiento , </a:t>
          </a:r>
          <a:r>
            <a:rPr lang="es-ES" dirty="0" err="1"/>
            <a:t>nº</a:t>
          </a:r>
          <a:r>
            <a:rPr lang="es-ES" dirty="0"/>
            <a:t> ciclos</a:t>
          </a:r>
        </a:p>
        <a:p>
          <a:r>
            <a:rPr lang="es-ES" dirty="0"/>
            <a:t>( legible)</a:t>
          </a:r>
        </a:p>
      </dgm:t>
    </dgm:pt>
    <dgm:pt modelId="{936BFC25-5D4D-4C2A-BD6B-5DECBCB38676}" type="parTrans" cxnId="{785601E5-B297-4DC4-9EBC-5C2C225AE63A}">
      <dgm:prSet/>
      <dgm:spPr/>
      <dgm:t>
        <a:bodyPr/>
        <a:lstStyle/>
        <a:p>
          <a:endParaRPr lang="es-ES"/>
        </a:p>
      </dgm:t>
    </dgm:pt>
    <dgm:pt modelId="{793EBDA7-6768-4762-9999-AD192A51CE6B}" type="sibTrans" cxnId="{785601E5-B297-4DC4-9EBC-5C2C225AE63A}">
      <dgm:prSet/>
      <dgm:spPr/>
      <dgm:t>
        <a:bodyPr/>
        <a:lstStyle/>
        <a:p>
          <a:endParaRPr lang="es-ES"/>
        </a:p>
      </dgm:t>
    </dgm:pt>
    <dgm:pt modelId="{015D9048-5355-4087-AD25-9177CE9AA5B5}">
      <dgm:prSet phldrT="[Texto]"/>
      <dgm:spPr>
        <a:noFill/>
      </dgm:spPr>
      <dgm:t>
        <a:bodyPr/>
        <a:lstStyle/>
        <a:p>
          <a:r>
            <a:rPr lang="es-ES" dirty="0"/>
            <a:t>  </a:t>
          </a:r>
        </a:p>
      </dgm:t>
    </dgm:pt>
    <dgm:pt modelId="{919C6D1D-E929-4EBF-9AE5-57AA2173D29C}" type="sibTrans" cxnId="{5A323225-A294-49CE-98B1-179253933750}">
      <dgm:prSet/>
      <dgm:spPr/>
      <dgm:t>
        <a:bodyPr/>
        <a:lstStyle/>
        <a:p>
          <a:endParaRPr lang="es-ES"/>
        </a:p>
      </dgm:t>
    </dgm:pt>
    <dgm:pt modelId="{0C3158CA-62D6-4A41-B41C-6A08A35DA870}" type="parTrans" cxnId="{5A323225-A294-49CE-98B1-179253933750}">
      <dgm:prSet/>
      <dgm:spPr/>
      <dgm:t>
        <a:bodyPr/>
        <a:lstStyle/>
        <a:p>
          <a:endParaRPr lang="es-ES"/>
        </a:p>
      </dgm:t>
    </dgm:pt>
    <dgm:pt modelId="{EE37D88D-946C-4E1B-BF6D-2B65275D95F1}" type="pres">
      <dgm:prSet presAssocID="{3072A3B0-3673-4D30-8E24-DABB3168C93C}" presName="Name0" presStyleCnt="0">
        <dgm:presLayoutVars>
          <dgm:dir/>
          <dgm:resizeHandles val="exact"/>
        </dgm:presLayoutVars>
      </dgm:prSet>
      <dgm:spPr/>
    </dgm:pt>
    <dgm:pt modelId="{A4AE9F3C-489B-40B3-8216-8399A518C19E}" type="pres">
      <dgm:prSet presAssocID="{D5565669-827C-4785-94D9-EE1D7716D16E}" presName="composite" presStyleCnt="0"/>
      <dgm:spPr/>
    </dgm:pt>
    <dgm:pt modelId="{EEEA8441-BCC7-43F6-907F-16FD00D9C841}" type="pres">
      <dgm:prSet presAssocID="{D5565669-827C-4785-94D9-EE1D7716D16E}" presName="imagSh" presStyleLbl="bgImgPlace1" presStyleIdx="0" presStyleCnt="3" custScaleX="122071" custScaleY="123548" custLinFactNeighborX="1622" custLinFactNeighborY="-15917"/>
      <dgm:spPr/>
    </dgm:pt>
    <dgm:pt modelId="{4F82A504-A1AF-4E33-872A-C45E8F66FBA4}" type="pres">
      <dgm:prSet presAssocID="{D5565669-827C-4785-94D9-EE1D7716D16E}" presName="txNode" presStyleLbl="node1" presStyleIdx="0" presStyleCnt="3" custLinFactNeighborY="7683">
        <dgm:presLayoutVars>
          <dgm:bulletEnabled val="1"/>
        </dgm:presLayoutVars>
      </dgm:prSet>
      <dgm:spPr/>
    </dgm:pt>
    <dgm:pt modelId="{232ACA46-1CF2-4C1B-A5FF-114B8FDFA86D}" type="pres">
      <dgm:prSet presAssocID="{F6688549-4435-4731-A1F2-CCD4FFC44017}" presName="sibTrans" presStyleLbl="sibTrans2D1" presStyleIdx="0" presStyleCnt="2"/>
      <dgm:spPr/>
    </dgm:pt>
    <dgm:pt modelId="{6E523BA1-8351-4E8E-89E7-68C363687903}" type="pres">
      <dgm:prSet presAssocID="{F6688549-4435-4731-A1F2-CCD4FFC44017}" presName="connTx" presStyleLbl="sibTrans2D1" presStyleIdx="0" presStyleCnt="2"/>
      <dgm:spPr/>
    </dgm:pt>
    <dgm:pt modelId="{82A9E7B6-1AC5-42A4-A017-8FE50C05CA49}" type="pres">
      <dgm:prSet presAssocID="{015D9048-5355-4087-AD25-9177CE9AA5B5}" presName="composite" presStyleCnt="0"/>
      <dgm:spPr/>
    </dgm:pt>
    <dgm:pt modelId="{28815A68-EE99-421F-AE40-EB3765F768B5}" type="pres">
      <dgm:prSet presAssocID="{015D9048-5355-4087-AD25-9177CE9AA5B5}" presName="imagSh" presStyleLbl="bgImgPlace1" presStyleIdx="1" presStyleCnt="3" custScaleX="132494" custScaleY="138097" custLinFactNeighborX="4641" custLinFactNeighborY="-26163"/>
      <dgm:spPr/>
    </dgm:pt>
    <dgm:pt modelId="{E48BC1AA-0AB1-4AC1-AE47-654651606211}" type="pres">
      <dgm:prSet presAssocID="{015D9048-5355-4087-AD25-9177CE9AA5B5}" presName="txNode" presStyleLbl="node1" presStyleIdx="1" presStyleCnt="3" custScaleX="69384" custScaleY="50223" custLinFactNeighborY="7683">
        <dgm:presLayoutVars>
          <dgm:bulletEnabled val="1"/>
        </dgm:presLayoutVars>
      </dgm:prSet>
      <dgm:spPr/>
    </dgm:pt>
    <dgm:pt modelId="{2483BBA2-D4FD-4502-ADB8-EAB43566769D}" type="pres">
      <dgm:prSet presAssocID="{919C6D1D-E929-4EBF-9AE5-57AA2173D29C}" presName="sibTrans" presStyleLbl="sibTrans2D1" presStyleIdx="1" presStyleCnt="2"/>
      <dgm:spPr/>
    </dgm:pt>
    <dgm:pt modelId="{412894C7-5AF3-4C5C-B1A1-4DAC27834A64}" type="pres">
      <dgm:prSet presAssocID="{919C6D1D-E929-4EBF-9AE5-57AA2173D29C}" presName="connTx" presStyleLbl="sibTrans2D1" presStyleIdx="1" presStyleCnt="2"/>
      <dgm:spPr/>
    </dgm:pt>
    <dgm:pt modelId="{69913D85-7D92-4624-82A5-3618E4454617}" type="pres">
      <dgm:prSet presAssocID="{6A1671C1-5F7C-42A5-933A-888CF3BC76A3}" presName="composite" presStyleCnt="0"/>
      <dgm:spPr/>
    </dgm:pt>
    <dgm:pt modelId="{66324E13-0DDA-4353-9C79-45465F5BD5A9}" type="pres">
      <dgm:prSet presAssocID="{6A1671C1-5F7C-42A5-933A-888CF3BC76A3}" presName="imagSh" presStyleLbl="bgImgPlace1" presStyleIdx="2" presStyleCnt="3" custScaleX="122071" custScaleY="123548" custLinFactNeighborY="-15917"/>
      <dgm:spPr/>
    </dgm:pt>
    <dgm:pt modelId="{8771D726-DD68-45D9-84D0-A5B917A51F51}" type="pres">
      <dgm:prSet presAssocID="{6A1671C1-5F7C-42A5-933A-888CF3BC76A3}" presName="txNode" presStyleLbl="node1" presStyleIdx="2" presStyleCnt="3" custLinFactNeighborY="7683">
        <dgm:presLayoutVars>
          <dgm:bulletEnabled val="1"/>
        </dgm:presLayoutVars>
      </dgm:prSet>
      <dgm:spPr/>
    </dgm:pt>
  </dgm:ptLst>
  <dgm:cxnLst>
    <dgm:cxn modelId="{6C72400D-EABB-B64B-B927-8F9967C3BED6}" type="presOf" srcId="{015D9048-5355-4087-AD25-9177CE9AA5B5}" destId="{E48BC1AA-0AB1-4AC1-AE47-654651606211}" srcOrd="0" destOrd="0" presId="urn:microsoft.com/office/officeart/2005/8/layout/hProcess10"/>
    <dgm:cxn modelId="{0CF6191F-4E54-8A4E-9165-AA0092196563}" type="presOf" srcId="{F6688549-4435-4731-A1F2-CCD4FFC44017}" destId="{232ACA46-1CF2-4C1B-A5FF-114B8FDFA86D}" srcOrd="0" destOrd="0" presId="urn:microsoft.com/office/officeart/2005/8/layout/hProcess10"/>
    <dgm:cxn modelId="{5A323225-A294-49CE-98B1-179253933750}" srcId="{3072A3B0-3673-4D30-8E24-DABB3168C93C}" destId="{015D9048-5355-4087-AD25-9177CE9AA5B5}" srcOrd="1" destOrd="0" parTransId="{0C3158CA-62D6-4A41-B41C-6A08A35DA870}" sibTransId="{919C6D1D-E929-4EBF-9AE5-57AA2173D29C}"/>
    <dgm:cxn modelId="{2422B52C-2EE6-4448-84C3-E9F84D2A568A}" srcId="{3072A3B0-3673-4D30-8E24-DABB3168C93C}" destId="{D5565669-827C-4785-94D9-EE1D7716D16E}" srcOrd="0" destOrd="0" parTransId="{DDCB7414-DFF7-4DF7-A853-F7007C468613}" sibTransId="{F6688549-4435-4731-A1F2-CCD4FFC44017}"/>
    <dgm:cxn modelId="{E0F89F33-29F5-FF44-8C43-641ACAC4459D}" type="presOf" srcId="{919C6D1D-E929-4EBF-9AE5-57AA2173D29C}" destId="{412894C7-5AF3-4C5C-B1A1-4DAC27834A64}" srcOrd="1" destOrd="0" presId="urn:microsoft.com/office/officeart/2005/8/layout/hProcess10"/>
    <dgm:cxn modelId="{059C9B3B-63C2-3F41-80C7-116225122BA1}" type="presOf" srcId="{919C6D1D-E929-4EBF-9AE5-57AA2173D29C}" destId="{2483BBA2-D4FD-4502-ADB8-EAB43566769D}" srcOrd="0" destOrd="0" presId="urn:microsoft.com/office/officeart/2005/8/layout/hProcess10"/>
    <dgm:cxn modelId="{E53D4F69-46E9-DB4D-BE9C-E7062F8B6C62}" type="presOf" srcId="{6A1671C1-5F7C-42A5-933A-888CF3BC76A3}" destId="{8771D726-DD68-45D9-84D0-A5B917A51F51}" srcOrd="0" destOrd="0" presId="urn:microsoft.com/office/officeart/2005/8/layout/hProcess10"/>
    <dgm:cxn modelId="{012CB578-83FA-1641-B598-1988129080F0}" type="presOf" srcId="{F6688549-4435-4731-A1F2-CCD4FFC44017}" destId="{6E523BA1-8351-4E8E-89E7-68C363687903}" srcOrd="1" destOrd="0" presId="urn:microsoft.com/office/officeart/2005/8/layout/hProcess10"/>
    <dgm:cxn modelId="{1E07BB8D-529F-3143-A526-ECB6FC4FF068}" type="presOf" srcId="{D5565669-827C-4785-94D9-EE1D7716D16E}" destId="{4F82A504-A1AF-4E33-872A-C45E8F66FBA4}" srcOrd="0" destOrd="0" presId="urn:microsoft.com/office/officeart/2005/8/layout/hProcess10"/>
    <dgm:cxn modelId="{21BEFCE1-07EC-8346-B8B8-72D7BF6E94D9}" type="presOf" srcId="{3072A3B0-3673-4D30-8E24-DABB3168C93C}" destId="{EE37D88D-946C-4E1B-BF6D-2B65275D95F1}" srcOrd="0" destOrd="0" presId="urn:microsoft.com/office/officeart/2005/8/layout/hProcess10"/>
    <dgm:cxn modelId="{785601E5-B297-4DC4-9EBC-5C2C225AE63A}" srcId="{3072A3B0-3673-4D30-8E24-DABB3168C93C}" destId="{6A1671C1-5F7C-42A5-933A-888CF3BC76A3}" srcOrd="2" destOrd="0" parTransId="{936BFC25-5D4D-4C2A-BD6B-5DECBCB38676}" sibTransId="{793EBDA7-6768-4762-9999-AD192A51CE6B}"/>
    <dgm:cxn modelId="{E90C1D81-2353-A140-AA33-A4B4D6F1E26E}" type="presParOf" srcId="{EE37D88D-946C-4E1B-BF6D-2B65275D95F1}" destId="{A4AE9F3C-489B-40B3-8216-8399A518C19E}" srcOrd="0" destOrd="0" presId="urn:microsoft.com/office/officeart/2005/8/layout/hProcess10"/>
    <dgm:cxn modelId="{7EE73E73-EF46-5E43-8192-6945EA42A288}" type="presParOf" srcId="{A4AE9F3C-489B-40B3-8216-8399A518C19E}" destId="{EEEA8441-BCC7-43F6-907F-16FD00D9C841}" srcOrd="0" destOrd="0" presId="urn:microsoft.com/office/officeart/2005/8/layout/hProcess10"/>
    <dgm:cxn modelId="{9C5FF1E7-EF16-0F4D-A684-380F9151E387}" type="presParOf" srcId="{A4AE9F3C-489B-40B3-8216-8399A518C19E}" destId="{4F82A504-A1AF-4E33-872A-C45E8F66FBA4}" srcOrd="1" destOrd="0" presId="urn:microsoft.com/office/officeart/2005/8/layout/hProcess10"/>
    <dgm:cxn modelId="{4277E4DE-73ED-3D44-91DE-5D75A311A551}" type="presParOf" srcId="{EE37D88D-946C-4E1B-BF6D-2B65275D95F1}" destId="{232ACA46-1CF2-4C1B-A5FF-114B8FDFA86D}" srcOrd="1" destOrd="0" presId="urn:microsoft.com/office/officeart/2005/8/layout/hProcess10"/>
    <dgm:cxn modelId="{52A7D834-4BE6-AE41-9103-DBA693D9A3F0}" type="presParOf" srcId="{232ACA46-1CF2-4C1B-A5FF-114B8FDFA86D}" destId="{6E523BA1-8351-4E8E-89E7-68C363687903}" srcOrd="0" destOrd="0" presId="urn:microsoft.com/office/officeart/2005/8/layout/hProcess10"/>
    <dgm:cxn modelId="{76E2DB6F-80C5-AF42-A73F-8F051FABCA91}" type="presParOf" srcId="{EE37D88D-946C-4E1B-BF6D-2B65275D95F1}" destId="{82A9E7B6-1AC5-42A4-A017-8FE50C05CA49}" srcOrd="2" destOrd="0" presId="urn:microsoft.com/office/officeart/2005/8/layout/hProcess10"/>
    <dgm:cxn modelId="{43917A11-3FDB-8A47-8418-9678E410DF9A}" type="presParOf" srcId="{82A9E7B6-1AC5-42A4-A017-8FE50C05CA49}" destId="{28815A68-EE99-421F-AE40-EB3765F768B5}" srcOrd="0" destOrd="0" presId="urn:microsoft.com/office/officeart/2005/8/layout/hProcess10"/>
    <dgm:cxn modelId="{3C06F3FD-EB55-E74E-AE1F-F5F05408C569}" type="presParOf" srcId="{82A9E7B6-1AC5-42A4-A017-8FE50C05CA49}" destId="{E48BC1AA-0AB1-4AC1-AE47-654651606211}" srcOrd="1" destOrd="0" presId="urn:microsoft.com/office/officeart/2005/8/layout/hProcess10"/>
    <dgm:cxn modelId="{F7EB6E12-5924-814E-85E4-9CAA65CB940B}" type="presParOf" srcId="{EE37D88D-946C-4E1B-BF6D-2B65275D95F1}" destId="{2483BBA2-D4FD-4502-ADB8-EAB43566769D}" srcOrd="3" destOrd="0" presId="urn:microsoft.com/office/officeart/2005/8/layout/hProcess10"/>
    <dgm:cxn modelId="{B291A9F3-38EA-E14E-BDBD-00AC7BF7E6E3}" type="presParOf" srcId="{2483BBA2-D4FD-4502-ADB8-EAB43566769D}" destId="{412894C7-5AF3-4C5C-B1A1-4DAC27834A64}" srcOrd="0" destOrd="0" presId="urn:microsoft.com/office/officeart/2005/8/layout/hProcess10"/>
    <dgm:cxn modelId="{0D2C2417-CBB1-C140-BE8D-C0D58F3C1535}" type="presParOf" srcId="{EE37D88D-946C-4E1B-BF6D-2B65275D95F1}" destId="{69913D85-7D92-4624-82A5-3618E4454617}" srcOrd="4" destOrd="0" presId="urn:microsoft.com/office/officeart/2005/8/layout/hProcess10"/>
    <dgm:cxn modelId="{579D1CCF-7447-DA40-945B-3ED4FA4FFD97}" type="presParOf" srcId="{69913D85-7D92-4624-82A5-3618E4454617}" destId="{66324E13-0DDA-4353-9C79-45465F5BD5A9}" srcOrd="0" destOrd="0" presId="urn:microsoft.com/office/officeart/2005/8/layout/hProcess10"/>
    <dgm:cxn modelId="{FEC15179-DFEA-714C-BBB5-C50AA2BEC7E4}" type="presParOf" srcId="{69913D85-7D92-4624-82A5-3618E4454617}" destId="{8771D726-DD68-45D9-84D0-A5B917A51F51}"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072A3B0-3673-4D30-8E24-DABB3168C9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s-ES"/>
        </a:p>
      </dgm:t>
    </dgm:pt>
    <dgm:pt modelId="{D5565669-827C-4785-94D9-EE1D7716D16E}">
      <dgm:prSet phldrT="[Texto]"/>
      <dgm:spPr/>
      <dgm:t>
        <a:bodyPr/>
        <a:lstStyle/>
        <a:p>
          <a:r>
            <a:rPr lang="es-ES" dirty="0"/>
            <a:t>Ca de pulmón </a:t>
          </a:r>
          <a:r>
            <a:rPr lang="es-ES" strike="sngStrike" dirty="0"/>
            <a:t>( </a:t>
          </a:r>
          <a:r>
            <a:rPr lang="es-ES" strike="sngStrike" dirty="0" err="1"/>
            <a:t>adeno</a:t>
          </a:r>
          <a:r>
            <a:rPr lang="es-ES" strike="sngStrike" dirty="0"/>
            <a:t>? Escamoso?). Inicio del tratamiento, estudio basal, QT, IT?????</a:t>
          </a:r>
        </a:p>
        <a:p>
          <a:endParaRPr lang="es-ES" dirty="0"/>
        </a:p>
      </dgm:t>
    </dgm:pt>
    <dgm:pt modelId="{DDCB7414-DFF7-4DF7-A853-F7007C468613}" type="parTrans" cxnId="{2422B52C-2EE6-4448-84C3-E9F84D2A568A}">
      <dgm:prSet/>
      <dgm:spPr/>
      <dgm:t>
        <a:bodyPr/>
        <a:lstStyle/>
        <a:p>
          <a:endParaRPr lang="es-ES"/>
        </a:p>
      </dgm:t>
    </dgm:pt>
    <dgm:pt modelId="{F6688549-4435-4731-A1F2-CCD4FFC44017}" type="sibTrans" cxnId="{2422B52C-2EE6-4448-84C3-E9F84D2A568A}">
      <dgm:prSet/>
      <dgm:spPr/>
      <dgm:t>
        <a:bodyPr/>
        <a:lstStyle/>
        <a:p>
          <a:endParaRPr lang="es-ES"/>
        </a:p>
      </dgm:t>
    </dgm:pt>
    <dgm:pt modelId="{6A1671C1-5F7C-42A5-933A-888CF3BC76A3}">
      <dgm:prSet phldrT="[Texto]"/>
      <dgm:spPr/>
      <dgm:t>
        <a:bodyPr/>
        <a:lstStyle/>
        <a:p>
          <a:r>
            <a:rPr lang="es-ES" dirty="0"/>
            <a:t>Información específica respecto al tipo de tumor, fecha inicio del tratamiento, fecha basal, tipo  tratamiento , </a:t>
          </a:r>
          <a:r>
            <a:rPr lang="es-ES" dirty="0" err="1"/>
            <a:t>nº</a:t>
          </a:r>
          <a:r>
            <a:rPr lang="es-ES" dirty="0"/>
            <a:t> ciclos</a:t>
          </a:r>
        </a:p>
        <a:p>
          <a:r>
            <a:rPr lang="es-ES" dirty="0"/>
            <a:t>( legible)</a:t>
          </a:r>
        </a:p>
      </dgm:t>
    </dgm:pt>
    <dgm:pt modelId="{936BFC25-5D4D-4C2A-BD6B-5DECBCB38676}" type="parTrans" cxnId="{785601E5-B297-4DC4-9EBC-5C2C225AE63A}">
      <dgm:prSet/>
      <dgm:spPr/>
      <dgm:t>
        <a:bodyPr/>
        <a:lstStyle/>
        <a:p>
          <a:endParaRPr lang="es-ES"/>
        </a:p>
      </dgm:t>
    </dgm:pt>
    <dgm:pt modelId="{793EBDA7-6768-4762-9999-AD192A51CE6B}" type="sibTrans" cxnId="{785601E5-B297-4DC4-9EBC-5C2C225AE63A}">
      <dgm:prSet/>
      <dgm:spPr/>
      <dgm:t>
        <a:bodyPr/>
        <a:lstStyle/>
        <a:p>
          <a:endParaRPr lang="es-ES"/>
        </a:p>
      </dgm:t>
    </dgm:pt>
    <dgm:pt modelId="{015D9048-5355-4087-AD25-9177CE9AA5B5}">
      <dgm:prSet phldrT="[Texto]"/>
      <dgm:spPr>
        <a:noFill/>
      </dgm:spPr>
      <dgm:t>
        <a:bodyPr/>
        <a:lstStyle/>
        <a:p>
          <a:r>
            <a:rPr lang="es-ES" dirty="0"/>
            <a:t>  </a:t>
          </a:r>
        </a:p>
      </dgm:t>
    </dgm:pt>
    <dgm:pt modelId="{919C6D1D-E929-4EBF-9AE5-57AA2173D29C}" type="sibTrans" cxnId="{5A323225-A294-49CE-98B1-179253933750}">
      <dgm:prSet/>
      <dgm:spPr/>
      <dgm:t>
        <a:bodyPr/>
        <a:lstStyle/>
        <a:p>
          <a:endParaRPr lang="es-ES"/>
        </a:p>
      </dgm:t>
    </dgm:pt>
    <dgm:pt modelId="{0C3158CA-62D6-4A41-B41C-6A08A35DA870}" type="parTrans" cxnId="{5A323225-A294-49CE-98B1-179253933750}">
      <dgm:prSet/>
      <dgm:spPr/>
      <dgm:t>
        <a:bodyPr/>
        <a:lstStyle/>
        <a:p>
          <a:endParaRPr lang="es-ES"/>
        </a:p>
      </dgm:t>
    </dgm:pt>
    <dgm:pt modelId="{EE37D88D-946C-4E1B-BF6D-2B65275D95F1}" type="pres">
      <dgm:prSet presAssocID="{3072A3B0-3673-4D30-8E24-DABB3168C93C}" presName="Name0" presStyleCnt="0">
        <dgm:presLayoutVars>
          <dgm:dir/>
          <dgm:resizeHandles val="exact"/>
        </dgm:presLayoutVars>
      </dgm:prSet>
      <dgm:spPr/>
    </dgm:pt>
    <dgm:pt modelId="{A4AE9F3C-489B-40B3-8216-8399A518C19E}" type="pres">
      <dgm:prSet presAssocID="{D5565669-827C-4785-94D9-EE1D7716D16E}" presName="composite" presStyleCnt="0"/>
      <dgm:spPr/>
    </dgm:pt>
    <dgm:pt modelId="{EEEA8441-BCC7-43F6-907F-16FD00D9C841}" type="pres">
      <dgm:prSet presAssocID="{D5565669-827C-4785-94D9-EE1D7716D16E}" presName="imagSh" presStyleLbl="bgImgPlace1" presStyleIdx="0" presStyleCnt="3" custScaleX="122071" custScaleY="123548" custLinFactNeighborX="1622" custLinFactNeighborY="-15917"/>
      <dgm:spPr/>
    </dgm:pt>
    <dgm:pt modelId="{4F82A504-A1AF-4E33-872A-C45E8F66FBA4}" type="pres">
      <dgm:prSet presAssocID="{D5565669-827C-4785-94D9-EE1D7716D16E}" presName="txNode" presStyleLbl="node1" presStyleIdx="0" presStyleCnt="3" custLinFactNeighborY="7683">
        <dgm:presLayoutVars>
          <dgm:bulletEnabled val="1"/>
        </dgm:presLayoutVars>
      </dgm:prSet>
      <dgm:spPr/>
    </dgm:pt>
    <dgm:pt modelId="{232ACA46-1CF2-4C1B-A5FF-114B8FDFA86D}" type="pres">
      <dgm:prSet presAssocID="{F6688549-4435-4731-A1F2-CCD4FFC44017}" presName="sibTrans" presStyleLbl="sibTrans2D1" presStyleIdx="0" presStyleCnt="2"/>
      <dgm:spPr/>
    </dgm:pt>
    <dgm:pt modelId="{6E523BA1-8351-4E8E-89E7-68C363687903}" type="pres">
      <dgm:prSet presAssocID="{F6688549-4435-4731-A1F2-CCD4FFC44017}" presName="connTx" presStyleLbl="sibTrans2D1" presStyleIdx="0" presStyleCnt="2"/>
      <dgm:spPr/>
    </dgm:pt>
    <dgm:pt modelId="{82A9E7B6-1AC5-42A4-A017-8FE50C05CA49}" type="pres">
      <dgm:prSet presAssocID="{015D9048-5355-4087-AD25-9177CE9AA5B5}" presName="composite" presStyleCnt="0"/>
      <dgm:spPr/>
    </dgm:pt>
    <dgm:pt modelId="{28815A68-EE99-421F-AE40-EB3765F768B5}" type="pres">
      <dgm:prSet presAssocID="{015D9048-5355-4087-AD25-9177CE9AA5B5}" presName="imagSh" presStyleLbl="bgImgPlace1" presStyleIdx="1" presStyleCnt="3" custScaleX="132494" custScaleY="138097" custLinFactNeighborX="4641" custLinFactNeighborY="-26163"/>
      <dgm:spPr/>
    </dgm:pt>
    <dgm:pt modelId="{E48BC1AA-0AB1-4AC1-AE47-654651606211}" type="pres">
      <dgm:prSet presAssocID="{015D9048-5355-4087-AD25-9177CE9AA5B5}" presName="txNode" presStyleLbl="node1" presStyleIdx="1" presStyleCnt="3" custScaleX="69384" custScaleY="50223" custLinFactNeighborY="7683">
        <dgm:presLayoutVars>
          <dgm:bulletEnabled val="1"/>
        </dgm:presLayoutVars>
      </dgm:prSet>
      <dgm:spPr/>
    </dgm:pt>
    <dgm:pt modelId="{2483BBA2-D4FD-4502-ADB8-EAB43566769D}" type="pres">
      <dgm:prSet presAssocID="{919C6D1D-E929-4EBF-9AE5-57AA2173D29C}" presName="sibTrans" presStyleLbl="sibTrans2D1" presStyleIdx="1" presStyleCnt="2"/>
      <dgm:spPr/>
    </dgm:pt>
    <dgm:pt modelId="{412894C7-5AF3-4C5C-B1A1-4DAC27834A64}" type="pres">
      <dgm:prSet presAssocID="{919C6D1D-E929-4EBF-9AE5-57AA2173D29C}" presName="connTx" presStyleLbl="sibTrans2D1" presStyleIdx="1" presStyleCnt="2"/>
      <dgm:spPr/>
    </dgm:pt>
    <dgm:pt modelId="{69913D85-7D92-4624-82A5-3618E4454617}" type="pres">
      <dgm:prSet presAssocID="{6A1671C1-5F7C-42A5-933A-888CF3BC76A3}" presName="composite" presStyleCnt="0"/>
      <dgm:spPr/>
    </dgm:pt>
    <dgm:pt modelId="{66324E13-0DDA-4353-9C79-45465F5BD5A9}" type="pres">
      <dgm:prSet presAssocID="{6A1671C1-5F7C-42A5-933A-888CF3BC76A3}" presName="imagSh" presStyleLbl="bgImgPlace1" presStyleIdx="2" presStyleCnt="3" custScaleX="122071" custScaleY="123548" custLinFactNeighborY="-15917"/>
      <dgm:spPr/>
    </dgm:pt>
    <dgm:pt modelId="{8771D726-DD68-45D9-84D0-A5B917A51F51}" type="pres">
      <dgm:prSet presAssocID="{6A1671C1-5F7C-42A5-933A-888CF3BC76A3}" presName="txNode" presStyleLbl="node1" presStyleIdx="2" presStyleCnt="3" custLinFactNeighborY="7683">
        <dgm:presLayoutVars>
          <dgm:bulletEnabled val="1"/>
        </dgm:presLayoutVars>
      </dgm:prSet>
      <dgm:spPr/>
    </dgm:pt>
  </dgm:ptLst>
  <dgm:cxnLst>
    <dgm:cxn modelId="{5A323225-A294-49CE-98B1-179253933750}" srcId="{3072A3B0-3673-4D30-8E24-DABB3168C93C}" destId="{015D9048-5355-4087-AD25-9177CE9AA5B5}" srcOrd="1" destOrd="0" parTransId="{0C3158CA-62D6-4A41-B41C-6A08A35DA870}" sibTransId="{919C6D1D-E929-4EBF-9AE5-57AA2173D29C}"/>
    <dgm:cxn modelId="{2422B52C-2EE6-4448-84C3-E9F84D2A568A}" srcId="{3072A3B0-3673-4D30-8E24-DABB3168C93C}" destId="{D5565669-827C-4785-94D9-EE1D7716D16E}" srcOrd="0" destOrd="0" parTransId="{DDCB7414-DFF7-4DF7-A853-F7007C468613}" sibTransId="{F6688549-4435-4731-A1F2-CCD4FFC44017}"/>
    <dgm:cxn modelId="{CEAC3A3C-B208-0546-A495-C6F2D188EF0E}" type="presOf" srcId="{919C6D1D-E929-4EBF-9AE5-57AA2173D29C}" destId="{412894C7-5AF3-4C5C-B1A1-4DAC27834A64}" srcOrd="1" destOrd="0" presId="urn:microsoft.com/office/officeart/2005/8/layout/hProcess10"/>
    <dgm:cxn modelId="{EAC1B17D-773F-B540-B245-4B734DBC16C5}" type="presOf" srcId="{F6688549-4435-4731-A1F2-CCD4FFC44017}" destId="{6E523BA1-8351-4E8E-89E7-68C363687903}" srcOrd="1" destOrd="0" presId="urn:microsoft.com/office/officeart/2005/8/layout/hProcess10"/>
    <dgm:cxn modelId="{F2A3329B-DA98-AD4B-825F-60AACF61B7E5}" type="presOf" srcId="{3072A3B0-3673-4D30-8E24-DABB3168C93C}" destId="{EE37D88D-946C-4E1B-BF6D-2B65275D95F1}" srcOrd="0" destOrd="0" presId="urn:microsoft.com/office/officeart/2005/8/layout/hProcess10"/>
    <dgm:cxn modelId="{CBFF6FAA-6FE6-E742-9820-870CB7CB6E66}" type="presOf" srcId="{919C6D1D-E929-4EBF-9AE5-57AA2173D29C}" destId="{2483BBA2-D4FD-4502-ADB8-EAB43566769D}" srcOrd="0" destOrd="0" presId="urn:microsoft.com/office/officeart/2005/8/layout/hProcess10"/>
    <dgm:cxn modelId="{25F880AC-0FB9-F44D-B477-7C6DFF4C7BD4}" type="presOf" srcId="{015D9048-5355-4087-AD25-9177CE9AA5B5}" destId="{E48BC1AA-0AB1-4AC1-AE47-654651606211}" srcOrd="0" destOrd="0" presId="urn:microsoft.com/office/officeart/2005/8/layout/hProcess10"/>
    <dgm:cxn modelId="{D00204DC-7D2D-0340-B133-CA02C2DA60A8}" type="presOf" srcId="{D5565669-827C-4785-94D9-EE1D7716D16E}" destId="{4F82A504-A1AF-4E33-872A-C45E8F66FBA4}" srcOrd="0" destOrd="0" presId="urn:microsoft.com/office/officeart/2005/8/layout/hProcess10"/>
    <dgm:cxn modelId="{785601E5-B297-4DC4-9EBC-5C2C225AE63A}" srcId="{3072A3B0-3673-4D30-8E24-DABB3168C93C}" destId="{6A1671C1-5F7C-42A5-933A-888CF3BC76A3}" srcOrd="2" destOrd="0" parTransId="{936BFC25-5D4D-4C2A-BD6B-5DECBCB38676}" sibTransId="{793EBDA7-6768-4762-9999-AD192A51CE6B}"/>
    <dgm:cxn modelId="{4D91E1EA-B812-BA46-9D89-0C43D7688CAE}" type="presOf" srcId="{6A1671C1-5F7C-42A5-933A-888CF3BC76A3}" destId="{8771D726-DD68-45D9-84D0-A5B917A51F51}" srcOrd="0" destOrd="0" presId="urn:microsoft.com/office/officeart/2005/8/layout/hProcess10"/>
    <dgm:cxn modelId="{6C5C12FA-1E43-7F41-98D7-A684B2BCC52D}" type="presOf" srcId="{F6688549-4435-4731-A1F2-CCD4FFC44017}" destId="{232ACA46-1CF2-4C1B-A5FF-114B8FDFA86D}" srcOrd="0" destOrd="0" presId="urn:microsoft.com/office/officeart/2005/8/layout/hProcess10"/>
    <dgm:cxn modelId="{5A3A48FF-3395-FF4D-9A08-277FC822CB32}" type="presParOf" srcId="{EE37D88D-946C-4E1B-BF6D-2B65275D95F1}" destId="{A4AE9F3C-489B-40B3-8216-8399A518C19E}" srcOrd="0" destOrd="0" presId="urn:microsoft.com/office/officeart/2005/8/layout/hProcess10"/>
    <dgm:cxn modelId="{B9A7A634-9967-F94F-8A32-49DE844AFF26}" type="presParOf" srcId="{A4AE9F3C-489B-40B3-8216-8399A518C19E}" destId="{EEEA8441-BCC7-43F6-907F-16FD00D9C841}" srcOrd="0" destOrd="0" presId="urn:microsoft.com/office/officeart/2005/8/layout/hProcess10"/>
    <dgm:cxn modelId="{303C20FC-5567-EA46-9F08-A9663942DE2F}" type="presParOf" srcId="{A4AE9F3C-489B-40B3-8216-8399A518C19E}" destId="{4F82A504-A1AF-4E33-872A-C45E8F66FBA4}" srcOrd="1" destOrd="0" presId="urn:microsoft.com/office/officeart/2005/8/layout/hProcess10"/>
    <dgm:cxn modelId="{7B551E5E-3383-DA4F-B251-DBA6F28D42FA}" type="presParOf" srcId="{EE37D88D-946C-4E1B-BF6D-2B65275D95F1}" destId="{232ACA46-1CF2-4C1B-A5FF-114B8FDFA86D}" srcOrd="1" destOrd="0" presId="urn:microsoft.com/office/officeart/2005/8/layout/hProcess10"/>
    <dgm:cxn modelId="{140CB386-0F7B-3E47-ACC9-311FE6D86B93}" type="presParOf" srcId="{232ACA46-1CF2-4C1B-A5FF-114B8FDFA86D}" destId="{6E523BA1-8351-4E8E-89E7-68C363687903}" srcOrd="0" destOrd="0" presId="urn:microsoft.com/office/officeart/2005/8/layout/hProcess10"/>
    <dgm:cxn modelId="{211DFF5C-A80F-1943-8AFE-397A7FBA7784}" type="presParOf" srcId="{EE37D88D-946C-4E1B-BF6D-2B65275D95F1}" destId="{82A9E7B6-1AC5-42A4-A017-8FE50C05CA49}" srcOrd="2" destOrd="0" presId="urn:microsoft.com/office/officeart/2005/8/layout/hProcess10"/>
    <dgm:cxn modelId="{8F454228-4A67-4747-A57D-2B786DA417FD}" type="presParOf" srcId="{82A9E7B6-1AC5-42A4-A017-8FE50C05CA49}" destId="{28815A68-EE99-421F-AE40-EB3765F768B5}" srcOrd="0" destOrd="0" presId="urn:microsoft.com/office/officeart/2005/8/layout/hProcess10"/>
    <dgm:cxn modelId="{5D4EB398-10B7-5D44-B85D-B0A8E88D832E}" type="presParOf" srcId="{82A9E7B6-1AC5-42A4-A017-8FE50C05CA49}" destId="{E48BC1AA-0AB1-4AC1-AE47-654651606211}" srcOrd="1" destOrd="0" presId="urn:microsoft.com/office/officeart/2005/8/layout/hProcess10"/>
    <dgm:cxn modelId="{F281A902-FC8A-F64D-933C-4393E7B0971A}" type="presParOf" srcId="{EE37D88D-946C-4E1B-BF6D-2B65275D95F1}" destId="{2483BBA2-D4FD-4502-ADB8-EAB43566769D}" srcOrd="3" destOrd="0" presId="urn:microsoft.com/office/officeart/2005/8/layout/hProcess10"/>
    <dgm:cxn modelId="{8E1CD1D3-EDC4-6E45-8DC0-359865CD05AC}" type="presParOf" srcId="{2483BBA2-D4FD-4502-ADB8-EAB43566769D}" destId="{412894C7-5AF3-4C5C-B1A1-4DAC27834A64}" srcOrd="0" destOrd="0" presId="urn:microsoft.com/office/officeart/2005/8/layout/hProcess10"/>
    <dgm:cxn modelId="{000D95EF-8175-FC41-AC78-705F3B7EB1F0}" type="presParOf" srcId="{EE37D88D-946C-4E1B-BF6D-2B65275D95F1}" destId="{69913D85-7D92-4624-82A5-3618E4454617}" srcOrd="4" destOrd="0" presId="urn:microsoft.com/office/officeart/2005/8/layout/hProcess10"/>
    <dgm:cxn modelId="{14180E47-7E91-F640-BF76-79A89939CFD4}" type="presParOf" srcId="{69913D85-7D92-4624-82A5-3618E4454617}" destId="{66324E13-0DDA-4353-9C79-45465F5BD5A9}" srcOrd="0" destOrd="0" presId="urn:microsoft.com/office/officeart/2005/8/layout/hProcess10"/>
    <dgm:cxn modelId="{F2584F76-A376-8245-9AC1-E22BD0A75C80}" type="presParOf" srcId="{69913D85-7D92-4624-82A5-3618E4454617}" destId="{8771D726-DD68-45D9-84D0-A5B917A51F51}"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072A3B0-3673-4D30-8E24-DABB3168C9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s-ES"/>
        </a:p>
      </dgm:t>
    </dgm:pt>
    <dgm:pt modelId="{D5565669-827C-4785-94D9-EE1D7716D16E}">
      <dgm:prSet phldrT="[Texto]"/>
      <dgm:spPr/>
      <dgm:t>
        <a:bodyPr/>
        <a:lstStyle/>
        <a:p>
          <a:r>
            <a:rPr lang="es-ES" dirty="0"/>
            <a:t>Ca de pulmón </a:t>
          </a:r>
          <a:r>
            <a:rPr lang="es-ES" strike="sngStrike" dirty="0"/>
            <a:t>( </a:t>
          </a:r>
          <a:r>
            <a:rPr lang="es-ES" strike="sngStrike" dirty="0" err="1"/>
            <a:t>adeno</a:t>
          </a:r>
          <a:r>
            <a:rPr lang="es-ES" strike="sngStrike" dirty="0"/>
            <a:t>? Escamoso?). Inicio del tratamiento, estudio basal, QT, IT?????</a:t>
          </a:r>
        </a:p>
        <a:p>
          <a:endParaRPr lang="es-ES" dirty="0"/>
        </a:p>
      </dgm:t>
    </dgm:pt>
    <dgm:pt modelId="{DDCB7414-DFF7-4DF7-A853-F7007C468613}" type="parTrans" cxnId="{2422B52C-2EE6-4448-84C3-E9F84D2A568A}">
      <dgm:prSet/>
      <dgm:spPr/>
      <dgm:t>
        <a:bodyPr/>
        <a:lstStyle/>
        <a:p>
          <a:endParaRPr lang="es-ES"/>
        </a:p>
      </dgm:t>
    </dgm:pt>
    <dgm:pt modelId="{F6688549-4435-4731-A1F2-CCD4FFC44017}" type="sibTrans" cxnId="{2422B52C-2EE6-4448-84C3-E9F84D2A568A}">
      <dgm:prSet/>
      <dgm:spPr/>
      <dgm:t>
        <a:bodyPr/>
        <a:lstStyle/>
        <a:p>
          <a:endParaRPr lang="es-ES"/>
        </a:p>
      </dgm:t>
    </dgm:pt>
    <dgm:pt modelId="{6A1671C1-5F7C-42A5-933A-888CF3BC76A3}">
      <dgm:prSet phldrT="[Texto]"/>
      <dgm:spPr/>
      <dgm:t>
        <a:bodyPr/>
        <a:lstStyle/>
        <a:p>
          <a:r>
            <a:rPr lang="es-ES" dirty="0"/>
            <a:t>Información específica respecto al tipo de tumor, fecha inicio del tratamiento, fecha basal, tipo  tratamiento , </a:t>
          </a:r>
          <a:r>
            <a:rPr lang="es-ES" dirty="0" err="1"/>
            <a:t>nº</a:t>
          </a:r>
          <a:r>
            <a:rPr lang="es-ES" dirty="0"/>
            <a:t> ciclos</a:t>
          </a:r>
        </a:p>
        <a:p>
          <a:r>
            <a:rPr lang="es-ES" dirty="0"/>
            <a:t>( legible)</a:t>
          </a:r>
        </a:p>
      </dgm:t>
    </dgm:pt>
    <dgm:pt modelId="{936BFC25-5D4D-4C2A-BD6B-5DECBCB38676}" type="parTrans" cxnId="{785601E5-B297-4DC4-9EBC-5C2C225AE63A}">
      <dgm:prSet/>
      <dgm:spPr/>
      <dgm:t>
        <a:bodyPr/>
        <a:lstStyle/>
        <a:p>
          <a:endParaRPr lang="es-ES"/>
        </a:p>
      </dgm:t>
    </dgm:pt>
    <dgm:pt modelId="{793EBDA7-6768-4762-9999-AD192A51CE6B}" type="sibTrans" cxnId="{785601E5-B297-4DC4-9EBC-5C2C225AE63A}">
      <dgm:prSet/>
      <dgm:spPr/>
      <dgm:t>
        <a:bodyPr/>
        <a:lstStyle/>
        <a:p>
          <a:endParaRPr lang="es-ES"/>
        </a:p>
      </dgm:t>
    </dgm:pt>
    <dgm:pt modelId="{015D9048-5355-4087-AD25-9177CE9AA5B5}">
      <dgm:prSet phldrT="[Texto]"/>
      <dgm:spPr>
        <a:noFill/>
      </dgm:spPr>
      <dgm:t>
        <a:bodyPr/>
        <a:lstStyle/>
        <a:p>
          <a:r>
            <a:rPr lang="es-ES" dirty="0"/>
            <a:t>  </a:t>
          </a:r>
        </a:p>
      </dgm:t>
    </dgm:pt>
    <dgm:pt modelId="{919C6D1D-E929-4EBF-9AE5-57AA2173D29C}" type="sibTrans" cxnId="{5A323225-A294-49CE-98B1-179253933750}">
      <dgm:prSet/>
      <dgm:spPr/>
      <dgm:t>
        <a:bodyPr/>
        <a:lstStyle/>
        <a:p>
          <a:endParaRPr lang="es-ES"/>
        </a:p>
      </dgm:t>
    </dgm:pt>
    <dgm:pt modelId="{0C3158CA-62D6-4A41-B41C-6A08A35DA870}" type="parTrans" cxnId="{5A323225-A294-49CE-98B1-179253933750}">
      <dgm:prSet/>
      <dgm:spPr/>
      <dgm:t>
        <a:bodyPr/>
        <a:lstStyle/>
        <a:p>
          <a:endParaRPr lang="es-ES"/>
        </a:p>
      </dgm:t>
    </dgm:pt>
    <dgm:pt modelId="{EE37D88D-946C-4E1B-BF6D-2B65275D95F1}" type="pres">
      <dgm:prSet presAssocID="{3072A3B0-3673-4D30-8E24-DABB3168C93C}" presName="Name0" presStyleCnt="0">
        <dgm:presLayoutVars>
          <dgm:dir/>
          <dgm:resizeHandles val="exact"/>
        </dgm:presLayoutVars>
      </dgm:prSet>
      <dgm:spPr/>
    </dgm:pt>
    <dgm:pt modelId="{A4AE9F3C-489B-40B3-8216-8399A518C19E}" type="pres">
      <dgm:prSet presAssocID="{D5565669-827C-4785-94D9-EE1D7716D16E}" presName="composite" presStyleCnt="0"/>
      <dgm:spPr/>
    </dgm:pt>
    <dgm:pt modelId="{EEEA8441-BCC7-43F6-907F-16FD00D9C841}" type="pres">
      <dgm:prSet presAssocID="{D5565669-827C-4785-94D9-EE1D7716D16E}" presName="imagSh" presStyleLbl="bgImgPlace1" presStyleIdx="0" presStyleCnt="3" custScaleX="122071" custScaleY="123548" custLinFactNeighborX="1622" custLinFactNeighborY="-15917"/>
      <dgm:spPr/>
    </dgm:pt>
    <dgm:pt modelId="{4F82A504-A1AF-4E33-872A-C45E8F66FBA4}" type="pres">
      <dgm:prSet presAssocID="{D5565669-827C-4785-94D9-EE1D7716D16E}" presName="txNode" presStyleLbl="node1" presStyleIdx="0" presStyleCnt="3" custLinFactNeighborY="7683">
        <dgm:presLayoutVars>
          <dgm:bulletEnabled val="1"/>
        </dgm:presLayoutVars>
      </dgm:prSet>
      <dgm:spPr/>
    </dgm:pt>
    <dgm:pt modelId="{232ACA46-1CF2-4C1B-A5FF-114B8FDFA86D}" type="pres">
      <dgm:prSet presAssocID="{F6688549-4435-4731-A1F2-CCD4FFC44017}" presName="sibTrans" presStyleLbl="sibTrans2D1" presStyleIdx="0" presStyleCnt="2"/>
      <dgm:spPr/>
    </dgm:pt>
    <dgm:pt modelId="{6E523BA1-8351-4E8E-89E7-68C363687903}" type="pres">
      <dgm:prSet presAssocID="{F6688549-4435-4731-A1F2-CCD4FFC44017}" presName="connTx" presStyleLbl="sibTrans2D1" presStyleIdx="0" presStyleCnt="2"/>
      <dgm:spPr/>
    </dgm:pt>
    <dgm:pt modelId="{82A9E7B6-1AC5-42A4-A017-8FE50C05CA49}" type="pres">
      <dgm:prSet presAssocID="{015D9048-5355-4087-AD25-9177CE9AA5B5}" presName="composite" presStyleCnt="0"/>
      <dgm:spPr/>
    </dgm:pt>
    <dgm:pt modelId="{28815A68-EE99-421F-AE40-EB3765F768B5}" type="pres">
      <dgm:prSet presAssocID="{015D9048-5355-4087-AD25-9177CE9AA5B5}" presName="imagSh" presStyleLbl="bgImgPlace1" presStyleIdx="1" presStyleCnt="3" custScaleX="132494" custScaleY="138097" custLinFactNeighborX="4641" custLinFactNeighborY="-26163"/>
      <dgm:spPr/>
    </dgm:pt>
    <dgm:pt modelId="{E48BC1AA-0AB1-4AC1-AE47-654651606211}" type="pres">
      <dgm:prSet presAssocID="{015D9048-5355-4087-AD25-9177CE9AA5B5}" presName="txNode" presStyleLbl="node1" presStyleIdx="1" presStyleCnt="3" custScaleX="69384" custScaleY="50223" custLinFactNeighborY="7683">
        <dgm:presLayoutVars>
          <dgm:bulletEnabled val="1"/>
        </dgm:presLayoutVars>
      </dgm:prSet>
      <dgm:spPr/>
    </dgm:pt>
    <dgm:pt modelId="{2483BBA2-D4FD-4502-ADB8-EAB43566769D}" type="pres">
      <dgm:prSet presAssocID="{919C6D1D-E929-4EBF-9AE5-57AA2173D29C}" presName="sibTrans" presStyleLbl="sibTrans2D1" presStyleIdx="1" presStyleCnt="2"/>
      <dgm:spPr/>
    </dgm:pt>
    <dgm:pt modelId="{412894C7-5AF3-4C5C-B1A1-4DAC27834A64}" type="pres">
      <dgm:prSet presAssocID="{919C6D1D-E929-4EBF-9AE5-57AA2173D29C}" presName="connTx" presStyleLbl="sibTrans2D1" presStyleIdx="1" presStyleCnt="2"/>
      <dgm:spPr/>
    </dgm:pt>
    <dgm:pt modelId="{69913D85-7D92-4624-82A5-3618E4454617}" type="pres">
      <dgm:prSet presAssocID="{6A1671C1-5F7C-42A5-933A-888CF3BC76A3}" presName="composite" presStyleCnt="0"/>
      <dgm:spPr/>
    </dgm:pt>
    <dgm:pt modelId="{66324E13-0DDA-4353-9C79-45465F5BD5A9}" type="pres">
      <dgm:prSet presAssocID="{6A1671C1-5F7C-42A5-933A-888CF3BC76A3}" presName="imagSh" presStyleLbl="bgImgPlace1" presStyleIdx="2" presStyleCnt="3" custScaleX="122071" custScaleY="123548" custLinFactNeighborY="-15917"/>
      <dgm:spPr/>
    </dgm:pt>
    <dgm:pt modelId="{8771D726-DD68-45D9-84D0-A5B917A51F51}" type="pres">
      <dgm:prSet presAssocID="{6A1671C1-5F7C-42A5-933A-888CF3BC76A3}" presName="txNode" presStyleLbl="node1" presStyleIdx="2" presStyleCnt="3" custLinFactNeighborY="7683">
        <dgm:presLayoutVars>
          <dgm:bulletEnabled val="1"/>
        </dgm:presLayoutVars>
      </dgm:prSet>
      <dgm:spPr/>
    </dgm:pt>
  </dgm:ptLst>
  <dgm:cxnLst>
    <dgm:cxn modelId="{5A323225-A294-49CE-98B1-179253933750}" srcId="{3072A3B0-3673-4D30-8E24-DABB3168C93C}" destId="{015D9048-5355-4087-AD25-9177CE9AA5B5}" srcOrd="1" destOrd="0" parTransId="{0C3158CA-62D6-4A41-B41C-6A08A35DA870}" sibTransId="{919C6D1D-E929-4EBF-9AE5-57AA2173D29C}"/>
    <dgm:cxn modelId="{2422B52C-2EE6-4448-84C3-E9F84D2A568A}" srcId="{3072A3B0-3673-4D30-8E24-DABB3168C93C}" destId="{D5565669-827C-4785-94D9-EE1D7716D16E}" srcOrd="0" destOrd="0" parTransId="{DDCB7414-DFF7-4DF7-A853-F7007C468613}" sibTransId="{F6688549-4435-4731-A1F2-CCD4FFC44017}"/>
    <dgm:cxn modelId="{C5CE4D51-E189-FC41-8999-C041F420FBEE}" type="presOf" srcId="{015D9048-5355-4087-AD25-9177CE9AA5B5}" destId="{E48BC1AA-0AB1-4AC1-AE47-654651606211}" srcOrd="0" destOrd="0" presId="urn:microsoft.com/office/officeart/2005/8/layout/hProcess10"/>
    <dgm:cxn modelId="{63035377-D519-8B41-8EB0-18ED02303299}" type="presOf" srcId="{3072A3B0-3673-4D30-8E24-DABB3168C93C}" destId="{EE37D88D-946C-4E1B-BF6D-2B65275D95F1}" srcOrd="0" destOrd="0" presId="urn:microsoft.com/office/officeart/2005/8/layout/hProcess10"/>
    <dgm:cxn modelId="{D0D29F8B-08D6-6246-BF38-226D9168F18A}" type="presOf" srcId="{D5565669-827C-4785-94D9-EE1D7716D16E}" destId="{4F82A504-A1AF-4E33-872A-C45E8F66FBA4}" srcOrd="0" destOrd="0" presId="urn:microsoft.com/office/officeart/2005/8/layout/hProcess10"/>
    <dgm:cxn modelId="{ACE541B7-1DF2-0C4B-8AB5-94B7A6996BDF}" type="presOf" srcId="{6A1671C1-5F7C-42A5-933A-888CF3BC76A3}" destId="{8771D726-DD68-45D9-84D0-A5B917A51F51}" srcOrd="0" destOrd="0" presId="urn:microsoft.com/office/officeart/2005/8/layout/hProcess10"/>
    <dgm:cxn modelId="{F9EA28D3-909B-7D4C-BC60-169FACABB1F9}" type="presOf" srcId="{F6688549-4435-4731-A1F2-CCD4FFC44017}" destId="{232ACA46-1CF2-4C1B-A5FF-114B8FDFA86D}" srcOrd="0" destOrd="0" presId="urn:microsoft.com/office/officeart/2005/8/layout/hProcess10"/>
    <dgm:cxn modelId="{3BFB03D4-926D-1D4B-B321-A3E1BB181879}" type="presOf" srcId="{F6688549-4435-4731-A1F2-CCD4FFC44017}" destId="{6E523BA1-8351-4E8E-89E7-68C363687903}" srcOrd="1" destOrd="0" presId="urn:microsoft.com/office/officeart/2005/8/layout/hProcess10"/>
    <dgm:cxn modelId="{992FCDD6-F2C8-584A-B530-70864032BBF4}" type="presOf" srcId="{919C6D1D-E929-4EBF-9AE5-57AA2173D29C}" destId="{412894C7-5AF3-4C5C-B1A1-4DAC27834A64}" srcOrd="1" destOrd="0" presId="urn:microsoft.com/office/officeart/2005/8/layout/hProcess10"/>
    <dgm:cxn modelId="{15DB1BDC-7A68-E141-9662-AB787E58915C}" type="presOf" srcId="{919C6D1D-E929-4EBF-9AE5-57AA2173D29C}" destId="{2483BBA2-D4FD-4502-ADB8-EAB43566769D}" srcOrd="0" destOrd="0" presId="urn:microsoft.com/office/officeart/2005/8/layout/hProcess10"/>
    <dgm:cxn modelId="{785601E5-B297-4DC4-9EBC-5C2C225AE63A}" srcId="{3072A3B0-3673-4D30-8E24-DABB3168C93C}" destId="{6A1671C1-5F7C-42A5-933A-888CF3BC76A3}" srcOrd="2" destOrd="0" parTransId="{936BFC25-5D4D-4C2A-BD6B-5DECBCB38676}" sibTransId="{793EBDA7-6768-4762-9999-AD192A51CE6B}"/>
    <dgm:cxn modelId="{DE93F97E-796F-CA43-9064-88BC4D7D07BF}" type="presParOf" srcId="{EE37D88D-946C-4E1B-BF6D-2B65275D95F1}" destId="{A4AE9F3C-489B-40B3-8216-8399A518C19E}" srcOrd="0" destOrd="0" presId="urn:microsoft.com/office/officeart/2005/8/layout/hProcess10"/>
    <dgm:cxn modelId="{C345C686-30C1-3F49-97F3-8133AB779A7B}" type="presParOf" srcId="{A4AE9F3C-489B-40B3-8216-8399A518C19E}" destId="{EEEA8441-BCC7-43F6-907F-16FD00D9C841}" srcOrd="0" destOrd="0" presId="urn:microsoft.com/office/officeart/2005/8/layout/hProcess10"/>
    <dgm:cxn modelId="{C5BA5FFD-3DD5-2E43-ADC7-1355F9040517}" type="presParOf" srcId="{A4AE9F3C-489B-40B3-8216-8399A518C19E}" destId="{4F82A504-A1AF-4E33-872A-C45E8F66FBA4}" srcOrd="1" destOrd="0" presId="urn:microsoft.com/office/officeart/2005/8/layout/hProcess10"/>
    <dgm:cxn modelId="{DB084D12-E2E9-6940-8328-82EB2C5BABC3}" type="presParOf" srcId="{EE37D88D-946C-4E1B-BF6D-2B65275D95F1}" destId="{232ACA46-1CF2-4C1B-A5FF-114B8FDFA86D}" srcOrd="1" destOrd="0" presId="urn:microsoft.com/office/officeart/2005/8/layout/hProcess10"/>
    <dgm:cxn modelId="{5C702154-EFF9-A648-8E97-AC087C6A37E2}" type="presParOf" srcId="{232ACA46-1CF2-4C1B-A5FF-114B8FDFA86D}" destId="{6E523BA1-8351-4E8E-89E7-68C363687903}" srcOrd="0" destOrd="0" presId="urn:microsoft.com/office/officeart/2005/8/layout/hProcess10"/>
    <dgm:cxn modelId="{F799BD0F-F588-A54E-AFF1-68C09C46A3D4}" type="presParOf" srcId="{EE37D88D-946C-4E1B-BF6D-2B65275D95F1}" destId="{82A9E7B6-1AC5-42A4-A017-8FE50C05CA49}" srcOrd="2" destOrd="0" presId="urn:microsoft.com/office/officeart/2005/8/layout/hProcess10"/>
    <dgm:cxn modelId="{10276752-A51F-0A40-8D31-74D11F03D743}" type="presParOf" srcId="{82A9E7B6-1AC5-42A4-A017-8FE50C05CA49}" destId="{28815A68-EE99-421F-AE40-EB3765F768B5}" srcOrd="0" destOrd="0" presId="urn:microsoft.com/office/officeart/2005/8/layout/hProcess10"/>
    <dgm:cxn modelId="{C516B9BF-F3C6-FB4F-91D6-660220B0818E}" type="presParOf" srcId="{82A9E7B6-1AC5-42A4-A017-8FE50C05CA49}" destId="{E48BC1AA-0AB1-4AC1-AE47-654651606211}" srcOrd="1" destOrd="0" presId="urn:microsoft.com/office/officeart/2005/8/layout/hProcess10"/>
    <dgm:cxn modelId="{9709DA42-5ACA-E14B-8500-7A7CAB19C4A2}" type="presParOf" srcId="{EE37D88D-946C-4E1B-BF6D-2B65275D95F1}" destId="{2483BBA2-D4FD-4502-ADB8-EAB43566769D}" srcOrd="3" destOrd="0" presId="urn:microsoft.com/office/officeart/2005/8/layout/hProcess10"/>
    <dgm:cxn modelId="{86635D6A-AC04-BA4A-813C-9B9E49CF6715}" type="presParOf" srcId="{2483BBA2-D4FD-4502-ADB8-EAB43566769D}" destId="{412894C7-5AF3-4C5C-B1A1-4DAC27834A64}" srcOrd="0" destOrd="0" presId="urn:microsoft.com/office/officeart/2005/8/layout/hProcess10"/>
    <dgm:cxn modelId="{6E4CAB4B-D5AC-BF4B-A558-CF4B1C5D5F69}" type="presParOf" srcId="{EE37D88D-946C-4E1B-BF6D-2B65275D95F1}" destId="{69913D85-7D92-4624-82A5-3618E4454617}" srcOrd="4" destOrd="0" presId="urn:microsoft.com/office/officeart/2005/8/layout/hProcess10"/>
    <dgm:cxn modelId="{79B80EEB-715F-434D-93CA-C873B0CAF8B0}" type="presParOf" srcId="{69913D85-7D92-4624-82A5-3618E4454617}" destId="{66324E13-0DDA-4353-9C79-45465F5BD5A9}" srcOrd="0" destOrd="0" presId="urn:microsoft.com/office/officeart/2005/8/layout/hProcess10"/>
    <dgm:cxn modelId="{AAF984DC-BE6C-9540-AD2B-691F99225A3C}" type="presParOf" srcId="{69913D85-7D92-4624-82A5-3618E4454617}" destId="{8771D726-DD68-45D9-84D0-A5B917A51F51}"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9D6680-257E-403C-8A83-B92E75780157}" type="doc">
      <dgm:prSet loTypeId="urn:microsoft.com/office/officeart/2005/8/layout/radial3" loCatId="cycle" qsTypeId="urn:microsoft.com/office/officeart/2005/8/quickstyle/simple2" qsCatId="simple" csTypeId="urn:microsoft.com/office/officeart/2005/8/colors/accent1_2" csCatId="accent1" phldr="1"/>
      <dgm:spPr/>
      <dgm:t>
        <a:bodyPr/>
        <a:lstStyle/>
        <a:p>
          <a:endParaRPr lang="es-ES"/>
        </a:p>
      </dgm:t>
    </dgm:pt>
    <dgm:pt modelId="{72B3F5CE-F2A2-4203-AB3B-DA4B678764F6}">
      <dgm:prSet phldrT="[Texto]"/>
      <dgm:spPr/>
      <dgm:t>
        <a:bodyPr/>
        <a:lstStyle/>
        <a:p>
          <a:r>
            <a:rPr lang="es-ES" dirty="0"/>
            <a:t>Características del cáncer</a:t>
          </a:r>
        </a:p>
      </dgm:t>
    </dgm:pt>
    <dgm:pt modelId="{5498EC05-B064-4F3B-A477-6977D4EE3433}" type="parTrans" cxnId="{9FD3FFCF-203C-43C2-A552-759870120943}">
      <dgm:prSet/>
      <dgm:spPr/>
      <dgm:t>
        <a:bodyPr/>
        <a:lstStyle/>
        <a:p>
          <a:endParaRPr lang="es-ES"/>
        </a:p>
      </dgm:t>
    </dgm:pt>
    <dgm:pt modelId="{1C91C70D-3506-4E55-A492-F115C7C2349C}" type="sibTrans" cxnId="{9FD3FFCF-203C-43C2-A552-759870120943}">
      <dgm:prSet/>
      <dgm:spPr/>
      <dgm:t>
        <a:bodyPr/>
        <a:lstStyle/>
        <a:p>
          <a:endParaRPr lang="es-ES"/>
        </a:p>
      </dgm:t>
    </dgm:pt>
    <dgm:pt modelId="{5E55EEC1-7735-498B-9ED2-29FB0550528B}">
      <dgm:prSet phldrT="[Texto]"/>
      <dgm:spPr/>
      <dgm:t>
        <a:bodyPr/>
        <a:lstStyle/>
        <a:p>
          <a:r>
            <a:rPr lang="es-ES"/>
            <a:t>evitar la destrucción inmune</a:t>
          </a:r>
          <a:endParaRPr lang="es-ES" dirty="0"/>
        </a:p>
      </dgm:t>
    </dgm:pt>
    <dgm:pt modelId="{628C2BE8-53CF-4FE0-8306-D182F2F400AA}" type="parTrans" cxnId="{383E176B-1A95-40B6-A382-A97A22254D0D}">
      <dgm:prSet/>
      <dgm:spPr/>
      <dgm:t>
        <a:bodyPr/>
        <a:lstStyle/>
        <a:p>
          <a:endParaRPr lang="es-ES"/>
        </a:p>
      </dgm:t>
    </dgm:pt>
    <dgm:pt modelId="{89EF17EE-460E-4EAF-837D-C10789A691EB}" type="sibTrans" cxnId="{383E176B-1A95-40B6-A382-A97A22254D0D}">
      <dgm:prSet/>
      <dgm:spPr/>
      <dgm:t>
        <a:bodyPr/>
        <a:lstStyle/>
        <a:p>
          <a:endParaRPr lang="es-ES"/>
        </a:p>
      </dgm:t>
    </dgm:pt>
    <dgm:pt modelId="{15DBDAC2-4B05-4B96-AD71-C112A675EF0A}">
      <dgm:prSet phldrT="[Texto]"/>
      <dgm:spPr/>
      <dgm:t>
        <a:bodyPr/>
        <a:lstStyle/>
        <a:p>
          <a:r>
            <a:rPr lang="es-ES"/>
            <a:t>señalización proliferativa sostenida</a:t>
          </a:r>
          <a:endParaRPr lang="es-ES" dirty="0"/>
        </a:p>
      </dgm:t>
    </dgm:pt>
    <dgm:pt modelId="{51551098-5585-44D4-A6A1-5DC71289F8EE}" type="parTrans" cxnId="{532BC529-F0F9-4355-878D-7E7A8B2070C5}">
      <dgm:prSet/>
      <dgm:spPr/>
      <dgm:t>
        <a:bodyPr/>
        <a:lstStyle/>
        <a:p>
          <a:endParaRPr lang="es-ES"/>
        </a:p>
      </dgm:t>
    </dgm:pt>
    <dgm:pt modelId="{E21E0668-0A98-4CE7-B1B6-3BA9F69B1BCE}" type="sibTrans" cxnId="{532BC529-F0F9-4355-878D-7E7A8B2070C5}">
      <dgm:prSet/>
      <dgm:spPr/>
      <dgm:t>
        <a:bodyPr/>
        <a:lstStyle/>
        <a:p>
          <a:endParaRPr lang="es-ES"/>
        </a:p>
      </dgm:t>
    </dgm:pt>
    <dgm:pt modelId="{F57708E1-D2A2-4E06-9BCF-EC3526C39357}">
      <dgm:prSet phldrT="[Texto]"/>
      <dgm:spPr/>
      <dgm:t>
        <a:bodyPr/>
        <a:lstStyle/>
        <a:p>
          <a:r>
            <a:rPr lang="es-ES"/>
            <a:t>Inmortalidad replicativa</a:t>
          </a:r>
          <a:endParaRPr lang="es-ES" dirty="0"/>
        </a:p>
      </dgm:t>
    </dgm:pt>
    <dgm:pt modelId="{5BD4C076-8D83-4463-B35A-B5995D549866}" type="parTrans" cxnId="{6AAFDD90-76A6-4AB4-802D-E4F4C639DD8F}">
      <dgm:prSet/>
      <dgm:spPr/>
      <dgm:t>
        <a:bodyPr/>
        <a:lstStyle/>
        <a:p>
          <a:endParaRPr lang="es-ES"/>
        </a:p>
      </dgm:t>
    </dgm:pt>
    <dgm:pt modelId="{8869046F-261D-4F4F-9855-85F49D20268F}" type="sibTrans" cxnId="{6AAFDD90-76A6-4AB4-802D-E4F4C639DD8F}">
      <dgm:prSet/>
      <dgm:spPr/>
      <dgm:t>
        <a:bodyPr/>
        <a:lstStyle/>
        <a:p>
          <a:endParaRPr lang="es-ES"/>
        </a:p>
      </dgm:t>
    </dgm:pt>
    <dgm:pt modelId="{074E9C53-350F-434E-AAA4-4914CDA9B336}">
      <dgm:prSet phldrT="[Texto]"/>
      <dgm:spPr/>
      <dgm:t>
        <a:bodyPr/>
        <a:lstStyle/>
        <a:p>
          <a:r>
            <a:rPr lang="es-ES"/>
            <a:t> evasión de supresores del crecimiento</a:t>
          </a:r>
          <a:endParaRPr lang="es-ES" dirty="0"/>
        </a:p>
      </dgm:t>
    </dgm:pt>
    <dgm:pt modelId="{AC4938DE-B333-4EEF-8684-FB115D2D6340}" type="parTrans" cxnId="{095D3F68-5C28-4263-9068-12A9D0FE7F91}">
      <dgm:prSet/>
      <dgm:spPr/>
      <dgm:t>
        <a:bodyPr/>
        <a:lstStyle/>
        <a:p>
          <a:endParaRPr lang="es-ES"/>
        </a:p>
      </dgm:t>
    </dgm:pt>
    <dgm:pt modelId="{FED14246-310A-477C-933E-2A002975ECF0}" type="sibTrans" cxnId="{095D3F68-5C28-4263-9068-12A9D0FE7F91}">
      <dgm:prSet/>
      <dgm:spPr/>
      <dgm:t>
        <a:bodyPr/>
        <a:lstStyle/>
        <a:p>
          <a:endParaRPr lang="es-ES"/>
        </a:p>
      </dgm:t>
    </dgm:pt>
    <dgm:pt modelId="{98E1DC00-8818-404C-8803-4D4FF7A1D418}">
      <dgm:prSet phldrT="[Texto]"/>
      <dgm:spPr/>
      <dgm:t>
        <a:bodyPr/>
        <a:lstStyle/>
        <a:p>
          <a:r>
            <a:rPr lang="es-ES"/>
            <a:t>desregulación de las células energéticas</a:t>
          </a:r>
          <a:endParaRPr lang="es-ES" dirty="0"/>
        </a:p>
      </dgm:t>
    </dgm:pt>
    <dgm:pt modelId="{BDD321FF-F86C-4CA6-A44B-E4A693099F4D}" type="parTrans" cxnId="{0CC40C21-EB6A-437F-BDB8-928ABE259CFE}">
      <dgm:prSet/>
      <dgm:spPr/>
      <dgm:t>
        <a:bodyPr/>
        <a:lstStyle/>
        <a:p>
          <a:endParaRPr lang="es-ES"/>
        </a:p>
      </dgm:t>
    </dgm:pt>
    <dgm:pt modelId="{90FD3425-7A62-48FB-88AB-7426E6313539}" type="sibTrans" cxnId="{0CC40C21-EB6A-437F-BDB8-928ABE259CFE}">
      <dgm:prSet/>
      <dgm:spPr/>
      <dgm:t>
        <a:bodyPr/>
        <a:lstStyle/>
        <a:p>
          <a:endParaRPr lang="es-ES"/>
        </a:p>
      </dgm:t>
    </dgm:pt>
    <dgm:pt modelId="{2DE48BF8-67C3-4182-8BBC-ECC5D3454F13}">
      <dgm:prSet/>
      <dgm:spPr/>
      <dgm:t>
        <a:bodyPr/>
        <a:lstStyle/>
        <a:p>
          <a:r>
            <a:rPr lang="es-ES"/>
            <a:t>Angiogenesis</a:t>
          </a:r>
          <a:endParaRPr lang="es-ES" dirty="0"/>
        </a:p>
      </dgm:t>
    </dgm:pt>
    <dgm:pt modelId="{04900E32-6B83-4379-9E44-39861AADF44A}" type="parTrans" cxnId="{D85B55EE-4D45-4446-8168-EBE27CCB13FA}">
      <dgm:prSet/>
      <dgm:spPr/>
      <dgm:t>
        <a:bodyPr/>
        <a:lstStyle/>
        <a:p>
          <a:endParaRPr lang="es-ES"/>
        </a:p>
      </dgm:t>
    </dgm:pt>
    <dgm:pt modelId="{4DAE4F8E-CBCF-4C5B-8975-251D1A1BB52B}" type="sibTrans" cxnId="{D85B55EE-4D45-4446-8168-EBE27CCB13FA}">
      <dgm:prSet/>
      <dgm:spPr/>
      <dgm:t>
        <a:bodyPr/>
        <a:lstStyle/>
        <a:p>
          <a:endParaRPr lang="es-ES"/>
        </a:p>
      </dgm:t>
    </dgm:pt>
    <dgm:pt modelId="{A0BD0996-8740-44E3-AFFC-5021B92FFD8E}">
      <dgm:prSet/>
      <dgm:spPr/>
      <dgm:t>
        <a:bodyPr/>
        <a:lstStyle/>
        <a:p>
          <a:r>
            <a:rPr lang="es-ES"/>
            <a:t>Invasion y metástasis</a:t>
          </a:r>
          <a:endParaRPr lang="es-ES" dirty="0"/>
        </a:p>
      </dgm:t>
    </dgm:pt>
    <dgm:pt modelId="{779C8DE1-7069-435A-8F2C-76D8D74E4AEF}" type="parTrans" cxnId="{D3D84D85-A73E-468E-B8DB-0394E3BEA0A5}">
      <dgm:prSet/>
      <dgm:spPr/>
      <dgm:t>
        <a:bodyPr/>
        <a:lstStyle/>
        <a:p>
          <a:endParaRPr lang="es-ES"/>
        </a:p>
      </dgm:t>
    </dgm:pt>
    <dgm:pt modelId="{ED435025-2443-40DB-9F5A-1F33478B4229}" type="sibTrans" cxnId="{D3D84D85-A73E-468E-B8DB-0394E3BEA0A5}">
      <dgm:prSet/>
      <dgm:spPr/>
      <dgm:t>
        <a:bodyPr/>
        <a:lstStyle/>
        <a:p>
          <a:endParaRPr lang="es-ES"/>
        </a:p>
      </dgm:t>
    </dgm:pt>
    <dgm:pt modelId="{FA38184E-342A-409D-9437-8F648C85714E}">
      <dgm:prSet/>
      <dgm:spPr/>
      <dgm:t>
        <a:bodyPr/>
        <a:lstStyle/>
        <a:p>
          <a:r>
            <a:rPr lang="es-ES"/>
            <a:t>Evitar la muerte celular</a:t>
          </a:r>
          <a:endParaRPr lang="es-ES" dirty="0"/>
        </a:p>
      </dgm:t>
    </dgm:pt>
    <dgm:pt modelId="{29FDE71B-FA5A-48A6-AD88-2E44E481CE71}" type="parTrans" cxnId="{778B6BB3-CD94-429C-9B58-834D39F18DD5}">
      <dgm:prSet/>
      <dgm:spPr/>
      <dgm:t>
        <a:bodyPr/>
        <a:lstStyle/>
        <a:p>
          <a:endParaRPr lang="es-ES"/>
        </a:p>
      </dgm:t>
    </dgm:pt>
    <dgm:pt modelId="{BC9FDD7B-E06D-4559-93B1-E69DA1249C2B}" type="sibTrans" cxnId="{778B6BB3-CD94-429C-9B58-834D39F18DD5}">
      <dgm:prSet/>
      <dgm:spPr/>
      <dgm:t>
        <a:bodyPr/>
        <a:lstStyle/>
        <a:p>
          <a:endParaRPr lang="es-ES"/>
        </a:p>
      </dgm:t>
    </dgm:pt>
    <dgm:pt modelId="{7AD91C43-DA77-4C51-BB30-29B74896ACFA}" type="pres">
      <dgm:prSet presAssocID="{599D6680-257E-403C-8A83-B92E75780157}" presName="composite" presStyleCnt="0">
        <dgm:presLayoutVars>
          <dgm:chMax val="1"/>
          <dgm:dir/>
          <dgm:resizeHandles val="exact"/>
        </dgm:presLayoutVars>
      </dgm:prSet>
      <dgm:spPr/>
    </dgm:pt>
    <dgm:pt modelId="{B0BF674A-FA88-4B84-9CCC-8E2284AFE2BB}" type="pres">
      <dgm:prSet presAssocID="{599D6680-257E-403C-8A83-B92E75780157}" presName="radial" presStyleCnt="0">
        <dgm:presLayoutVars>
          <dgm:animLvl val="ctr"/>
        </dgm:presLayoutVars>
      </dgm:prSet>
      <dgm:spPr/>
    </dgm:pt>
    <dgm:pt modelId="{01908719-C4A5-4435-B698-A21254FB037B}" type="pres">
      <dgm:prSet presAssocID="{72B3F5CE-F2A2-4203-AB3B-DA4B678764F6}" presName="centerShape" presStyleLbl="vennNode1" presStyleIdx="0" presStyleCnt="9"/>
      <dgm:spPr/>
    </dgm:pt>
    <dgm:pt modelId="{4316FE66-062C-46B6-92A1-59015894B5E8}" type="pres">
      <dgm:prSet presAssocID="{5E55EEC1-7735-498B-9ED2-29FB0550528B}" presName="node" presStyleLbl="vennNode1" presStyleIdx="1" presStyleCnt="9">
        <dgm:presLayoutVars>
          <dgm:bulletEnabled val="1"/>
        </dgm:presLayoutVars>
      </dgm:prSet>
      <dgm:spPr/>
    </dgm:pt>
    <dgm:pt modelId="{7914A9ED-F9C8-4661-9A10-3CD825C19327}" type="pres">
      <dgm:prSet presAssocID="{15DBDAC2-4B05-4B96-AD71-C112A675EF0A}" presName="node" presStyleLbl="vennNode1" presStyleIdx="2" presStyleCnt="9">
        <dgm:presLayoutVars>
          <dgm:bulletEnabled val="1"/>
        </dgm:presLayoutVars>
      </dgm:prSet>
      <dgm:spPr/>
    </dgm:pt>
    <dgm:pt modelId="{9EED2F33-6C98-41D9-88E5-B416164C2410}" type="pres">
      <dgm:prSet presAssocID="{F57708E1-D2A2-4E06-9BCF-EC3526C39357}" presName="node" presStyleLbl="vennNode1" presStyleIdx="3" presStyleCnt="9">
        <dgm:presLayoutVars>
          <dgm:bulletEnabled val="1"/>
        </dgm:presLayoutVars>
      </dgm:prSet>
      <dgm:spPr/>
    </dgm:pt>
    <dgm:pt modelId="{E38EE8BC-DBAE-45D7-A8E9-863B09F0AA46}" type="pres">
      <dgm:prSet presAssocID="{074E9C53-350F-434E-AAA4-4914CDA9B336}" presName="node" presStyleLbl="vennNode1" presStyleIdx="4" presStyleCnt="9">
        <dgm:presLayoutVars>
          <dgm:bulletEnabled val="1"/>
        </dgm:presLayoutVars>
      </dgm:prSet>
      <dgm:spPr/>
    </dgm:pt>
    <dgm:pt modelId="{2D60781E-835F-42B9-B41D-49E82E53CFDA}" type="pres">
      <dgm:prSet presAssocID="{98E1DC00-8818-404C-8803-4D4FF7A1D418}" presName="node" presStyleLbl="vennNode1" presStyleIdx="5" presStyleCnt="9">
        <dgm:presLayoutVars>
          <dgm:bulletEnabled val="1"/>
        </dgm:presLayoutVars>
      </dgm:prSet>
      <dgm:spPr/>
    </dgm:pt>
    <dgm:pt modelId="{2728BD76-D0DE-4D80-AC61-46587274B041}" type="pres">
      <dgm:prSet presAssocID="{2DE48BF8-67C3-4182-8BBC-ECC5D3454F13}" presName="node" presStyleLbl="vennNode1" presStyleIdx="6" presStyleCnt="9">
        <dgm:presLayoutVars>
          <dgm:bulletEnabled val="1"/>
        </dgm:presLayoutVars>
      </dgm:prSet>
      <dgm:spPr/>
    </dgm:pt>
    <dgm:pt modelId="{9BE4FD49-902F-41DF-9FE1-789947F338BC}" type="pres">
      <dgm:prSet presAssocID="{A0BD0996-8740-44E3-AFFC-5021B92FFD8E}" presName="node" presStyleLbl="vennNode1" presStyleIdx="7" presStyleCnt="9">
        <dgm:presLayoutVars>
          <dgm:bulletEnabled val="1"/>
        </dgm:presLayoutVars>
      </dgm:prSet>
      <dgm:spPr/>
    </dgm:pt>
    <dgm:pt modelId="{8F512A01-9C33-4E5A-9EB5-2850ED77425D}" type="pres">
      <dgm:prSet presAssocID="{FA38184E-342A-409D-9437-8F648C85714E}" presName="node" presStyleLbl="vennNode1" presStyleIdx="8" presStyleCnt="9">
        <dgm:presLayoutVars>
          <dgm:bulletEnabled val="1"/>
        </dgm:presLayoutVars>
      </dgm:prSet>
      <dgm:spPr/>
    </dgm:pt>
  </dgm:ptLst>
  <dgm:cxnLst>
    <dgm:cxn modelId="{FF9C5E0B-4AB2-9044-A293-C7D68AB9BB4C}" type="presOf" srcId="{2DE48BF8-67C3-4182-8BBC-ECC5D3454F13}" destId="{2728BD76-D0DE-4D80-AC61-46587274B041}" srcOrd="0" destOrd="0" presId="urn:microsoft.com/office/officeart/2005/8/layout/radial3"/>
    <dgm:cxn modelId="{AFB0170F-3CDE-5549-B11D-A42B6836EDC9}" type="presOf" srcId="{72B3F5CE-F2A2-4203-AB3B-DA4B678764F6}" destId="{01908719-C4A5-4435-B698-A21254FB037B}" srcOrd="0" destOrd="0" presId="urn:microsoft.com/office/officeart/2005/8/layout/radial3"/>
    <dgm:cxn modelId="{0CC40C21-EB6A-437F-BDB8-928ABE259CFE}" srcId="{72B3F5CE-F2A2-4203-AB3B-DA4B678764F6}" destId="{98E1DC00-8818-404C-8803-4D4FF7A1D418}" srcOrd="4" destOrd="0" parTransId="{BDD321FF-F86C-4CA6-A44B-E4A693099F4D}" sibTransId="{90FD3425-7A62-48FB-88AB-7426E6313539}"/>
    <dgm:cxn modelId="{532BC529-F0F9-4355-878D-7E7A8B2070C5}" srcId="{72B3F5CE-F2A2-4203-AB3B-DA4B678764F6}" destId="{15DBDAC2-4B05-4B96-AD71-C112A675EF0A}" srcOrd="1" destOrd="0" parTransId="{51551098-5585-44D4-A6A1-5DC71289F8EE}" sibTransId="{E21E0668-0A98-4CE7-B1B6-3BA9F69B1BCE}"/>
    <dgm:cxn modelId="{13472040-0C40-224D-B307-D302EB43FAF8}" type="presOf" srcId="{074E9C53-350F-434E-AAA4-4914CDA9B336}" destId="{E38EE8BC-DBAE-45D7-A8E9-863B09F0AA46}" srcOrd="0" destOrd="0" presId="urn:microsoft.com/office/officeart/2005/8/layout/radial3"/>
    <dgm:cxn modelId="{AC84C744-1004-BE4B-A73F-7D975AAECD83}" type="presOf" srcId="{F57708E1-D2A2-4E06-9BCF-EC3526C39357}" destId="{9EED2F33-6C98-41D9-88E5-B416164C2410}" srcOrd="0" destOrd="0" presId="urn:microsoft.com/office/officeart/2005/8/layout/radial3"/>
    <dgm:cxn modelId="{B101DF44-449D-3C4C-BF88-11AD352BB910}" type="presOf" srcId="{5E55EEC1-7735-498B-9ED2-29FB0550528B}" destId="{4316FE66-062C-46B6-92A1-59015894B5E8}" srcOrd="0" destOrd="0" presId="urn:microsoft.com/office/officeart/2005/8/layout/radial3"/>
    <dgm:cxn modelId="{855BFE44-E73A-E246-A7A9-9D22AC9DE150}" type="presOf" srcId="{98E1DC00-8818-404C-8803-4D4FF7A1D418}" destId="{2D60781E-835F-42B9-B41D-49E82E53CFDA}" srcOrd="0" destOrd="0" presId="urn:microsoft.com/office/officeart/2005/8/layout/radial3"/>
    <dgm:cxn modelId="{10240F48-6C00-5C42-B7A2-BEDDC71E844E}" type="presOf" srcId="{FA38184E-342A-409D-9437-8F648C85714E}" destId="{8F512A01-9C33-4E5A-9EB5-2850ED77425D}" srcOrd="0" destOrd="0" presId="urn:microsoft.com/office/officeart/2005/8/layout/radial3"/>
    <dgm:cxn modelId="{095D3F68-5C28-4263-9068-12A9D0FE7F91}" srcId="{72B3F5CE-F2A2-4203-AB3B-DA4B678764F6}" destId="{074E9C53-350F-434E-AAA4-4914CDA9B336}" srcOrd="3" destOrd="0" parTransId="{AC4938DE-B333-4EEF-8684-FB115D2D6340}" sibTransId="{FED14246-310A-477C-933E-2A002975ECF0}"/>
    <dgm:cxn modelId="{383E176B-1A95-40B6-A382-A97A22254D0D}" srcId="{72B3F5CE-F2A2-4203-AB3B-DA4B678764F6}" destId="{5E55EEC1-7735-498B-9ED2-29FB0550528B}" srcOrd="0" destOrd="0" parTransId="{628C2BE8-53CF-4FE0-8306-D182F2F400AA}" sibTransId="{89EF17EE-460E-4EAF-837D-C10789A691EB}"/>
    <dgm:cxn modelId="{D3D84D85-A73E-468E-B8DB-0394E3BEA0A5}" srcId="{72B3F5CE-F2A2-4203-AB3B-DA4B678764F6}" destId="{A0BD0996-8740-44E3-AFFC-5021B92FFD8E}" srcOrd="6" destOrd="0" parTransId="{779C8DE1-7069-435A-8F2C-76D8D74E4AEF}" sibTransId="{ED435025-2443-40DB-9F5A-1F33478B4229}"/>
    <dgm:cxn modelId="{6AAFDD90-76A6-4AB4-802D-E4F4C639DD8F}" srcId="{72B3F5CE-F2A2-4203-AB3B-DA4B678764F6}" destId="{F57708E1-D2A2-4E06-9BCF-EC3526C39357}" srcOrd="2" destOrd="0" parTransId="{5BD4C076-8D83-4463-B35A-B5995D549866}" sibTransId="{8869046F-261D-4F4F-9855-85F49D20268F}"/>
    <dgm:cxn modelId="{778B6BB3-CD94-429C-9B58-834D39F18DD5}" srcId="{72B3F5CE-F2A2-4203-AB3B-DA4B678764F6}" destId="{FA38184E-342A-409D-9437-8F648C85714E}" srcOrd="7" destOrd="0" parTransId="{29FDE71B-FA5A-48A6-AD88-2E44E481CE71}" sibTransId="{BC9FDD7B-E06D-4559-93B1-E69DA1249C2B}"/>
    <dgm:cxn modelId="{AB9145C4-4E22-1742-BC80-C16B96B4819D}" type="presOf" srcId="{15DBDAC2-4B05-4B96-AD71-C112A675EF0A}" destId="{7914A9ED-F9C8-4661-9A10-3CD825C19327}" srcOrd="0" destOrd="0" presId="urn:microsoft.com/office/officeart/2005/8/layout/radial3"/>
    <dgm:cxn modelId="{7C98D7C7-2480-6040-9C09-CD12108E07B1}" type="presOf" srcId="{A0BD0996-8740-44E3-AFFC-5021B92FFD8E}" destId="{9BE4FD49-902F-41DF-9FE1-789947F338BC}" srcOrd="0" destOrd="0" presId="urn:microsoft.com/office/officeart/2005/8/layout/radial3"/>
    <dgm:cxn modelId="{9FD3FFCF-203C-43C2-A552-759870120943}" srcId="{599D6680-257E-403C-8A83-B92E75780157}" destId="{72B3F5CE-F2A2-4203-AB3B-DA4B678764F6}" srcOrd="0" destOrd="0" parTransId="{5498EC05-B064-4F3B-A477-6977D4EE3433}" sibTransId="{1C91C70D-3506-4E55-A492-F115C7C2349C}"/>
    <dgm:cxn modelId="{4EC738EB-5176-584D-92F0-7669FA7801E9}" type="presOf" srcId="{599D6680-257E-403C-8A83-B92E75780157}" destId="{7AD91C43-DA77-4C51-BB30-29B74896ACFA}" srcOrd="0" destOrd="0" presId="urn:microsoft.com/office/officeart/2005/8/layout/radial3"/>
    <dgm:cxn modelId="{D85B55EE-4D45-4446-8168-EBE27CCB13FA}" srcId="{72B3F5CE-F2A2-4203-AB3B-DA4B678764F6}" destId="{2DE48BF8-67C3-4182-8BBC-ECC5D3454F13}" srcOrd="5" destOrd="0" parTransId="{04900E32-6B83-4379-9E44-39861AADF44A}" sibTransId="{4DAE4F8E-CBCF-4C5B-8975-251D1A1BB52B}"/>
    <dgm:cxn modelId="{A29F0869-957F-7B43-AC8F-BE5E4B9F28F1}" type="presParOf" srcId="{7AD91C43-DA77-4C51-BB30-29B74896ACFA}" destId="{B0BF674A-FA88-4B84-9CCC-8E2284AFE2BB}" srcOrd="0" destOrd="0" presId="urn:microsoft.com/office/officeart/2005/8/layout/radial3"/>
    <dgm:cxn modelId="{35E08D7F-C125-904F-9CB6-2B68CAC0AD54}" type="presParOf" srcId="{B0BF674A-FA88-4B84-9CCC-8E2284AFE2BB}" destId="{01908719-C4A5-4435-B698-A21254FB037B}" srcOrd="0" destOrd="0" presId="urn:microsoft.com/office/officeart/2005/8/layout/radial3"/>
    <dgm:cxn modelId="{4C3375A7-B550-4140-A50B-76C115662BBE}" type="presParOf" srcId="{B0BF674A-FA88-4B84-9CCC-8E2284AFE2BB}" destId="{4316FE66-062C-46B6-92A1-59015894B5E8}" srcOrd="1" destOrd="0" presId="urn:microsoft.com/office/officeart/2005/8/layout/radial3"/>
    <dgm:cxn modelId="{F5AC8067-1118-094C-A578-4F346D332986}" type="presParOf" srcId="{B0BF674A-FA88-4B84-9CCC-8E2284AFE2BB}" destId="{7914A9ED-F9C8-4661-9A10-3CD825C19327}" srcOrd="2" destOrd="0" presId="urn:microsoft.com/office/officeart/2005/8/layout/radial3"/>
    <dgm:cxn modelId="{08457C39-E81A-C645-B89A-2FA28DFC3150}" type="presParOf" srcId="{B0BF674A-FA88-4B84-9CCC-8E2284AFE2BB}" destId="{9EED2F33-6C98-41D9-88E5-B416164C2410}" srcOrd="3" destOrd="0" presId="urn:microsoft.com/office/officeart/2005/8/layout/radial3"/>
    <dgm:cxn modelId="{72E63B8D-C1B9-5942-8DAD-C5499E47E726}" type="presParOf" srcId="{B0BF674A-FA88-4B84-9CCC-8E2284AFE2BB}" destId="{E38EE8BC-DBAE-45D7-A8E9-863B09F0AA46}" srcOrd="4" destOrd="0" presId="urn:microsoft.com/office/officeart/2005/8/layout/radial3"/>
    <dgm:cxn modelId="{D606DCD4-8535-234E-BCC2-CAD6B7D55590}" type="presParOf" srcId="{B0BF674A-FA88-4B84-9CCC-8E2284AFE2BB}" destId="{2D60781E-835F-42B9-B41D-49E82E53CFDA}" srcOrd="5" destOrd="0" presId="urn:microsoft.com/office/officeart/2005/8/layout/radial3"/>
    <dgm:cxn modelId="{1FC633DD-239F-DE41-BB77-C2753FAF150F}" type="presParOf" srcId="{B0BF674A-FA88-4B84-9CCC-8E2284AFE2BB}" destId="{2728BD76-D0DE-4D80-AC61-46587274B041}" srcOrd="6" destOrd="0" presId="urn:microsoft.com/office/officeart/2005/8/layout/radial3"/>
    <dgm:cxn modelId="{47077297-6491-8F48-8ED5-F8A383A14A0D}" type="presParOf" srcId="{B0BF674A-FA88-4B84-9CCC-8E2284AFE2BB}" destId="{9BE4FD49-902F-41DF-9FE1-789947F338BC}" srcOrd="7" destOrd="0" presId="urn:microsoft.com/office/officeart/2005/8/layout/radial3"/>
    <dgm:cxn modelId="{93587256-6EB1-4C46-B6FA-34ED8BB21D4A}" type="presParOf" srcId="{B0BF674A-FA88-4B84-9CCC-8E2284AFE2BB}" destId="{8F512A01-9C33-4E5A-9EB5-2850ED77425D}"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357FA4-DA5A-427A-A0DD-CB89AF92A5E8}"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s-ES"/>
        </a:p>
      </dgm:t>
    </dgm:pt>
    <dgm:pt modelId="{A447A07C-5568-44B2-8D17-8A0719060E0F}">
      <dgm:prSet phldrT="[Texto]" custT="1"/>
      <dgm:spPr/>
      <dgm:t>
        <a:bodyPr/>
        <a:lstStyle/>
        <a:p>
          <a:r>
            <a:rPr lang="es-ES" sz="4400" b="0" dirty="0">
              <a:cs typeface="Calibri Light"/>
            </a:rPr>
            <a:t>QT</a:t>
          </a:r>
          <a:r>
            <a:rPr lang="es-ES" sz="1800" dirty="0">
              <a:cs typeface="Calibri Light"/>
            </a:rPr>
            <a:t> </a:t>
          </a:r>
        </a:p>
      </dgm:t>
    </dgm:pt>
    <dgm:pt modelId="{06D63682-24D8-4B83-B5ED-DBC046F1A293}" type="parTrans" cxnId="{558F56E7-8A09-4E15-B0F6-D107312A11FC}">
      <dgm:prSet/>
      <dgm:spPr/>
      <dgm:t>
        <a:bodyPr/>
        <a:lstStyle/>
        <a:p>
          <a:endParaRPr lang="es-ES"/>
        </a:p>
      </dgm:t>
    </dgm:pt>
    <dgm:pt modelId="{C5D62CEA-4A6A-447E-A213-4B8C699548F5}" type="sibTrans" cxnId="{558F56E7-8A09-4E15-B0F6-D107312A11FC}">
      <dgm:prSet/>
      <dgm:spPr/>
      <dgm:t>
        <a:bodyPr/>
        <a:lstStyle/>
        <a:p>
          <a:endParaRPr lang="es-ES"/>
        </a:p>
      </dgm:t>
    </dgm:pt>
    <dgm:pt modelId="{A8E7523A-817C-4496-B24F-564B6C833261}">
      <dgm:prSet phldrT="[Texto]" custT="1"/>
      <dgm:spPr/>
      <dgm:t>
        <a:bodyPr/>
        <a:lstStyle/>
        <a:p>
          <a:r>
            <a:rPr lang="es-ES" sz="2000" dirty="0">
              <a:cs typeface="Calibri Light"/>
            </a:rPr>
            <a:t>fármacos que destruyen  las </a:t>
          </a:r>
          <a:r>
            <a:rPr lang="es-ES" sz="2200" b="1" dirty="0">
              <a:cs typeface="Calibri Light"/>
            </a:rPr>
            <a:t>células tumorales</a:t>
          </a:r>
        </a:p>
      </dgm:t>
    </dgm:pt>
    <dgm:pt modelId="{32C014AA-AF2E-409B-8539-CC2E76AA5FC8}" type="parTrans" cxnId="{110F1767-2902-4881-9789-91EE1D0D9BA7}">
      <dgm:prSet/>
      <dgm:spPr/>
      <dgm:t>
        <a:bodyPr/>
        <a:lstStyle/>
        <a:p>
          <a:endParaRPr lang="es-ES"/>
        </a:p>
      </dgm:t>
    </dgm:pt>
    <dgm:pt modelId="{6AE9DF1A-A4B0-4936-8FD0-558B49DA2EE7}" type="sibTrans" cxnId="{110F1767-2902-4881-9789-91EE1D0D9BA7}">
      <dgm:prSet/>
      <dgm:spPr/>
      <dgm:t>
        <a:bodyPr/>
        <a:lstStyle/>
        <a:p>
          <a:endParaRPr lang="es-ES"/>
        </a:p>
      </dgm:t>
    </dgm:pt>
    <dgm:pt modelId="{C973927C-CB75-444C-9387-08B2B78A3ED8}">
      <dgm:prSet phldrT="[Texto]" custT="1"/>
      <dgm:spPr/>
      <dgm:t>
        <a:bodyPr/>
        <a:lstStyle/>
        <a:p>
          <a:r>
            <a:rPr lang="es-ES" sz="2000" dirty="0">
              <a:cs typeface="Calibri Light"/>
            </a:rPr>
            <a:t>Rápida disminución tamaño lesiones y ausencia de aparición de nuevas lesiones</a:t>
          </a:r>
        </a:p>
      </dgm:t>
    </dgm:pt>
    <dgm:pt modelId="{772BE1F3-BF7A-46CC-BA6A-842F970F8924}" type="parTrans" cxnId="{FDA4BEC8-4C56-44B1-8570-229ECC1B05C7}">
      <dgm:prSet/>
      <dgm:spPr/>
      <dgm:t>
        <a:bodyPr/>
        <a:lstStyle/>
        <a:p>
          <a:endParaRPr lang="es-ES"/>
        </a:p>
      </dgm:t>
    </dgm:pt>
    <dgm:pt modelId="{993F4ED5-35C5-4A4A-833F-71ED81C572AB}" type="sibTrans" cxnId="{FDA4BEC8-4C56-44B1-8570-229ECC1B05C7}">
      <dgm:prSet/>
      <dgm:spPr/>
      <dgm:t>
        <a:bodyPr/>
        <a:lstStyle/>
        <a:p>
          <a:endParaRPr lang="es-ES"/>
        </a:p>
      </dgm:t>
    </dgm:pt>
    <dgm:pt modelId="{E57738A0-EC18-41F3-9C43-6640F79D7F6A}">
      <dgm:prSet phldrT="[Texto]" custT="1"/>
      <dgm:spPr/>
      <dgm:t>
        <a:bodyPr/>
        <a:lstStyle/>
        <a:p>
          <a:r>
            <a:rPr lang="es-ES" sz="4400" b="0" dirty="0">
              <a:cs typeface="Calibri Light"/>
            </a:rPr>
            <a:t>IT</a:t>
          </a:r>
          <a:endParaRPr lang="es-ES" sz="3600" b="0" dirty="0">
            <a:cs typeface="Calibri Light"/>
          </a:endParaRPr>
        </a:p>
      </dgm:t>
    </dgm:pt>
    <dgm:pt modelId="{0644171B-46F3-4482-93C4-F58C315C68CE}" type="parTrans" cxnId="{E59572F0-33FA-463E-A051-BF5BD3B97DFF}">
      <dgm:prSet/>
      <dgm:spPr/>
      <dgm:t>
        <a:bodyPr/>
        <a:lstStyle/>
        <a:p>
          <a:endParaRPr lang="es-ES"/>
        </a:p>
      </dgm:t>
    </dgm:pt>
    <dgm:pt modelId="{44345FC1-35F7-482F-BC0A-9C0C9003E96D}" type="sibTrans" cxnId="{E59572F0-33FA-463E-A051-BF5BD3B97DFF}">
      <dgm:prSet/>
      <dgm:spPr/>
      <dgm:t>
        <a:bodyPr/>
        <a:lstStyle/>
        <a:p>
          <a:endParaRPr lang="es-ES"/>
        </a:p>
      </dgm:t>
    </dgm:pt>
    <dgm:pt modelId="{2121061B-A6AC-490C-8A6D-E5185B66F183}">
      <dgm:prSet custT="1"/>
      <dgm:spPr/>
      <dgm:t>
        <a:bodyPr/>
        <a:lstStyle/>
        <a:p>
          <a:r>
            <a:rPr lang="es-ES" sz="2000" dirty="0">
              <a:cs typeface="Calibri Light"/>
            </a:rPr>
            <a:t>estimular el </a:t>
          </a:r>
          <a:r>
            <a:rPr lang="es-ES" sz="2200" b="1" dirty="0">
              <a:cs typeface="Calibri Light"/>
            </a:rPr>
            <a:t>sistema inmune </a:t>
          </a:r>
          <a:r>
            <a:rPr lang="es-ES" sz="2000" dirty="0">
              <a:cs typeface="Calibri Light"/>
            </a:rPr>
            <a:t>para que luche contra el tumor</a:t>
          </a:r>
          <a:r>
            <a:rPr lang="es-ES" sz="1900" dirty="0">
              <a:cs typeface="Calibri Light"/>
            </a:rPr>
            <a:t> </a:t>
          </a:r>
        </a:p>
      </dgm:t>
    </dgm:pt>
    <dgm:pt modelId="{8965EC6D-ED56-45AC-BF0C-8AEBBB8C64FC}" type="parTrans" cxnId="{75F371F5-B0F5-4022-B388-7FCD5199E64B}">
      <dgm:prSet/>
      <dgm:spPr/>
      <dgm:t>
        <a:bodyPr/>
        <a:lstStyle/>
        <a:p>
          <a:endParaRPr lang="es-ES"/>
        </a:p>
      </dgm:t>
    </dgm:pt>
    <dgm:pt modelId="{BBAA6655-0791-49A9-A065-1F47CBD5FF33}" type="sibTrans" cxnId="{75F371F5-B0F5-4022-B388-7FCD5199E64B}">
      <dgm:prSet/>
      <dgm:spPr/>
      <dgm:t>
        <a:bodyPr/>
        <a:lstStyle/>
        <a:p>
          <a:endParaRPr lang="es-ES"/>
        </a:p>
      </dgm:t>
    </dgm:pt>
    <dgm:pt modelId="{03A30F2C-80C9-472E-8458-BB5EE002E648}">
      <dgm:prSet custT="1"/>
      <dgm:spPr/>
      <dgm:t>
        <a:bodyPr/>
        <a:lstStyle/>
        <a:p>
          <a:r>
            <a:rPr lang="es-ES" sz="2000" dirty="0">
              <a:cs typeface="Calibri Light"/>
            </a:rPr>
            <a:t>Nuevos patrones de respuesta:</a:t>
          </a:r>
        </a:p>
      </dgm:t>
    </dgm:pt>
    <dgm:pt modelId="{AA6C03E4-6DFB-4899-9E75-5E783D1775E4}" type="parTrans" cxnId="{6675F5D5-C17A-4A90-B992-9F2E0590F4BF}">
      <dgm:prSet/>
      <dgm:spPr/>
      <dgm:t>
        <a:bodyPr/>
        <a:lstStyle/>
        <a:p>
          <a:endParaRPr lang="es-ES"/>
        </a:p>
      </dgm:t>
    </dgm:pt>
    <dgm:pt modelId="{67E0F62C-543D-4044-BBA5-002348FF18EE}" type="sibTrans" cxnId="{6675F5D5-C17A-4A90-B992-9F2E0590F4BF}">
      <dgm:prSet/>
      <dgm:spPr/>
      <dgm:t>
        <a:bodyPr/>
        <a:lstStyle/>
        <a:p>
          <a:endParaRPr lang="es-ES"/>
        </a:p>
      </dgm:t>
    </dgm:pt>
    <dgm:pt modelId="{C78DB563-DA5A-403F-A3D8-9FD230EDCB25}">
      <dgm:prSet custT="1"/>
      <dgm:spPr/>
      <dgm:t>
        <a:bodyPr/>
        <a:lstStyle/>
        <a:p>
          <a:r>
            <a:rPr lang="es-ES" sz="2000" dirty="0">
              <a:cs typeface="Calibri Light"/>
            </a:rPr>
            <a:t>Retraso inicial en la respuesta </a:t>
          </a:r>
        </a:p>
      </dgm:t>
    </dgm:pt>
    <dgm:pt modelId="{F8733978-FD9E-4247-A54D-C3041C586DB1}" type="parTrans" cxnId="{CBDDA334-2013-4DAA-97B7-990E76B2E941}">
      <dgm:prSet/>
      <dgm:spPr/>
      <dgm:t>
        <a:bodyPr/>
        <a:lstStyle/>
        <a:p>
          <a:endParaRPr lang="es-ES"/>
        </a:p>
      </dgm:t>
    </dgm:pt>
    <dgm:pt modelId="{F4AFA117-5AF9-474B-9A38-20C0C29C076C}" type="sibTrans" cxnId="{CBDDA334-2013-4DAA-97B7-990E76B2E941}">
      <dgm:prSet/>
      <dgm:spPr/>
      <dgm:t>
        <a:bodyPr/>
        <a:lstStyle/>
        <a:p>
          <a:endParaRPr lang="es-ES"/>
        </a:p>
      </dgm:t>
    </dgm:pt>
    <dgm:pt modelId="{C0D9AD3E-42C8-4700-BA2E-D04D5637648F}">
      <dgm:prSet custT="1"/>
      <dgm:spPr/>
      <dgm:t>
        <a:bodyPr/>
        <a:lstStyle/>
        <a:p>
          <a:r>
            <a:rPr lang="es-ES" sz="2000" dirty="0" err="1">
              <a:cs typeface="Calibri Light"/>
            </a:rPr>
            <a:t>Pseudoprogresión</a:t>
          </a:r>
          <a:endParaRPr lang="es-ES" sz="2000" dirty="0">
            <a:cs typeface="Calibri Light"/>
          </a:endParaRPr>
        </a:p>
      </dgm:t>
    </dgm:pt>
    <dgm:pt modelId="{B4FC39C1-0EBA-4D6D-AFE1-DD36821A7A80}" type="parTrans" cxnId="{78956A86-C510-4FD5-A6A8-A3D28E207123}">
      <dgm:prSet/>
      <dgm:spPr/>
      <dgm:t>
        <a:bodyPr/>
        <a:lstStyle/>
        <a:p>
          <a:endParaRPr lang="es-ES"/>
        </a:p>
      </dgm:t>
    </dgm:pt>
    <dgm:pt modelId="{39709F75-CB16-49F3-8866-D288F34B27EE}" type="sibTrans" cxnId="{78956A86-C510-4FD5-A6A8-A3D28E207123}">
      <dgm:prSet/>
      <dgm:spPr/>
      <dgm:t>
        <a:bodyPr/>
        <a:lstStyle/>
        <a:p>
          <a:endParaRPr lang="es-ES"/>
        </a:p>
      </dgm:t>
    </dgm:pt>
    <dgm:pt modelId="{E64536B3-0487-49F6-966C-05658BB02D2D}">
      <dgm:prSet custT="1"/>
      <dgm:spPr/>
      <dgm:t>
        <a:bodyPr/>
        <a:lstStyle/>
        <a:p>
          <a:r>
            <a:rPr lang="es-ES" sz="2000" dirty="0">
              <a:cs typeface="Calibri Light"/>
            </a:rPr>
            <a:t>Activación no deseada de la autoinmunidad: efectos adversos</a:t>
          </a:r>
          <a:endParaRPr lang="es-ES" sz="2000" dirty="0"/>
        </a:p>
      </dgm:t>
    </dgm:pt>
    <dgm:pt modelId="{08FDCD82-DE5D-4C01-836F-2C7BA2089E05}" type="parTrans" cxnId="{BF61347B-A734-47D8-AAC2-087F089DF0B0}">
      <dgm:prSet/>
      <dgm:spPr/>
      <dgm:t>
        <a:bodyPr/>
        <a:lstStyle/>
        <a:p>
          <a:endParaRPr lang="es-ES"/>
        </a:p>
      </dgm:t>
    </dgm:pt>
    <dgm:pt modelId="{046F79A1-EAD4-42FD-AD89-0ED4E0E48571}" type="sibTrans" cxnId="{BF61347B-A734-47D8-AAC2-087F089DF0B0}">
      <dgm:prSet/>
      <dgm:spPr/>
      <dgm:t>
        <a:bodyPr/>
        <a:lstStyle/>
        <a:p>
          <a:endParaRPr lang="es-ES"/>
        </a:p>
      </dgm:t>
    </dgm:pt>
    <dgm:pt modelId="{30F6F61F-2745-4D67-8E20-369A01E15CAD}" type="pres">
      <dgm:prSet presAssocID="{FD357FA4-DA5A-427A-A0DD-CB89AF92A5E8}" presName="theList" presStyleCnt="0">
        <dgm:presLayoutVars>
          <dgm:dir/>
          <dgm:animLvl val="lvl"/>
          <dgm:resizeHandles val="exact"/>
        </dgm:presLayoutVars>
      </dgm:prSet>
      <dgm:spPr/>
    </dgm:pt>
    <dgm:pt modelId="{DE035B26-87D6-46BD-A371-6703D273BE08}" type="pres">
      <dgm:prSet presAssocID="{A447A07C-5568-44B2-8D17-8A0719060E0F}" presName="compNode" presStyleCnt="0"/>
      <dgm:spPr/>
    </dgm:pt>
    <dgm:pt modelId="{39BFB0AC-DB5F-4D01-ACE9-117B2D7F7918}" type="pres">
      <dgm:prSet presAssocID="{A447A07C-5568-44B2-8D17-8A0719060E0F}" presName="aNode" presStyleLbl="bgShp" presStyleIdx="0" presStyleCnt="2"/>
      <dgm:spPr/>
    </dgm:pt>
    <dgm:pt modelId="{D0C1881C-6408-419C-839B-1CC0030F2E0E}" type="pres">
      <dgm:prSet presAssocID="{A447A07C-5568-44B2-8D17-8A0719060E0F}" presName="textNode" presStyleLbl="bgShp" presStyleIdx="0" presStyleCnt="2"/>
      <dgm:spPr/>
    </dgm:pt>
    <dgm:pt modelId="{9674455B-4100-492D-AB1A-2D2531897067}" type="pres">
      <dgm:prSet presAssocID="{A447A07C-5568-44B2-8D17-8A0719060E0F}" presName="compChildNode" presStyleCnt="0"/>
      <dgm:spPr/>
    </dgm:pt>
    <dgm:pt modelId="{B40E667C-E635-4941-A55C-B8E313368FFB}" type="pres">
      <dgm:prSet presAssocID="{A447A07C-5568-44B2-8D17-8A0719060E0F}" presName="theInnerList" presStyleCnt="0"/>
      <dgm:spPr/>
    </dgm:pt>
    <dgm:pt modelId="{F1080EC8-0E5D-49BC-80D9-DF7CA3F7505B}" type="pres">
      <dgm:prSet presAssocID="{A8E7523A-817C-4496-B24F-564B6C833261}" presName="childNode" presStyleLbl="node1" presStyleIdx="0" presStyleCnt="5">
        <dgm:presLayoutVars>
          <dgm:bulletEnabled val="1"/>
        </dgm:presLayoutVars>
      </dgm:prSet>
      <dgm:spPr/>
    </dgm:pt>
    <dgm:pt modelId="{0839951B-6FAF-4F48-923D-A60E764A2AD7}" type="pres">
      <dgm:prSet presAssocID="{A8E7523A-817C-4496-B24F-564B6C833261}" presName="aSpace2" presStyleCnt="0"/>
      <dgm:spPr/>
    </dgm:pt>
    <dgm:pt modelId="{89ACD966-FAAD-496B-9603-FB4512C4F563}" type="pres">
      <dgm:prSet presAssocID="{C973927C-CB75-444C-9387-08B2B78A3ED8}" presName="childNode" presStyleLbl="node1" presStyleIdx="1" presStyleCnt="5">
        <dgm:presLayoutVars>
          <dgm:bulletEnabled val="1"/>
        </dgm:presLayoutVars>
      </dgm:prSet>
      <dgm:spPr/>
    </dgm:pt>
    <dgm:pt modelId="{9DFB52CA-FE5C-4FB4-9BE8-2865AEB3D491}" type="pres">
      <dgm:prSet presAssocID="{A447A07C-5568-44B2-8D17-8A0719060E0F}" presName="aSpace" presStyleCnt="0"/>
      <dgm:spPr/>
    </dgm:pt>
    <dgm:pt modelId="{0EC9F261-8D2B-4669-9DCE-BDC963CFFE0A}" type="pres">
      <dgm:prSet presAssocID="{E57738A0-EC18-41F3-9C43-6640F79D7F6A}" presName="compNode" presStyleCnt="0"/>
      <dgm:spPr/>
    </dgm:pt>
    <dgm:pt modelId="{118B7048-D9D8-46D7-979A-A939221D23D8}" type="pres">
      <dgm:prSet presAssocID="{E57738A0-EC18-41F3-9C43-6640F79D7F6A}" presName="aNode" presStyleLbl="bgShp" presStyleIdx="1" presStyleCnt="2"/>
      <dgm:spPr/>
    </dgm:pt>
    <dgm:pt modelId="{0804B479-67DD-493A-B060-32B47BEA2A2F}" type="pres">
      <dgm:prSet presAssocID="{E57738A0-EC18-41F3-9C43-6640F79D7F6A}" presName="textNode" presStyleLbl="bgShp" presStyleIdx="1" presStyleCnt="2"/>
      <dgm:spPr/>
    </dgm:pt>
    <dgm:pt modelId="{1B5ECDB5-452B-4400-A384-8688E55C7072}" type="pres">
      <dgm:prSet presAssocID="{E57738A0-EC18-41F3-9C43-6640F79D7F6A}" presName="compChildNode" presStyleCnt="0"/>
      <dgm:spPr/>
    </dgm:pt>
    <dgm:pt modelId="{1F2CD9CE-5094-4A6F-8EF8-E55C813A1A8D}" type="pres">
      <dgm:prSet presAssocID="{E57738A0-EC18-41F3-9C43-6640F79D7F6A}" presName="theInnerList" presStyleCnt="0"/>
      <dgm:spPr/>
    </dgm:pt>
    <dgm:pt modelId="{A1E219D7-46E0-45AA-9BCB-DE412AC34233}" type="pres">
      <dgm:prSet presAssocID="{2121061B-A6AC-490C-8A6D-E5185B66F183}" presName="childNode" presStyleLbl="node1" presStyleIdx="2" presStyleCnt="5">
        <dgm:presLayoutVars>
          <dgm:bulletEnabled val="1"/>
        </dgm:presLayoutVars>
      </dgm:prSet>
      <dgm:spPr/>
    </dgm:pt>
    <dgm:pt modelId="{510C6031-F9AC-4AEC-8723-65EC790D7322}" type="pres">
      <dgm:prSet presAssocID="{2121061B-A6AC-490C-8A6D-E5185B66F183}" presName="aSpace2" presStyleCnt="0"/>
      <dgm:spPr/>
    </dgm:pt>
    <dgm:pt modelId="{FD49E4BB-3849-4424-B0E2-FD0A5190D253}" type="pres">
      <dgm:prSet presAssocID="{03A30F2C-80C9-472E-8458-BB5EE002E648}" presName="childNode" presStyleLbl="node1" presStyleIdx="3" presStyleCnt="5" custScaleY="138197">
        <dgm:presLayoutVars>
          <dgm:bulletEnabled val="1"/>
        </dgm:presLayoutVars>
      </dgm:prSet>
      <dgm:spPr/>
    </dgm:pt>
    <dgm:pt modelId="{1EDE3403-399E-4449-8D69-F57D196DBC13}" type="pres">
      <dgm:prSet presAssocID="{03A30F2C-80C9-472E-8458-BB5EE002E648}" presName="aSpace2" presStyleCnt="0"/>
      <dgm:spPr/>
    </dgm:pt>
    <dgm:pt modelId="{1B91C40D-F212-4113-9DBA-81DF761A8AA0}" type="pres">
      <dgm:prSet presAssocID="{E64536B3-0487-49F6-966C-05658BB02D2D}" presName="childNode" presStyleLbl="node1" presStyleIdx="4" presStyleCnt="5">
        <dgm:presLayoutVars>
          <dgm:bulletEnabled val="1"/>
        </dgm:presLayoutVars>
      </dgm:prSet>
      <dgm:spPr/>
    </dgm:pt>
  </dgm:ptLst>
  <dgm:cxnLst>
    <dgm:cxn modelId="{A5B4870F-FE47-D149-B2E4-9822ADD7C5A0}" type="presOf" srcId="{A447A07C-5568-44B2-8D17-8A0719060E0F}" destId="{D0C1881C-6408-419C-839B-1CC0030F2E0E}" srcOrd="1" destOrd="0" presId="urn:microsoft.com/office/officeart/2005/8/layout/lProcess2"/>
    <dgm:cxn modelId="{CBDDA334-2013-4DAA-97B7-990E76B2E941}" srcId="{03A30F2C-80C9-472E-8458-BB5EE002E648}" destId="{C78DB563-DA5A-403F-A3D8-9FD230EDCB25}" srcOrd="0" destOrd="0" parTransId="{F8733978-FD9E-4247-A54D-C3041C586DB1}" sibTransId="{F4AFA117-5AF9-474B-9A38-20C0C29C076C}"/>
    <dgm:cxn modelId="{251A8639-53C9-0D49-BBF7-7C0668BBF7EA}" type="presOf" srcId="{E64536B3-0487-49F6-966C-05658BB02D2D}" destId="{1B91C40D-F212-4113-9DBA-81DF761A8AA0}" srcOrd="0" destOrd="0" presId="urn:microsoft.com/office/officeart/2005/8/layout/lProcess2"/>
    <dgm:cxn modelId="{110F1767-2902-4881-9789-91EE1D0D9BA7}" srcId="{A447A07C-5568-44B2-8D17-8A0719060E0F}" destId="{A8E7523A-817C-4496-B24F-564B6C833261}" srcOrd="0" destOrd="0" parTransId="{32C014AA-AF2E-409B-8539-CC2E76AA5FC8}" sibTransId="{6AE9DF1A-A4B0-4936-8FD0-558B49DA2EE7}"/>
    <dgm:cxn modelId="{30BB1C6E-EDC6-4147-9861-19E3D764C102}" type="presOf" srcId="{C0D9AD3E-42C8-4700-BA2E-D04D5637648F}" destId="{FD49E4BB-3849-4424-B0E2-FD0A5190D253}" srcOrd="0" destOrd="2" presId="urn:microsoft.com/office/officeart/2005/8/layout/lProcess2"/>
    <dgm:cxn modelId="{0CB8C57A-95E1-4E4E-A166-253FB3324850}" type="presOf" srcId="{C973927C-CB75-444C-9387-08B2B78A3ED8}" destId="{89ACD966-FAAD-496B-9603-FB4512C4F563}" srcOrd="0" destOrd="0" presId="urn:microsoft.com/office/officeart/2005/8/layout/lProcess2"/>
    <dgm:cxn modelId="{BF61347B-A734-47D8-AAC2-087F089DF0B0}" srcId="{E57738A0-EC18-41F3-9C43-6640F79D7F6A}" destId="{E64536B3-0487-49F6-966C-05658BB02D2D}" srcOrd="2" destOrd="0" parTransId="{08FDCD82-DE5D-4C01-836F-2C7BA2089E05}" sibTransId="{046F79A1-EAD4-42FD-AD89-0ED4E0E48571}"/>
    <dgm:cxn modelId="{78956A86-C510-4FD5-A6A8-A3D28E207123}" srcId="{03A30F2C-80C9-472E-8458-BB5EE002E648}" destId="{C0D9AD3E-42C8-4700-BA2E-D04D5637648F}" srcOrd="1" destOrd="0" parTransId="{B4FC39C1-0EBA-4D6D-AFE1-DD36821A7A80}" sibTransId="{39709F75-CB16-49F3-8866-D288F34B27EE}"/>
    <dgm:cxn modelId="{D9BBEA8B-446B-0C40-8CA4-DABB5BBE7EFC}" type="presOf" srcId="{FD357FA4-DA5A-427A-A0DD-CB89AF92A5E8}" destId="{30F6F61F-2745-4D67-8E20-369A01E15CAD}" srcOrd="0" destOrd="0" presId="urn:microsoft.com/office/officeart/2005/8/layout/lProcess2"/>
    <dgm:cxn modelId="{2E2298A7-FEE4-F849-8ABE-D23516795462}" type="presOf" srcId="{A8E7523A-817C-4496-B24F-564B6C833261}" destId="{F1080EC8-0E5D-49BC-80D9-DF7CA3F7505B}" srcOrd="0" destOrd="0" presId="urn:microsoft.com/office/officeart/2005/8/layout/lProcess2"/>
    <dgm:cxn modelId="{2B7385BA-2516-804D-BDC1-25E70E7EEEA2}" type="presOf" srcId="{03A30F2C-80C9-472E-8458-BB5EE002E648}" destId="{FD49E4BB-3849-4424-B0E2-FD0A5190D253}" srcOrd="0" destOrd="0" presId="urn:microsoft.com/office/officeart/2005/8/layout/lProcess2"/>
    <dgm:cxn modelId="{387B45BB-D49B-6B49-B71F-7F07E28F04AF}" type="presOf" srcId="{E57738A0-EC18-41F3-9C43-6640F79D7F6A}" destId="{0804B479-67DD-493A-B060-32B47BEA2A2F}" srcOrd="1" destOrd="0" presId="urn:microsoft.com/office/officeart/2005/8/layout/lProcess2"/>
    <dgm:cxn modelId="{238512BF-631C-D54D-84E4-B0607DC072C1}" type="presOf" srcId="{A447A07C-5568-44B2-8D17-8A0719060E0F}" destId="{39BFB0AC-DB5F-4D01-ACE9-117B2D7F7918}" srcOrd="0" destOrd="0" presId="urn:microsoft.com/office/officeart/2005/8/layout/lProcess2"/>
    <dgm:cxn modelId="{FDA4BEC8-4C56-44B1-8570-229ECC1B05C7}" srcId="{A447A07C-5568-44B2-8D17-8A0719060E0F}" destId="{C973927C-CB75-444C-9387-08B2B78A3ED8}" srcOrd="1" destOrd="0" parTransId="{772BE1F3-BF7A-46CC-BA6A-842F970F8924}" sibTransId="{993F4ED5-35C5-4A4A-833F-71ED81C572AB}"/>
    <dgm:cxn modelId="{8DD09AD1-7163-E849-A3D0-AF84E8FAB888}" type="presOf" srcId="{C78DB563-DA5A-403F-A3D8-9FD230EDCB25}" destId="{FD49E4BB-3849-4424-B0E2-FD0A5190D253}" srcOrd="0" destOrd="1" presId="urn:microsoft.com/office/officeart/2005/8/layout/lProcess2"/>
    <dgm:cxn modelId="{6675F5D5-C17A-4A90-B992-9F2E0590F4BF}" srcId="{E57738A0-EC18-41F3-9C43-6640F79D7F6A}" destId="{03A30F2C-80C9-472E-8458-BB5EE002E648}" srcOrd="1" destOrd="0" parTransId="{AA6C03E4-6DFB-4899-9E75-5E783D1775E4}" sibTransId="{67E0F62C-543D-4044-BBA5-002348FF18EE}"/>
    <dgm:cxn modelId="{558F56E7-8A09-4E15-B0F6-D107312A11FC}" srcId="{FD357FA4-DA5A-427A-A0DD-CB89AF92A5E8}" destId="{A447A07C-5568-44B2-8D17-8A0719060E0F}" srcOrd="0" destOrd="0" parTransId="{06D63682-24D8-4B83-B5ED-DBC046F1A293}" sibTransId="{C5D62CEA-4A6A-447E-A213-4B8C699548F5}"/>
    <dgm:cxn modelId="{F42C03EE-B19E-4F4C-9F7B-D3254103904E}" type="presOf" srcId="{E57738A0-EC18-41F3-9C43-6640F79D7F6A}" destId="{118B7048-D9D8-46D7-979A-A939221D23D8}" srcOrd="0" destOrd="0" presId="urn:microsoft.com/office/officeart/2005/8/layout/lProcess2"/>
    <dgm:cxn modelId="{E59572F0-33FA-463E-A051-BF5BD3B97DFF}" srcId="{FD357FA4-DA5A-427A-A0DD-CB89AF92A5E8}" destId="{E57738A0-EC18-41F3-9C43-6640F79D7F6A}" srcOrd="1" destOrd="0" parTransId="{0644171B-46F3-4482-93C4-F58C315C68CE}" sibTransId="{44345FC1-35F7-482F-BC0A-9C0C9003E96D}"/>
    <dgm:cxn modelId="{75F371F5-B0F5-4022-B388-7FCD5199E64B}" srcId="{E57738A0-EC18-41F3-9C43-6640F79D7F6A}" destId="{2121061B-A6AC-490C-8A6D-E5185B66F183}" srcOrd="0" destOrd="0" parTransId="{8965EC6D-ED56-45AC-BF0C-8AEBBB8C64FC}" sibTransId="{BBAA6655-0791-49A9-A065-1F47CBD5FF33}"/>
    <dgm:cxn modelId="{E52F42FC-5B0C-E34E-AA62-FD7C4374FAC5}" type="presOf" srcId="{2121061B-A6AC-490C-8A6D-E5185B66F183}" destId="{A1E219D7-46E0-45AA-9BCB-DE412AC34233}" srcOrd="0" destOrd="0" presId="urn:microsoft.com/office/officeart/2005/8/layout/lProcess2"/>
    <dgm:cxn modelId="{07A2B687-7CDC-6C4A-B77C-D2DAC4A178B3}" type="presParOf" srcId="{30F6F61F-2745-4D67-8E20-369A01E15CAD}" destId="{DE035B26-87D6-46BD-A371-6703D273BE08}" srcOrd="0" destOrd="0" presId="urn:microsoft.com/office/officeart/2005/8/layout/lProcess2"/>
    <dgm:cxn modelId="{2243039D-69DE-A444-94AB-9619A52D4DD3}" type="presParOf" srcId="{DE035B26-87D6-46BD-A371-6703D273BE08}" destId="{39BFB0AC-DB5F-4D01-ACE9-117B2D7F7918}" srcOrd="0" destOrd="0" presId="urn:microsoft.com/office/officeart/2005/8/layout/lProcess2"/>
    <dgm:cxn modelId="{C95487D6-2D46-EF4D-ADC1-08AA3C780513}" type="presParOf" srcId="{DE035B26-87D6-46BD-A371-6703D273BE08}" destId="{D0C1881C-6408-419C-839B-1CC0030F2E0E}" srcOrd="1" destOrd="0" presId="urn:microsoft.com/office/officeart/2005/8/layout/lProcess2"/>
    <dgm:cxn modelId="{7A8FA430-B594-5B43-9B94-F90AA7BF76DD}" type="presParOf" srcId="{DE035B26-87D6-46BD-A371-6703D273BE08}" destId="{9674455B-4100-492D-AB1A-2D2531897067}" srcOrd="2" destOrd="0" presId="urn:microsoft.com/office/officeart/2005/8/layout/lProcess2"/>
    <dgm:cxn modelId="{61BF7192-3B21-8A41-9041-42A089922D56}" type="presParOf" srcId="{9674455B-4100-492D-AB1A-2D2531897067}" destId="{B40E667C-E635-4941-A55C-B8E313368FFB}" srcOrd="0" destOrd="0" presId="urn:microsoft.com/office/officeart/2005/8/layout/lProcess2"/>
    <dgm:cxn modelId="{0AE8179B-7145-2541-9896-DA956383E3D4}" type="presParOf" srcId="{B40E667C-E635-4941-A55C-B8E313368FFB}" destId="{F1080EC8-0E5D-49BC-80D9-DF7CA3F7505B}" srcOrd="0" destOrd="0" presId="urn:microsoft.com/office/officeart/2005/8/layout/lProcess2"/>
    <dgm:cxn modelId="{45E6EAD6-0F7E-4842-A34F-12223251FA9E}" type="presParOf" srcId="{B40E667C-E635-4941-A55C-B8E313368FFB}" destId="{0839951B-6FAF-4F48-923D-A60E764A2AD7}" srcOrd="1" destOrd="0" presId="urn:microsoft.com/office/officeart/2005/8/layout/lProcess2"/>
    <dgm:cxn modelId="{13DE33F2-9BEC-2E4A-B0B3-9EA27BA42D09}" type="presParOf" srcId="{B40E667C-E635-4941-A55C-B8E313368FFB}" destId="{89ACD966-FAAD-496B-9603-FB4512C4F563}" srcOrd="2" destOrd="0" presId="urn:microsoft.com/office/officeart/2005/8/layout/lProcess2"/>
    <dgm:cxn modelId="{E84B43C0-55BC-5A4A-83E3-B4F41BB2D46E}" type="presParOf" srcId="{30F6F61F-2745-4D67-8E20-369A01E15CAD}" destId="{9DFB52CA-FE5C-4FB4-9BE8-2865AEB3D491}" srcOrd="1" destOrd="0" presId="urn:microsoft.com/office/officeart/2005/8/layout/lProcess2"/>
    <dgm:cxn modelId="{378789FF-6CCE-7E43-9AB0-EB898626A61E}" type="presParOf" srcId="{30F6F61F-2745-4D67-8E20-369A01E15CAD}" destId="{0EC9F261-8D2B-4669-9DCE-BDC963CFFE0A}" srcOrd="2" destOrd="0" presId="urn:microsoft.com/office/officeart/2005/8/layout/lProcess2"/>
    <dgm:cxn modelId="{746C0989-DB0D-0F4A-A044-7E12263F882C}" type="presParOf" srcId="{0EC9F261-8D2B-4669-9DCE-BDC963CFFE0A}" destId="{118B7048-D9D8-46D7-979A-A939221D23D8}" srcOrd="0" destOrd="0" presId="urn:microsoft.com/office/officeart/2005/8/layout/lProcess2"/>
    <dgm:cxn modelId="{7984EDE8-0B23-3B4E-B9F9-3DEFD1B346BA}" type="presParOf" srcId="{0EC9F261-8D2B-4669-9DCE-BDC963CFFE0A}" destId="{0804B479-67DD-493A-B060-32B47BEA2A2F}" srcOrd="1" destOrd="0" presId="urn:microsoft.com/office/officeart/2005/8/layout/lProcess2"/>
    <dgm:cxn modelId="{93F7E9F4-6642-3449-8104-AD4D755702A3}" type="presParOf" srcId="{0EC9F261-8D2B-4669-9DCE-BDC963CFFE0A}" destId="{1B5ECDB5-452B-4400-A384-8688E55C7072}" srcOrd="2" destOrd="0" presId="urn:microsoft.com/office/officeart/2005/8/layout/lProcess2"/>
    <dgm:cxn modelId="{37B1434B-ECA2-6344-8990-8663B9F7CAB8}" type="presParOf" srcId="{1B5ECDB5-452B-4400-A384-8688E55C7072}" destId="{1F2CD9CE-5094-4A6F-8EF8-E55C813A1A8D}" srcOrd="0" destOrd="0" presId="urn:microsoft.com/office/officeart/2005/8/layout/lProcess2"/>
    <dgm:cxn modelId="{415B4AA6-07F8-E644-9954-3C0807865AD8}" type="presParOf" srcId="{1F2CD9CE-5094-4A6F-8EF8-E55C813A1A8D}" destId="{A1E219D7-46E0-45AA-9BCB-DE412AC34233}" srcOrd="0" destOrd="0" presId="urn:microsoft.com/office/officeart/2005/8/layout/lProcess2"/>
    <dgm:cxn modelId="{1EDB8091-6648-E94C-A58F-EFB43C15E539}" type="presParOf" srcId="{1F2CD9CE-5094-4A6F-8EF8-E55C813A1A8D}" destId="{510C6031-F9AC-4AEC-8723-65EC790D7322}" srcOrd="1" destOrd="0" presId="urn:microsoft.com/office/officeart/2005/8/layout/lProcess2"/>
    <dgm:cxn modelId="{915B8299-23CE-E649-8F8C-BD42D08E3AC5}" type="presParOf" srcId="{1F2CD9CE-5094-4A6F-8EF8-E55C813A1A8D}" destId="{FD49E4BB-3849-4424-B0E2-FD0A5190D253}" srcOrd="2" destOrd="0" presId="urn:microsoft.com/office/officeart/2005/8/layout/lProcess2"/>
    <dgm:cxn modelId="{22455799-EF56-6B4E-8A60-CF959AA18A34}" type="presParOf" srcId="{1F2CD9CE-5094-4A6F-8EF8-E55C813A1A8D}" destId="{1EDE3403-399E-4449-8D69-F57D196DBC13}" srcOrd="3" destOrd="0" presId="urn:microsoft.com/office/officeart/2005/8/layout/lProcess2"/>
    <dgm:cxn modelId="{4C04B8FC-FBC1-264E-A75A-53744AB60233}" type="presParOf" srcId="{1F2CD9CE-5094-4A6F-8EF8-E55C813A1A8D}" destId="{1B91C40D-F212-4113-9DBA-81DF761A8AA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477A6A-74E8-4665-A0B3-0B6325ADF575}"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s-ES"/>
        </a:p>
      </dgm:t>
    </dgm:pt>
    <dgm:pt modelId="{61128656-F84B-49B6-95F9-18B9E0C73151}">
      <dgm:prSet phldrT="[Texto]"/>
      <dgm:spPr/>
      <dgm:t>
        <a:bodyPr/>
        <a:lstStyle/>
        <a:p>
          <a:r>
            <a:rPr lang="es-ES" sz="3400" dirty="0" err="1">
              <a:cs typeface="Calibri Light"/>
            </a:rPr>
            <a:t>Immune</a:t>
          </a:r>
          <a:r>
            <a:rPr lang="es-ES" sz="3400" dirty="0">
              <a:cs typeface="Calibri Light"/>
            </a:rPr>
            <a:t> </a:t>
          </a:r>
          <a:r>
            <a:rPr lang="es-ES" sz="3400" dirty="0" err="1">
              <a:cs typeface="Calibri Light"/>
            </a:rPr>
            <a:t>check</a:t>
          </a:r>
          <a:r>
            <a:rPr lang="es-ES" sz="3400" dirty="0">
              <a:cs typeface="Calibri Light"/>
            </a:rPr>
            <a:t> </a:t>
          </a:r>
          <a:r>
            <a:rPr lang="es-ES" sz="3400" dirty="0" err="1">
              <a:cs typeface="Calibri Light"/>
            </a:rPr>
            <a:t>point</a:t>
          </a:r>
          <a:r>
            <a:rPr lang="es-ES" sz="3400" dirty="0">
              <a:cs typeface="Calibri Light"/>
            </a:rPr>
            <a:t> </a:t>
          </a:r>
          <a:r>
            <a:rPr lang="es-ES" sz="3400" dirty="0" err="1">
              <a:cs typeface="Calibri Light"/>
            </a:rPr>
            <a:t>inhibitors</a:t>
          </a:r>
        </a:p>
      </dgm:t>
    </dgm:pt>
    <dgm:pt modelId="{2ECC4AB7-1C83-4950-A34C-FD162558F8E2}" type="parTrans" cxnId="{19186F0F-847A-4EB8-963D-00CCF0276981}">
      <dgm:prSet/>
      <dgm:spPr/>
      <dgm:t>
        <a:bodyPr/>
        <a:lstStyle/>
        <a:p>
          <a:endParaRPr lang="es-ES"/>
        </a:p>
      </dgm:t>
    </dgm:pt>
    <dgm:pt modelId="{B9651A62-CC2C-45F7-BA98-5CD64A961B0C}" type="sibTrans" cxnId="{19186F0F-847A-4EB8-963D-00CCF0276981}">
      <dgm:prSet/>
      <dgm:spPr/>
      <dgm:t>
        <a:bodyPr/>
        <a:lstStyle/>
        <a:p>
          <a:endParaRPr lang="es-ES"/>
        </a:p>
      </dgm:t>
    </dgm:pt>
    <dgm:pt modelId="{E9C26202-1192-4BCB-8069-C974678D1236}">
      <dgm:prSet phldrT="[Texto]"/>
      <dgm:spPr/>
      <dgm:t>
        <a:bodyPr/>
        <a:lstStyle/>
        <a:p>
          <a:r>
            <a:rPr lang="es-ES" sz="3400" dirty="0" err="1">
              <a:cs typeface="Calibri Light"/>
            </a:rPr>
            <a:t>Adaptive</a:t>
          </a:r>
          <a:r>
            <a:rPr lang="es-ES" sz="3400" dirty="0">
              <a:cs typeface="Calibri Light"/>
            </a:rPr>
            <a:t> T </a:t>
          </a:r>
          <a:r>
            <a:rPr lang="es-ES" sz="3400" dirty="0" err="1">
              <a:cs typeface="Calibri Light"/>
            </a:rPr>
            <a:t>cell</a:t>
          </a:r>
          <a:r>
            <a:rPr lang="es-ES" sz="3400" dirty="0">
              <a:cs typeface="Calibri Light"/>
            </a:rPr>
            <a:t> </a:t>
          </a:r>
          <a:r>
            <a:rPr lang="es-ES" sz="3400" dirty="0" err="1">
              <a:cs typeface="Calibri Light"/>
            </a:rPr>
            <a:t>therapies</a:t>
          </a:r>
          <a:r>
            <a:rPr lang="es-ES" sz="3400" dirty="0">
              <a:cs typeface="Calibri Light"/>
            </a:rPr>
            <a:t>: CAR T</a:t>
          </a:r>
        </a:p>
      </dgm:t>
    </dgm:pt>
    <dgm:pt modelId="{848FAFA2-B614-4701-946A-F6BBDF0A2C73}" type="parTrans" cxnId="{FDE89DD2-1293-407A-A2C4-AF8D25C8C591}">
      <dgm:prSet/>
      <dgm:spPr/>
      <dgm:t>
        <a:bodyPr/>
        <a:lstStyle/>
        <a:p>
          <a:endParaRPr lang="es-ES"/>
        </a:p>
      </dgm:t>
    </dgm:pt>
    <dgm:pt modelId="{934ADC95-AD52-427A-BBED-B42A243E42BF}" type="sibTrans" cxnId="{FDE89DD2-1293-407A-A2C4-AF8D25C8C591}">
      <dgm:prSet/>
      <dgm:spPr/>
      <dgm:t>
        <a:bodyPr/>
        <a:lstStyle/>
        <a:p>
          <a:endParaRPr lang="es-ES"/>
        </a:p>
      </dgm:t>
    </dgm:pt>
    <dgm:pt modelId="{22F302C7-EE53-434D-B079-62C61F27E6B5}">
      <dgm:prSet phldrT="[Texto]"/>
      <dgm:spPr/>
      <dgm:t>
        <a:bodyPr/>
        <a:lstStyle/>
        <a:p>
          <a:r>
            <a:rPr lang="es-ES" sz="3400" dirty="0">
              <a:cs typeface="Calibri Light"/>
            </a:rPr>
            <a:t>Vacunes</a:t>
          </a:r>
        </a:p>
      </dgm:t>
    </dgm:pt>
    <dgm:pt modelId="{8BEBEFC6-3E50-41AF-9893-C134B88F74A9}" type="parTrans" cxnId="{5D2A8618-5DEF-4EB9-9199-F3C652850EBC}">
      <dgm:prSet/>
      <dgm:spPr/>
      <dgm:t>
        <a:bodyPr/>
        <a:lstStyle/>
        <a:p>
          <a:endParaRPr lang="es-ES"/>
        </a:p>
      </dgm:t>
    </dgm:pt>
    <dgm:pt modelId="{B78D741E-DCB9-4F85-AA2A-9815BF1D40B5}" type="sibTrans" cxnId="{5D2A8618-5DEF-4EB9-9199-F3C652850EBC}">
      <dgm:prSet/>
      <dgm:spPr/>
      <dgm:t>
        <a:bodyPr/>
        <a:lstStyle/>
        <a:p>
          <a:endParaRPr lang="es-ES"/>
        </a:p>
      </dgm:t>
    </dgm:pt>
    <dgm:pt modelId="{26E0E735-28E6-489D-8660-B59C93A11AFC}">
      <dgm:prSet phldrT="[Texto]"/>
      <dgm:spPr/>
      <dgm:t>
        <a:bodyPr/>
        <a:lstStyle/>
        <a:p>
          <a:r>
            <a:rPr lang="es-ES" sz="3400" dirty="0" err="1">
              <a:cs typeface="Calibri Light"/>
            </a:rPr>
            <a:t>Citoquines</a:t>
          </a:r>
          <a:endParaRPr lang="es-ES" sz="3400" dirty="0">
            <a:cs typeface="Calibri Light"/>
          </a:endParaRPr>
        </a:p>
      </dgm:t>
    </dgm:pt>
    <dgm:pt modelId="{0A3D6D9E-037C-44F3-8428-F367E5A65425}" type="parTrans" cxnId="{54CEC950-1DB6-49B4-A01A-8F8DE1CEAF50}">
      <dgm:prSet/>
      <dgm:spPr/>
      <dgm:t>
        <a:bodyPr/>
        <a:lstStyle/>
        <a:p>
          <a:endParaRPr lang="es-ES"/>
        </a:p>
      </dgm:t>
    </dgm:pt>
    <dgm:pt modelId="{095F2AD0-0F95-4FE0-948E-7B674C638EEE}" type="sibTrans" cxnId="{54CEC950-1DB6-49B4-A01A-8F8DE1CEAF50}">
      <dgm:prSet/>
      <dgm:spPr/>
      <dgm:t>
        <a:bodyPr/>
        <a:lstStyle/>
        <a:p>
          <a:endParaRPr lang="es-ES"/>
        </a:p>
      </dgm:t>
    </dgm:pt>
    <dgm:pt modelId="{9019AF38-F84C-4A29-8D21-9E610C6ED0EA}" type="pres">
      <dgm:prSet presAssocID="{F3477A6A-74E8-4665-A0B3-0B6325ADF575}" presName="Name0" presStyleCnt="0">
        <dgm:presLayoutVars>
          <dgm:chMax val="21"/>
          <dgm:chPref val="21"/>
        </dgm:presLayoutVars>
      </dgm:prSet>
      <dgm:spPr/>
    </dgm:pt>
    <dgm:pt modelId="{769368C6-261F-4F92-8D68-11AEAD6DC4A6}" type="pres">
      <dgm:prSet presAssocID="{22F302C7-EE53-434D-B079-62C61F27E6B5}" presName="text1" presStyleCnt="0"/>
      <dgm:spPr/>
    </dgm:pt>
    <dgm:pt modelId="{E4D77DAF-8A3E-4238-B25B-B01408534E90}" type="pres">
      <dgm:prSet presAssocID="{22F302C7-EE53-434D-B079-62C61F27E6B5}" presName="textRepeatNode" presStyleLbl="alignNode1" presStyleIdx="0" presStyleCnt="4">
        <dgm:presLayoutVars>
          <dgm:chMax val="0"/>
          <dgm:chPref val="0"/>
          <dgm:bulletEnabled val="1"/>
        </dgm:presLayoutVars>
      </dgm:prSet>
      <dgm:spPr/>
    </dgm:pt>
    <dgm:pt modelId="{902B2410-DEF5-46CD-9C13-11351227DED1}" type="pres">
      <dgm:prSet presAssocID="{22F302C7-EE53-434D-B079-62C61F27E6B5}" presName="textaccent1" presStyleCnt="0"/>
      <dgm:spPr/>
    </dgm:pt>
    <dgm:pt modelId="{B67B0F16-A0EC-44BD-902B-15BD68E0D4E1}" type="pres">
      <dgm:prSet presAssocID="{22F302C7-EE53-434D-B079-62C61F27E6B5}" presName="accentRepeatNode" presStyleLbl="solidAlignAcc1" presStyleIdx="0" presStyleCnt="8"/>
      <dgm:spPr/>
    </dgm:pt>
    <dgm:pt modelId="{7F2487FC-8337-4A35-9052-8A2EC026BC4C}" type="pres">
      <dgm:prSet presAssocID="{B78D741E-DCB9-4F85-AA2A-9815BF1D40B5}" presName="image1" presStyleCnt="0"/>
      <dgm:spPr/>
    </dgm:pt>
    <dgm:pt modelId="{033F3A56-97BF-46C7-9E42-2A2E48887B59}" type="pres">
      <dgm:prSet presAssocID="{B78D741E-DCB9-4F85-AA2A-9815BF1D40B5}" presName="imageRepeatNode" presStyleLbl="alignAcc1" presStyleIdx="0" presStyleCnt="4"/>
      <dgm:spPr/>
    </dgm:pt>
    <dgm:pt modelId="{44624F6D-7EC2-43EC-A1AF-EB96BDBDD49A}" type="pres">
      <dgm:prSet presAssocID="{B78D741E-DCB9-4F85-AA2A-9815BF1D40B5}" presName="imageaccent1" presStyleCnt="0"/>
      <dgm:spPr/>
    </dgm:pt>
    <dgm:pt modelId="{0B09DB42-7442-4BCA-828A-203D528BE2BB}" type="pres">
      <dgm:prSet presAssocID="{B78D741E-DCB9-4F85-AA2A-9815BF1D40B5}" presName="accentRepeatNode" presStyleLbl="solidAlignAcc1" presStyleIdx="1" presStyleCnt="8"/>
      <dgm:spPr/>
    </dgm:pt>
    <dgm:pt modelId="{EBFC2CED-69F6-4A91-BA7F-2A36BBC8654D}" type="pres">
      <dgm:prSet presAssocID="{26E0E735-28E6-489D-8660-B59C93A11AFC}" presName="text2" presStyleCnt="0"/>
      <dgm:spPr/>
    </dgm:pt>
    <dgm:pt modelId="{85A5B10F-9D80-44D0-B58C-7D7A14029211}" type="pres">
      <dgm:prSet presAssocID="{26E0E735-28E6-489D-8660-B59C93A11AFC}" presName="textRepeatNode" presStyleLbl="alignNode1" presStyleIdx="1" presStyleCnt="4">
        <dgm:presLayoutVars>
          <dgm:chMax val="0"/>
          <dgm:chPref val="0"/>
          <dgm:bulletEnabled val="1"/>
        </dgm:presLayoutVars>
      </dgm:prSet>
      <dgm:spPr/>
    </dgm:pt>
    <dgm:pt modelId="{5A4608BB-ACC3-4442-A117-A856F5FBC3E3}" type="pres">
      <dgm:prSet presAssocID="{26E0E735-28E6-489D-8660-B59C93A11AFC}" presName="textaccent2" presStyleCnt="0"/>
      <dgm:spPr/>
    </dgm:pt>
    <dgm:pt modelId="{8DF7F565-6377-40AE-9B09-E775CEA459C2}" type="pres">
      <dgm:prSet presAssocID="{26E0E735-28E6-489D-8660-B59C93A11AFC}" presName="accentRepeatNode" presStyleLbl="solidAlignAcc1" presStyleIdx="2" presStyleCnt="8"/>
      <dgm:spPr/>
    </dgm:pt>
    <dgm:pt modelId="{690B8327-20FB-4568-AB00-6F23E058DE2C}" type="pres">
      <dgm:prSet presAssocID="{095F2AD0-0F95-4FE0-948E-7B674C638EEE}" presName="image2" presStyleCnt="0"/>
      <dgm:spPr/>
    </dgm:pt>
    <dgm:pt modelId="{C5BA5CC1-AC33-48B3-97AB-9CD029E1B17D}" type="pres">
      <dgm:prSet presAssocID="{095F2AD0-0F95-4FE0-948E-7B674C638EEE}" presName="imageRepeatNode" presStyleLbl="alignAcc1" presStyleIdx="1" presStyleCnt="4"/>
      <dgm:spPr/>
    </dgm:pt>
    <dgm:pt modelId="{37014F41-1CD7-4B3C-ACB0-D54607AADCF4}" type="pres">
      <dgm:prSet presAssocID="{095F2AD0-0F95-4FE0-948E-7B674C638EEE}" presName="imageaccent2" presStyleCnt="0"/>
      <dgm:spPr/>
    </dgm:pt>
    <dgm:pt modelId="{BD9E2217-E0DB-4E0F-960B-382FD04026B3}" type="pres">
      <dgm:prSet presAssocID="{095F2AD0-0F95-4FE0-948E-7B674C638EEE}" presName="accentRepeatNode" presStyleLbl="solidAlignAcc1" presStyleIdx="3" presStyleCnt="8"/>
      <dgm:spPr/>
    </dgm:pt>
    <dgm:pt modelId="{DA841A90-A1C7-47FA-8B06-8A6F4C5C0802}" type="pres">
      <dgm:prSet presAssocID="{61128656-F84B-49B6-95F9-18B9E0C73151}" presName="text3" presStyleCnt="0"/>
      <dgm:spPr/>
    </dgm:pt>
    <dgm:pt modelId="{0A6646F6-C5C3-45A1-9E80-FC49FBD75BB4}" type="pres">
      <dgm:prSet presAssocID="{61128656-F84B-49B6-95F9-18B9E0C73151}" presName="textRepeatNode" presStyleLbl="alignNode1" presStyleIdx="2" presStyleCnt="4">
        <dgm:presLayoutVars>
          <dgm:chMax val="0"/>
          <dgm:chPref val="0"/>
          <dgm:bulletEnabled val="1"/>
        </dgm:presLayoutVars>
      </dgm:prSet>
      <dgm:spPr/>
    </dgm:pt>
    <dgm:pt modelId="{4E19E555-E772-491C-AF90-B53C72C28D95}" type="pres">
      <dgm:prSet presAssocID="{61128656-F84B-49B6-95F9-18B9E0C73151}" presName="textaccent3" presStyleCnt="0"/>
      <dgm:spPr/>
    </dgm:pt>
    <dgm:pt modelId="{831D451E-A4F1-4D00-A430-C2AC227C78C3}" type="pres">
      <dgm:prSet presAssocID="{61128656-F84B-49B6-95F9-18B9E0C73151}" presName="accentRepeatNode" presStyleLbl="solidAlignAcc1" presStyleIdx="4" presStyleCnt="8"/>
      <dgm:spPr/>
    </dgm:pt>
    <dgm:pt modelId="{DDC044DC-0849-4CD6-BEA7-7450BFDC5453}" type="pres">
      <dgm:prSet presAssocID="{B9651A62-CC2C-45F7-BA98-5CD64A961B0C}" presName="image3" presStyleCnt="0"/>
      <dgm:spPr/>
    </dgm:pt>
    <dgm:pt modelId="{9B5FA862-30B5-4F15-A450-245169C24140}" type="pres">
      <dgm:prSet presAssocID="{B9651A62-CC2C-45F7-BA98-5CD64A961B0C}" presName="imageRepeatNode" presStyleLbl="alignAcc1" presStyleIdx="2" presStyleCnt="4"/>
      <dgm:spPr/>
    </dgm:pt>
    <dgm:pt modelId="{AEE3CB8E-EB1F-42B9-B505-8A25E67E1A91}" type="pres">
      <dgm:prSet presAssocID="{B9651A62-CC2C-45F7-BA98-5CD64A961B0C}" presName="imageaccent3" presStyleCnt="0"/>
      <dgm:spPr/>
    </dgm:pt>
    <dgm:pt modelId="{3476F42F-E242-4B08-94DA-03C31C96A73C}" type="pres">
      <dgm:prSet presAssocID="{B9651A62-CC2C-45F7-BA98-5CD64A961B0C}" presName="accentRepeatNode" presStyleLbl="solidAlignAcc1" presStyleIdx="5" presStyleCnt="8"/>
      <dgm:spPr/>
    </dgm:pt>
    <dgm:pt modelId="{A4ED51DF-706B-4F6B-8745-5DEBD0D576C9}" type="pres">
      <dgm:prSet presAssocID="{E9C26202-1192-4BCB-8069-C974678D1236}" presName="text4" presStyleCnt="0"/>
      <dgm:spPr/>
    </dgm:pt>
    <dgm:pt modelId="{ED6E588A-95E6-4629-B470-29DC3D827019}" type="pres">
      <dgm:prSet presAssocID="{E9C26202-1192-4BCB-8069-C974678D1236}" presName="textRepeatNode" presStyleLbl="alignNode1" presStyleIdx="3" presStyleCnt="4">
        <dgm:presLayoutVars>
          <dgm:chMax val="0"/>
          <dgm:chPref val="0"/>
          <dgm:bulletEnabled val="1"/>
        </dgm:presLayoutVars>
      </dgm:prSet>
      <dgm:spPr/>
    </dgm:pt>
    <dgm:pt modelId="{C6662A79-E947-44E3-9776-6E3AB2BAEDC7}" type="pres">
      <dgm:prSet presAssocID="{E9C26202-1192-4BCB-8069-C974678D1236}" presName="textaccent4" presStyleCnt="0"/>
      <dgm:spPr/>
    </dgm:pt>
    <dgm:pt modelId="{2AAE5D95-9CC8-48ED-8E79-59B23DBD4859}" type="pres">
      <dgm:prSet presAssocID="{E9C26202-1192-4BCB-8069-C974678D1236}" presName="accentRepeatNode" presStyleLbl="solidAlignAcc1" presStyleIdx="6" presStyleCnt="8"/>
      <dgm:spPr/>
    </dgm:pt>
    <dgm:pt modelId="{DC97779D-C509-43FA-85A3-B467358F9B85}" type="pres">
      <dgm:prSet presAssocID="{934ADC95-AD52-427A-BBED-B42A243E42BF}" presName="image4" presStyleCnt="0"/>
      <dgm:spPr/>
    </dgm:pt>
    <dgm:pt modelId="{D67F3E00-435F-41F5-83BC-CB531EAFD3BB}" type="pres">
      <dgm:prSet presAssocID="{934ADC95-AD52-427A-BBED-B42A243E42BF}" presName="imageRepeatNode" presStyleLbl="alignAcc1" presStyleIdx="3" presStyleCnt="4"/>
      <dgm:spPr/>
    </dgm:pt>
    <dgm:pt modelId="{F1EC6126-3CF0-43F5-90CB-98390E177508}" type="pres">
      <dgm:prSet presAssocID="{934ADC95-AD52-427A-BBED-B42A243E42BF}" presName="imageaccent4" presStyleCnt="0"/>
      <dgm:spPr/>
    </dgm:pt>
    <dgm:pt modelId="{F4B79F18-C601-4695-9897-78BD9FFD14A7}" type="pres">
      <dgm:prSet presAssocID="{934ADC95-AD52-427A-BBED-B42A243E42BF}" presName="accentRepeatNode" presStyleLbl="solidAlignAcc1" presStyleIdx="7" presStyleCnt="8"/>
      <dgm:spPr/>
    </dgm:pt>
  </dgm:ptLst>
  <dgm:cxnLst>
    <dgm:cxn modelId="{19186F0F-847A-4EB8-963D-00CCF0276981}" srcId="{F3477A6A-74E8-4665-A0B3-0B6325ADF575}" destId="{61128656-F84B-49B6-95F9-18B9E0C73151}" srcOrd="2" destOrd="0" parTransId="{2ECC4AB7-1C83-4950-A34C-FD162558F8E2}" sibTransId="{B9651A62-CC2C-45F7-BA98-5CD64A961B0C}"/>
    <dgm:cxn modelId="{5D2A8618-5DEF-4EB9-9199-F3C652850EBC}" srcId="{F3477A6A-74E8-4665-A0B3-0B6325ADF575}" destId="{22F302C7-EE53-434D-B079-62C61F27E6B5}" srcOrd="0" destOrd="0" parTransId="{8BEBEFC6-3E50-41AF-9893-C134B88F74A9}" sibTransId="{B78D741E-DCB9-4F85-AA2A-9815BF1D40B5}"/>
    <dgm:cxn modelId="{64C13928-2998-3F40-A2D7-F74833E4B77F}" type="presOf" srcId="{26E0E735-28E6-489D-8660-B59C93A11AFC}" destId="{85A5B10F-9D80-44D0-B58C-7D7A14029211}" srcOrd="0" destOrd="0" presId="urn:microsoft.com/office/officeart/2008/layout/HexagonCluster"/>
    <dgm:cxn modelId="{C0085145-5E15-C340-9E98-A2364A041953}" type="presOf" srcId="{22F302C7-EE53-434D-B079-62C61F27E6B5}" destId="{E4D77DAF-8A3E-4238-B25B-B01408534E90}" srcOrd="0" destOrd="0" presId="urn:microsoft.com/office/officeart/2008/layout/HexagonCluster"/>
    <dgm:cxn modelId="{54CEC950-1DB6-49B4-A01A-8F8DE1CEAF50}" srcId="{F3477A6A-74E8-4665-A0B3-0B6325ADF575}" destId="{26E0E735-28E6-489D-8660-B59C93A11AFC}" srcOrd="1" destOrd="0" parTransId="{0A3D6D9E-037C-44F3-8428-F367E5A65425}" sibTransId="{095F2AD0-0F95-4FE0-948E-7B674C638EEE}"/>
    <dgm:cxn modelId="{56A7F357-4507-E540-8532-A97B252F0E4B}" type="presOf" srcId="{B78D741E-DCB9-4F85-AA2A-9815BF1D40B5}" destId="{033F3A56-97BF-46C7-9E42-2A2E48887B59}" srcOrd="0" destOrd="0" presId="urn:microsoft.com/office/officeart/2008/layout/HexagonCluster"/>
    <dgm:cxn modelId="{34534693-A844-294A-BA96-A511CA9591C0}" type="presOf" srcId="{934ADC95-AD52-427A-BBED-B42A243E42BF}" destId="{D67F3E00-435F-41F5-83BC-CB531EAFD3BB}" srcOrd="0" destOrd="0" presId="urn:microsoft.com/office/officeart/2008/layout/HexagonCluster"/>
    <dgm:cxn modelId="{987C2798-A235-8F4F-B96D-C9BB33F8F3A1}" type="presOf" srcId="{F3477A6A-74E8-4665-A0B3-0B6325ADF575}" destId="{9019AF38-F84C-4A29-8D21-9E610C6ED0EA}" srcOrd="0" destOrd="0" presId="urn:microsoft.com/office/officeart/2008/layout/HexagonCluster"/>
    <dgm:cxn modelId="{A62E0C99-E74F-2B4D-B3F1-9FD5102035F1}" type="presOf" srcId="{61128656-F84B-49B6-95F9-18B9E0C73151}" destId="{0A6646F6-C5C3-45A1-9E80-FC49FBD75BB4}" srcOrd="0" destOrd="0" presId="urn:microsoft.com/office/officeart/2008/layout/HexagonCluster"/>
    <dgm:cxn modelId="{5915E2B7-0D7E-6140-BF45-6765453F0C6C}" type="presOf" srcId="{E9C26202-1192-4BCB-8069-C974678D1236}" destId="{ED6E588A-95E6-4629-B470-29DC3D827019}" srcOrd="0" destOrd="0" presId="urn:microsoft.com/office/officeart/2008/layout/HexagonCluster"/>
    <dgm:cxn modelId="{B79611C4-EE1C-CB4D-83C3-DD11817057A7}" type="presOf" srcId="{B9651A62-CC2C-45F7-BA98-5CD64A961B0C}" destId="{9B5FA862-30B5-4F15-A450-245169C24140}" srcOrd="0" destOrd="0" presId="urn:microsoft.com/office/officeart/2008/layout/HexagonCluster"/>
    <dgm:cxn modelId="{FDE89DD2-1293-407A-A2C4-AF8D25C8C591}" srcId="{F3477A6A-74E8-4665-A0B3-0B6325ADF575}" destId="{E9C26202-1192-4BCB-8069-C974678D1236}" srcOrd="3" destOrd="0" parTransId="{848FAFA2-B614-4701-946A-F6BBDF0A2C73}" sibTransId="{934ADC95-AD52-427A-BBED-B42A243E42BF}"/>
    <dgm:cxn modelId="{2A0A21E9-AF59-AB40-B1A0-981A68368DBF}" type="presOf" srcId="{095F2AD0-0F95-4FE0-948E-7B674C638EEE}" destId="{C5BA5CC1-AC33-48B3-97AB-9CD029E1B17D}" srcOrd="0" destOrd="0" presId="urn:microsoft.com/office/officeart/2008/layout/HexagonCluster"/>
    <dgm:cxn modelId="{FB3DCC85-F6B6-D349-97E4-F4AE7D10CB8D}" type="presParOf" srcId="{9019AF38-F84C-4A29-8D21-9E610C6ED0EA}" destId="{769368C6-261F-4F92-8D68-11AEAD6DC4A6}" srcOrd="0" destOrd="0" presId="urn:microsoft.com/office/officeart/2008/layout/HexagonCluster"/>
    <dgm:cxn modelId="{2325E607-7494-DE44-A946-5619EBE80FC6}" type="presParOf" srcId="{769368C6-261F-4F92-8D68-11AEAD6DC4A6}" destId="{E4D77DAF-8A3E-4238-B25B-B01408534E90}" srcOrd="0" destOrd="0" presId="urn:microsoft.com/office/officeart/2008/layout/HexagonCluster"/>
    <dgm:cxn modelId="{CB7E643B-E855-874A-9899-6A634BB9E263}" type="presParOf" srcId="{9019AF38-F84C-4A29-8D21-9E610C6ED0EA}" destId="{902B2410-DEF5-46CD-9C13-11351227DED1}" srcOrd="1" destOrd="0" presId="urn:microsoft.com/office/officeart/2008/layout/HexagonCluster"/>
    <dgm:cxn modelId="{259AD361-4C84-3F4D-9537-374CF3641D3A}" type="presParOf" srcId="{902B2410-DEF5-46CD-9C13-11351227DED1}" destId="{B67B0F16-A0EC-44BD-902B-15BD68E0D4E1}" srcOrd="0" destOrd="0" presId="urn:microsoft.com/office/officeart/2008/layout/HexagonCluster"/>
    <dgm:cxn modelId="{32328DE6-3704-F04E-B546-761F3DB0CAB4}" type="presParOf" srcId="{9019AF38-F84C-4A29-8D21-9E610C6ED0EA}" destId="{7F2487FC-8337-4A35-9052-8A2EC026BC4C}" srcOrd="2" destOrd="0" presId="urn:microsoft.com/office/officeart/2008/layout/HexagonCluster"/>
    <dgm:cxn modelId="{B240BFFB-14DC-394C-9F87-ABFCBBD55DE9}" type="presParOf" srcId="{7F2487FC-8337-4A35-9052-8A2EC026BC4C}" destId="{033F3A56-97BF-46C7-9E42-2A2E48887B59}" srcOrd="0" destOrd="0" presId="urn:microsoft.com/office/officeart/2008/layout/HexagonCluster"/>
    <dgm:cxn modelId="{C0999C2E-F918-8346-B836-BC2AFAFF9DD5}" type="presParOf" srcId="{9019AF38-F84C-4A29-8D21-9E610C6ED0EA}" destId="{44624F6D-7EC2-43EC-A1AF-EB96BDBDD49A}" srcOrd="3" destOrd="0" presId="urn:microsoft.com/office/officeart/2008/layout/HexagonCluster"/>
    <dgm:cxn modelId="{A5679071-4C1A-D843-8A07-0E9C4CD1AB05}" type="presParOf" srcId="{44624F6D-7EC2-43EC-A1AF-EB96BDBDD49A}" destId="{0B09DB42-7442-4BCA-828A-203D528BE2BB}" srcOrd="0" destOrd="0" presId="urn:microsoft.com/office/officeart/2008/layout/HexagonCluster"/>
    <dgm:cxn modelId="{196FA967-8381-A941-9892-506CB1F7DF12}" type="presParOf" srcId="{9019AF38-F84C-4A29-8D21-9E610C6ED0EA}" destId="{EBFC2CED-69F6-4A91-BA7F-2A36BBC8654D}" srcOrd="4" destOrd="0" presId="urn:microsoft.com/office/officeart/2008/layout/HexagonCluster"/>
    <dgm:cxn modelId="{71E68584-16A7-C448-A172-20E93858AD90}" type="presParOf" srcId="{EBFC2CED-69F6-4A91-BA7F-2A36BBC8654D}" destId="{85A5B10F-9D80-44D0-B58C-7D7A14029211}" srcOrd="0" destOrd="0" presId="urn:microsoft.com/office/officeart/2008/layout/HexagonCluster"/>
    <dgm:cxn modelId="{3BF89946-9337-8F45-AF7D-207D610661C3}" type="presParOf" srcId="{9019AF38-F84C-4A29-8D21-9E610C6ED0EA}" destId="{5A4608BB-ACC3-4442-A117-A856F5FBC3E3}" srcOrd="5" destOrd="0" presId="urn:microsoft.com/office/officeart/2008/layout/HexagonCluster"/>
    <dgm:cxn modelId="{301A0019-FA64-1A45-9AB3-96E773FCF0E0}" type="presParOf" srcId="{5A4608BB-ACC3-4442-A117-A856F5FBC3E3}" destId="{8DF7F565-6377-40AE-9B09-E775CEA459C2}" srcOrd="0" destOrd="0" presId="urn:microsoft.com/office/officeart/2008/layout/HexagonCluster"/>
    <dgm:cxn modelId="{C24E246F-D389-8F43-8C03-F1F1115C3156}" type="presParOf" srcId="{9019AF38-F84C-4A29-8D21-9E610C6ED0EA}" destId="{690B8327-20FB-4568-AB00-6F23E058DE2C}" srcOrd="6" destOrd="0" presId="urn:microsoft.com/office/officeart/2008/layout/HexagonCluster"/>
    <dgm:cxn modelId="{38FD524A-2204-0343-9E43-798C1F8FA281}" type="presParOf" srcId="{690B8327-20FB-4568-AB00-6F23E058DE2C}" destId="{C5BA5CC1-AC33-48B3-97AB-9CD029E1B17D}" srcOrd="0" destOrd="0" presId="urn:microsoft.com/office/officeart/2008/layout/HexagonCluster"/>
    <dgm:cxn modelId="{79ED79A3-648B-5642-926E-6C95EFAC3C45}" type="presParOf" srcId="{9019AF38-F84C-4A29-8D21-9E610C6ED0EA}" destId="{37014F41-1CD7-4B3C-ACB0-D54607AADCF4}" srcOrd="7" destOrd="0" presId="urn:microsoft.com/office/officeart/2008/layout/HexagonCluster"/>
    <dgm:cxn modelId="{F989FFF7-F9B3-F54E-84AE-9F4125BB6F8B}" type="presParOf" srcId="{37014F41-1CD7-4B3C-ACB0-D54607AADCF4}" destId="{BD9E2217-E0DB-4E0F-960B-382FD04026B3}" srcOrd="0" destOrd="0" presId="urn:microsoft.com/office/officeart/2008/layout/HexagonCluster"/>
    <dgm:cxn modelId="{ED462205-CB65-044F-B653-79592B11ACD0}" type="presParOf" srcId="{9019AF38-F84C-4A29-8D21-9E610C6ED0EA}" destId="{DA841A90-A1C7-47FA-8B06-8A6F4C5C0802}" srcOrd="8" destOrd="0" presId="urn:microsoft.com/office/officeart/2008/layout/HexagonCluster"/>
    <dgm:cxn modelId="{33B79D52-DA21-F14A-8AF8-AA724A787CCC}" type="presParOf" srcId="{DA841A90-A1C7-47FA-8B06-8A6F4C5C0802}" destId="{0A6646F6-C5C3-45A1-9E80-FC49FBD75BB4}" srcOrd="0" destOrd="0" presId="urn:microsoft.com/office/officeart/2008/layout/HexagonCluster"/>
    <dgm:cxn modelId="{82377CDE-5F90-DF46-A972-33901222DD97}" type="presParOf" srcId="{9019AF38-F84C-4A29-8D21-9E610C6ED0EA}" destId="{4E19E555-E772-491C-AF90-B53C72C28D95}" srcOrd="9" destOrd="0" presId="urn:microsoft.com/office/officeart/2008/layout/HexagonCluster"/>
    <dgm:cxn modelId="{9BDA5852-EC09-9342-A26A-1D9B626A1F90}" type="presParOf" srcId="{4E19E555-E772-491C-AF90-B53C72C28D95}" destId="{831D451E-A4F1-4D00-A430-C2AC227C78C3}" srcOrd="0" destOrd="0" presId="urn:microsoft.com/office/officeart/2008/layout/HexagonCluster"/>
    <dgm:cxn modelId="{C80FE5BE-F681-1744-9AF4-E1AC66ABE023}" type="presParOf" srcId="{9019AF38-F84C-4A29-8D21-9E610C6ED0EA}" destId="{DDC044DC-0849-4CD6-BEA7-7450BFDC5453}" srcOrd="10" destOrd="0" presId="urn:microsoft.com/office/officeart/2008/layout/HexagonCluster"/>
    <dgm:cxn modelId="{637DDE65-18D7-794B-99F0-403AABB8F7F6}" type="presParOf" srcId="{DDC044DC-0849-4CD6-BEA7-7450BFDC5453}" destId="{9B5FA862-30B5-4F15-A450-245169C24140}" srcOrd="0" destOrd="0" presId="urn:microsoft.com/office/officeart/2008/layout/HexagonCluster"/>
    <dgm:cxn modelId="{82F76BF4-7BB1-8741-B939-1A9A474DED6C}" type="presParOf" srcId="{9019AF38-F84C-4A29-8D21-9E610C6ED0EA}" destId="{AEE3CB8E-EB1F-42B9-B505-8A25E67E1A91}" srcOrd="11" destOrd="0" presId="urn:microsoft.com/office/officeart/2008/layout/HexagonCluster"/>
    <dgm:cxn modelId="{3D60F2F8-FEE9-9040-8C8E-EEF9F593AB3A}" type="presParOf" srcId="{AEE3CB8E-EB1F-42B9-B505-8A25E67E1A91}" destId="{3476F42F-E242-4B08-94DA-03C31C96A73C}" srcOrd="0" destOrd="0" presId="urn:microsoft.com/office/officeart/2008/layout/HexagonCluster"/>
    <dgm:cxn modelId="{33BCFF0E-668B-1941-A6AD-DB4A54C5FBEE}" type="presParOf" srcId="{9019AF38-F84C-4A29-8D21-9E610C6ED0EA}" destId="{A4ED51DF-706B-4F6B-8745-5DEBD0D576C9}" srcOrd="12" destOrd="0" presId="urn:microsoft.com/office/officeart/2008/layout/HexagonCluster"/>
    <dgm:cxn modelId="{52550E66-6434-4B4A-BD20-17BCD5FF7D78}" type="presParOf" srcId="{A4ED51DF-706B-4F6B-8745-5DEBD0D576C9}" destId="{ED6E588A-95E6-4629-B470-29DC3D827019}" srcOrd="0" destOrd="0" presId="urn:microsoft.com/office/officeart/2008/layout/HexagonCluster"/>
    <dgm:cxn modelId="{252F9F49-8E4E-E249-81ED-DF49F0BD7B20}" type="presParOf" srcId="{9019AF38-F84C-4A29-8D21-9E610C6ED0EA}" destId="{C6662A79-E947-44E3-9776-6E3AB2BAEDC7}" srcOrd="13" destOrd="0" presId="urn:microsoft.com/office/officeart/2008/layout/HexagonCluster"/>
    <dgm:cxn modelId="{B7306326-8DEC-C745-A749-B94804A8FEF9}" type="presParOf" srcId="{C6662A79-E947-44E3-9776-6E3AB2BAEDC7}" destId="{2AAE5D95-9CC8-48ED-8E79-59B23DBD4859}" srcOrd="0" destOrd="0" presId="urn:microsoft.com/office/officeart/2008/layout/HexagonCluster"/>
    <dgm:cxn modelId="{A26802B5-E299-9B4C-BF7F-2EDC8E1E7AF2}" type="presParOf" srcId="{9019AF38-F84C-4A29-8D21-9E610C6ED0EA}" destId="{DC97779D-C509-43FA-85A3-B467358F9B85}" srcOrd="14" destOrd="0" presId="urn:microsoft.com/office/officeart/2008/layout/HexagonCluster"/>
    <dgm:cxn modelId="{A2B23C4B-7C65-1B42-870B-53D51091349F}" type="presParOf" srcId="{DC97779D-C509-43FA-85A3-B467358F9B85}" destId="{D67F3E00-435F-41F5-83BC-CB531EAFD3BB}" srcOrd="0" destOrd="0" presId="urn:microsoft.com/office/officeart/2008/layout/HexagonCluster"/>
    <dgm:cxn modelId="{53BAD866-31BE-574E-8807-851991059BD7}" type="presParOf" srcId="{9019AF38-F84C-4A29-8D21-9E610C6ED0EA}" destId="{F1EC6126-3CF0-43F5-90CB-98390E177508}" srcOrd="15" destOrd="0" presId="urn:microsoft.com/office/officeart/2008/layout/HexagonCluster"/>
    <dgm:cxn modelId="{3AC48905-C72B-2548-AF5C-08FE13883F15}" type="presParOf" srcId="{F1EC6126-3CF0-43F5-90CB-98390E177508}" destId="{F4B79F18-C601-4695-9897-78BD9FFD14A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82B664-E370-4E2A-B513-E9EA5F67856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40E594A7-0320-4486-B7EA-FBC38681DEF6}">
      <dgm:prSet phldrT="[Texto]"/>
      <dgm:spPr/>
      <dgm:t>
        <a:bodyPr/>
        <a:lstStyle/>
        <a:p>
          <a:r>
            <a:rPr lang="es-ES" dirty="0">
              <a:cs typeface="Calibri Light"/>
            </a:rPr>
            <a:t>CITOTÓXICOS: mata las células tumorales</a:t>
          </a:r>
        </a:p>
      </dgm:t>
    </dgm:pt>
    <dgm:pt modelId="{38CBF4ED-17ED-40FA-9373-A757EA9D5B1A}" type="parTrans" cxnId="{42F974D2-3E19-48E7-B45C-2FACF69FECCF}">
      <dgm:prSet/>
      <dgm:spPr/>
      <dgm:t>
        <a:bodyPr/>
        <a:lstStyle/>
        <a:p>
          <a:endParaRPr lang="es-ES"/>
        </a:p>
      </dgm:t>
    </dgm:pt>
    <dgm:pt modelId="{6996FE4E-B006-4CB4-96E9-BEB6C6082992}" type="sibTrans" cxnId="{42F974D2-3E19-48E7-B45C-2FACF69FECCF}">
      <dgm:prSet/>
      <dgm:spPr/>
      <dgm:t>
        <a:bodyPr/>
        <a:lstStyle/>
        <a:p>
          <a:endParaRPr lang="es-ES"/>
        </a:p>
      </dgm:t>
    </dgm:pt>
    <dgm:pt modelId="{216DFAD1-F680-4E63-984F-16DFC8BDE2EC}">
      <dgm:prSet phldrT="[Texto]"/>
      <dgm:spPr/>
      <dgm:t>
        <a:bodyPr/>
        <a:lstStyle/>
        <a:p>
          <a:r>
            <a:rPr lang="es-ES" dirty="0">
              <a:cs typeface="Calibri Light"/>
            </a:rPr>
            <a:t>IT: estimula respuesta inmune huésped </a:t>
          </a:r>
        </a:p>
      </dgm:t>
    </dgm:pt>
    <dgm:pt modelId="{08A6E48F-1CC7-4B7E-9B2C-5B339424201F}" type="parTrans" cxnId="{3B27B23A-1784-42A5-A5F6-AE58E03F5B23}">
      <dgm:prSet/>
      <dgm:spPr/>
      <dgm:t>
        <a:bodyPr/>
        <a:lstStyle/>
        <a:p>
          <a:endParaRPr lang="es-ES"/>
        </a:p>
      </dgm:t>
    </dgm:pt>
    <dgm:pt modelId="{A445EB0E-D7C5-4CE5-B643-FA9770EF78DD}" type="sibTrans" cxnId="{3B27B23A-1784-42A5-A5F6-AE58E03F5B23}">
      <dgm:prSet/>
      <dgm:spPr/>
      <dgm:t>
        <a:bodyPr/>
        <a:lstStyle/>
        <a:p>
          <a:endParaRPr lang="es-ES"/>
        </a:p>
      </dgm:t>
    </dgm:pt>
    <dgm:pt modelId="{58057122-DC21-428D-B263-4EFD44EC5940}">
      <dgm:prSet phldrT="[Texto]" custT="1"/>
      <dgm:spPr/>
      <dgm:t>
        <a:bodyPr/>
        <a:lstStyle/>
        <a:p>
          <a:r>
            <a:rPr lang="es-ES" sz="2800" b="1" dirty="0">
              <a:cs typeface="Calibri Light"/>
            </a:rPr>
            <a:t>Rápida</a:t>
          </a:r>
          <a:r>
            <a:rPr lang="es-ES" sz="2800" dirty="0">
              <a:cs typeface="Calibri Light"/>
            </a:rPr>
            <a:t> disminución del tamaño del tumor</a:t>
          </a:r>
        </a:p>
      </dgm:t>
    </dgm:pt>
    <dgm:pt modelId="{34493F12-617D-4191-B340-E16BC256CBA0}" type="parTrans" cxnId="{5201692F-B3D3-4C8C-B7EC-6E9217EBB8DD}">
      <dgm:prSet/>
      <dgm:spPr/>
      <dgm:t>
        <a:bodyPr/>
        <a:lstStyle/>
        <a:p>
          <a:endParaRPr lang="es-ES"/>
        </a:p>
      </dgm:t>
    </dgm:pt>
    <dgm:pt modelId="{90B581DD-4C35-4B43-85A2-F14051CE3DDF}" type="sibTrans" cxnId="{5201692F-B3D3-4C8C-B7EC-6E9217EBB8DD}">
      <dgm:prSet/>
      <dgm:spPr/>
      <dgm:t>
        <a:bodyPr/>
        <a:lstStyle/>
        <a:p>
          <a:endParaRPr lang="es-ES"/>
        </a:p>
      </dgm:t>
    </dgm:pt>
    <dgm:pt modelId="{7EDACB2C-E37A-45D9-A3A0-A55FDFA26714}">
      <dgm:prSet phldrT="[Texto]" custT="1"/>
      <dgm:spPr/>
      <dgm:t>
        <a:bodyPr/>
        <a:lstStyle/>
        <a:p>
          <a:r>
            <a:rPr lang="es-ES" sz="2800" dirty="0">
              <a:cs typeface="Calibri Light"/>
            </a:rPr>
            <a:t> Ausencia de nuevas lesiones</a:t>
          </a:r>
        </a:p>
      </dgm:t>
    </dgm:pt>
    <dgm:pt modelId="{8CD4929E-A6E5-4C14-8580-0CF21E23E113}" type="parTrans" cxnId="{F9ADBEC5-DFAC-4032-A0C0-F14E80806E15}">
      <dgm:prSet/>
      <dgm:spPr/>
      <dgm:t>
        <a:bodyPr/>
        <a:lstStyle/>
        <a:p>
          <a:endParaRPr lang="es-ES"/>
        </a:p>
      </dgm:t>
    </dgm:pt>
    <dgm:pt modelId="{CD5E2C16-8C61-40F4-B318-AA4981CCD619}" type="sibTrans" cxnId="{F9ADBEC5-DFAC-4032-A0C0-F14E80806E15}">
      <dgm:prSet/>
      <dgm:spPr/>
      <dgm:t>
        <a:bodyPr/>
        <a:lstStyle/>
        <a:p>
          <a:endParaRPr lang="es-ES"/>
        </a:p>
      </dgm:t>
    </dgm:pt>
    <dgm:pt modelId="{7698DD63-AA58-49E9-8948-C086157E9ABE}">
      <dgm:prSet phldrT="[Texto]" custT="1"/>
      <dgm:spPr/>
      <dgm:t>
        <a:bodyPr/>
        <a:lstStyle/>
        <a:p>
          <a:r>
            <a:rPr lang="es-ES" sz="2400" dirty="0">
              <a:cs typeface="Calibri Light"/>
            </a:rPr>
            <a:t>Respuesta </a:t>
          </a:r>
          <a:r>
            <a:rPr lang="es-ES" sz="2400" b="1" dirty="0">
              <a:cs typeface="Calibri Light"/>
            </a:rPr>
            <a:t>tardía</a:t>
          </a:r>
          <a:r>
            <a:rPr lang="es-ES" sz="2400" dirty="0">
              <a:cs typeface="Calibri Light"/>
            </a:rPr>
            <a:t> al tratamiento</a:t>
          </a:r>
        </a:p>
      </dgm:t>
    </dgm:pt>
    <dgm:pt modelId="{D0E76C96-BD18-4FC4-8064-7096B7629F3C}" type="parTrans" cxnId="{8FEFA3AC-3C34-4C07-A9B0-AD0F2AEC0969}">
      <dgm:prSet/>
      <dgm:spPr/>
      <dgm:t>
        <a:bodyPr/>
        <a:lstStyle/>
        <a:p>
          <a:endParaRPr lang="es-ES"/>
        </a:p>
      </dgm:t>
    </dgm:pt>
    <dgm:pt modelId="{0820D7D2-65E9-4774-A4A9-BC86D1471936}" type="sibTrans" cxnId="{8FEFA3AC-3C34-4C07-A9B0-AD0F2AEC0969}">
      <dgm:prSet/>
      <dgm:spPr/>
      <dgm:t>
        <a:bodyPr/>
        <a:lstStyle/>
        <a:p>
          <a:endParaRPr lang="es-ES"/>
        </a:p>
      </dgm:t>
    </dgm:pt>
    <dgm:pt modelId="{06607BCE-B33A-4C23-A119-6074774657E3}">
      <dgm:prSet phldrT="[Texto]" custT="1"/>
      <dgm:spPr/>
      <dgm:t>
        <a:bodyPr/>
        <a:lstStyle/>
        <a:p>
          <a:r>
            <a:rPr lang="es-ES" sz="2400" dirty="0">
              <a:cs typeface="Calibri Light"/>
            </a:rPr>
            <a:t>Aumento inicial de la carga tumoral/  aparición de nuevas lesiones seguido  de  reducción del tumor a largo plazo</a:t>
          </a:r>
        </a:p>
      </dgm:t>
    </dgm:pt>
    <dgm:pt modelId="{1D28F976-5F67-46A4-8ADB-47410EF2CF53}" type="parTrans" cxnId="{73D427E5-A157-4124-82B7-772A5AF84151}">
      <dgm:prSet/>
      <dgm:spPr/>
      <dgm:t>
        <a:bodyPr/>
        <a:lstStyle/>
        <a:p>
          <a:endParaRPr lang="es-ES"/>
        </a:p>
      </dgm:t>
    </dgm:pt>
    <dgm:pt modelId="{34573EC9-472E-4E2F-846D-76EE495EDD8D}" type="sibTrans" cxnId="{73D427E5-A157-4124-82B7-772A5AF84151}">
      <dgm:prSet/>
      <dgm:spPr/>
      <dgm:t>
        <a:bodyPr/>
        <a:lstStyle/>
        <a:p>
          <a:endParaRPr lang="es-ES"/>
        </a:p>
      </dgm:t>
    </dgm:pt>
    <dgm:pt modelId="{4D869EB6-5D5E-4065-B03B-EBDC3F232FE4}">
      <dgm:prSet phldrT="[Texto]" custT="1"/>
      <dgm:spPr/>
      <dgm:t>
        <a:bodyPr/>
        <a:lstStyle/>
        <a:p>
          <a:r>
            <a:rPr lang="es-ES" sz="2400" dirty="0">
              <a:cs typeface="Calibri Light"/>
            </a:rPr>
            <a:t> Enfermedad estable prolongada es criterio de respuesta</a:t>
          </a:r>
        </a:p>
      </dgm:t>
    </dgm:pt>
    <dgm:pt modelId="{2E4047C1-57FC-4F79-8DAE-3C6C2062F91A}" type="parTrans" cxnId="{E62DC34A-51AF-4E5E-AF6F-363C25EC5FEF}">
      <dgm:prSet/>
      <dgm:spPr/>
      <dgm:t>
        <a:bodyPr/>
        <a:lstStyle/>
        <a:p>
          <a:endParaRPr lang="es-ES"/>
        </a:p>
      </dgm:t>
    </dgm:pt>
    <dgm:pt modelId="{F615B90F-7C6F-4EA7-8388-CC801532A792}" type="sibTrans" cxnId="{E62DC34A-51AF-4E5E-AF6F-363C25EC5FEF}">
      <dgm:prSet/>
      <dgm:spPr/>
      <dgm:t>
        <a:bodyPr/>
        <a:lstStyle/>
        <a:p>
          <a:endParaRPr lang="es-ES"/>
        </a:p>
      </dgm:t>
    </dgm:pt>
    <dgm:pt modelId="{F9DBFEE9-4656-43F9-978F-82545B499D90}" type="pres">
      <dgm:prSet presAssocID="{B082B664-E370-4E2A-B513-E9EA5F678569}" presName="Name0" presStyleCnt="0">
        <dgm:presLayoutVars>
          <dgm:dir/>
          <dgm:animLvl val="lvl"/>
          <dgm:resizeHandles val="exact"/>
        </dgm:presLayoutVars>
      </dgm:prSet>
      <dgm:spPr/>
    </dgm:pt>
    <dgm:pt modelId="{FF5C341F-ECC7-42EF-8D95-8ABB60B9FBDB}" type="pres">
      <dgm:prSet presAssocID="{B082B664-E370-4E2A-B513-E9EA5F678569}" presName="tSp" presStyleCnt="0"/>
      <dgm:spPr/>
    </dgm:pt>
    <dgm:pt modelId="{6031E8DD-6F30-4661-A552-5C9ECBD99D8A}" type="pres">
      <dgm:prSet presAssocID="{B082B664-E370-4E2A-B513-E9EA5F678569}" presName="bSp" presStyleCnt="0"/>
      <dgm:spPr/>
    </dgm:pt>
    <dgm:pt modelId="{24EED0C9-30B0-46F7-AA48-1D68B2B201B4}" type="pres">
      <dgm:prSet presAssocID="{B082B664-E370-4E2A-B513-E9EA5F678569}" presName="process" presStyleCnt="0"/>
      <dgm:spPr/>
    </dgm:pt>
    <dgm:pt modelId="{873380DC-BBB4-4EA2-9B00-8CA814C8A7DE}" type="pres">
      <dgm:prSet presAssocID="{40E594A7-0320-4486-B7EA-FBC38681DEF6}" presName="composite1" presStyleCnt="0"/>
      <dgm:spPr/>
    </dgm:pt>
    <dgm:pt modelId="{F8F0C9D6-A5F2-48AB-A322-EC1BBBF726AE}" type="pres">
      <dgm:prSet presAssocID="{40E594A7-0320-4486-B7EA-FBC38681DEF6}" presName="dummyNode1" presStyleLbl="node1" presStyleIdx="0" presStyleCnt="2"/>
      <dgm:spPr/>
    </dgm:pt>
    <dgm:pt modelId="{B29D5D3A-7EBE-4D3E-9920-51C8ACC1EC48}" type="pres">
      <dgm:prSet presAssocID="{40E594A7-0320-4486-B7EA-FBC38681DEF6}" presName="childNode1" presStyleLbl="bgAcc1" presStyleIdx="0" presStyleCnt="2" custScaleX="250107" custScaleY="203064">
        <dgm:presLayoutVars>
          <dgm:bulletEnabled val="1"/>
        </dgm:presLayoutVars>
      </dgm:prSet>
      <dgm:spPr/>
    </dgm:pt>
    <dgm:pt modelId="{444C1881-A138-4199-A894-22C4FB3EB67A}" type="pres">
      <dgm:prSet presAssocID="{40E594A7-0320-4486-B7EA-FBC38681DEF6}" presName="childNode1tx" presStyleLbl="bgAcc1" presStyleIdx="0" presStyleCnt="2">
        <dgm:presLayoutVars>
          <dgm:bulletEnabled val="1"/>
        </dgm:presLayoutVars>
      </dgm:prSet>
      <dgm:spPr/>
    </dgm:pt>
    <dgm:pt modelId="{5923CAE4-BB28-4510-892A-F88FD305417F}" type="pres">
      <dgm:prSet presAssocID="{40E594A7-0320-4486-B7EA-FBC38681DEF6}" presName="parentNode1" presStyleLbl="node1" presStyleIdx="0" presStyleCnt="2" custScaleX="250107" custScaleY="183316" custLinFactNeighborY="50833">
        <dgm:presLayoutVars>
          <dgm:chMax val="1"/>
          <dgm:bulletEnabled val="1"/>
        </dgm:presLayoutVars>
      </dgm:prSet>
      <dgm:spPr/>
    </dgm:pt>
    <dgm:pt modelId="{44EF34B6-68E1-436D-8C01-B81598342B1A}" type="pres">
      <dgm:prSet presAssocID="{40E594A7-0320-4486-B7EA-FBC38681DEF6}" presName="connSite1" presStyleCnt="0"/>
      <dgm:spPr/>
    </dgm:pt>
    <dgm:pt modelId="{70FE7803-305F-4F1E-8653-9589B09CF532}" type="pres">
      <dgm:prSet presAssocID="{6996FE4E-B006-4CB4-96E9-BEB6C6082992}" presName="Name9" presStyleLbl="sibTrans2D1" presStyleIdx="0" presStyleCnt="1" custScaleX="9170" custScaleY="11816" custLinFactX="28325" custLinFactNeighborX="100000" custLinFactNeighborY="29608"/>
      <dgm:spPr/>
    </dgm:pt>
    <dgm:pt modelId="{45E8E8A9-19AD-472C-B544-BC45B4F551A1}" type="pres">
      <dgm:prSet presAssocID="{216DFAD1-F680-4E63-984F-16DFC8BDE2EC}" presName="composite2" presStyleCnt="0"/>
      <dgm:spPr/>
    </dgm:pt>
    <dgm:pt modelId="{B07F7025-7DC4-4410-8A1E-7BB90502D9DB}" type="pres">
      <dgm:prSet presAssocID="{216DFAD1-F680-4E63-984F-16DFC8BDE2EC}" presName="dummyNode2" presStyleLbl="node1" presStyleIdx="0" presStyleCnt="2"/>
      <dgm:spPr/>
    </dgm:pt>
    <dgm:pt modelId="{13C67761-A40E-4F06-9816-DE8E14A954E5}" type="pres">
      <dgm:prSet presAssocID="{216DFAD1-F680-4E63-984F-16DFC8BDE2EC}" presName="childNode2" presStyleLbl="bgAcc1" presStyleIdx="1" presStyleCnt="2" custScaleX="305552" custScaleY="208847">
        <dgm:presLayoutVars>
          <dgm:bulletEnabled val="1"/>
        </dgm:presLayoutVars>
      </dgm:prSet>
      <dgm:spPr/>
    </dgm:pt>
    <dgm:pt modelId="{9C8A1971-262D-498C-AF21-CEAC137122DE}" type="pres">
      <dgm:prSet presAssocID="{216DFAD1-F680-4E63-984F-16DFC8BDE2EC}" presName="childNode2tx" presStyleLbl="bgAcc1" presStyleIdx="1" presStyleCnt="2">
        <dgm:presLayoutVars>
          <dgm:bulletEnabled val="1"/>
        </dgm:presLayoutVars>
      </dgm:prSet>
      <dgm:spPr/>
    </dgm:pt>
    <dgm:pt modelId="{9D3BCCEC-B9C5-4F94-B4C5-666193FC486F}" type="pres">
      <dgm:prSet presAssocID="{216DFAD1-F680-4E63-984F-16DFC8BDE2EC}" presName="parentNode2" presStyleLbl="node1" presStyleIdx="1" presStyleCnt="2" custScaleX="250107" custScaleY="183316" custLinFactY="-39949" custLinFactNeighborX="869" custLinFactNeighborY="-100000">
        <dgm:presLayoutVars>
          <dgm:chMax val="0"/>
          <dgm:bulletEnabled val="1"/>
        </dgm:presLayoutVars>
      </dgm:prSet>
      <dgm:spPr/>
    </dgm:pt>
    <dgm:pt modelId="{26B6B350-A435-484A-B28C-D8903594EEEE}" type="pres">
      <dgm:prSet presAssocID="{216DFAD1-F680-4E63-984F-16DFC8BDE2EC}" presName="connSite2" presStyleCnt="0"/>
      <dgm:spPr/>
    </dgm:pt>
  </dgm:ptLst>
  <dgm:cxnLst>
    <dgm:cxn modelId="{F6E5A41F-4E60-864C-9206-C2B9B976F41C}" type="presOf" srcId="{06607BCE-B33A-4C23-A119-6074774657E3}" destId="{13C67761-A40E-4F06-9816-DE8E14A954E5}" srcOrd="0" destOrd="1" presId="urn:microsoft.com/office/officeart/2005/8/layout/hProcess4"/>
    <dgm:cxn modelId="{63D2A520-3C2C-2A42-8AB5-147ACDF1DD3E}" type="presOf" srcId="{4D869EB6-5D5E-4065-B03B-EBDC3F232FE4}" destId="{13C67761-A40E-4F06-9816-DE8E14A954E5}" srcOrd="0" destOrd="2" presId="urn:microsoft.com/office/officeart/2005/8/layout/hProcess4"/>
    <dgm:cxn modelId="{5201692F-B3D3-4C8C-B7EC-6E9217EBB8DD}" srcId="{40E594A7-0320-4486-B7EA-FBC38681DEF6}" destId="{58057122-DC21-428D-B263-4EFD44EC5940}" srcOrd="0" destOrd="0" parTransId="{34493F12-617D-4191-B340-E16BC256CBA0}" sibTransId="{90B581DD-4C35-4B43-85A2-F14051CE3DDF}"/>
    <dgm:cxn modelId="{3B27B23A-1784-42A5-A5F6-AE58E03F5B23}" srcId="{B082B664-E370-4E2A-B513-E9EA5F678569}" destId="{216DFAD1-F680-4E63-984F-16DFC8BDE2EC}" srcOrd="1" destOrd="0" parTransId="{08A6E48F-1CC7-4B7E-9B2C-5B339424201F}" sibTransId="{A445EB0E-D7C5-4CE5-B643-FA9770EF78DD}"/>
    <dgm:cxn modelId="{E11AF95D-1EFE-A342-93CD-018C638D4B30}" type="presOf" srcId="{7EDACB2C-E37A-45D9-A3A0-A55FDFA26714}" destId="{B29D5D3A-7EBE-4D3E-9920-51C8ACC1EC48}" srcOrd="0" destOrd="1" presId="urn:microsoft.com/office/officeart/2005/8/layout/hProcess4"/>
    <dgm:cxn modelId="{1DD1A65E-CD66-CD46-8358-9A1FB209B3E6}" type="presOf" srcId="{216DFAD1-F680-4E63-984F-16DFC8BDE2EC}" destId="{9D3BCCEC-B9C5-4F94-B4C5-666193FC486F}" srcOrd="0" destOrd="0" presId="urn:microsoft.com/office/officeart/2005/8/layout/hProcess4"/>
    <dgm:cxn modelId="{DCACC45E-3285-0A43-A5A9-772FA07A3A15}" type="presOf" srcId="{B082B664-E370-4E2A-B513-E9EA5F678569}" destId="{F9DBFEE9-4656-43F9-978F-82545B499D90}" srcOrd="0" destOrd="0" presId="urn:microsoft.com/office/officeart/2005/8/layout/hProcess4"/>
    <dgm:cxn modelId="{019C9961-FF3F-A545-9F6C-2718E48E8FA1}" type="presOf" srcId="{6996FE4E-B006-4CB4-96E9-BEB6C6082992}" destId="{70FE7803-305F-4F1E-8653-9589B09CF532}" srcOrd="0" destOrd="0" presId="urn:microsoft.com/office/officeart/2005/8/layout/hProcess4"/>
    <dgm:cxn modelId="{0CFD1E69-1D5F-AC43-971C-23CCB39ED924}" type="presOf" srcId="{7698DD63-AA58-49E9-8948-C086157E9ABE}" destId="{9C8A1971-262D-498C-AF21-CEAC137122DE}" srcOrd="1" destOrd="0" presId="urn:microsoft.com/office/officeart/2005/8/layout/hProcess4"/>
    <dgm:cxn modelId="{E62DC34A-51AF-4E5E-AF6F-363C25EC5FEF}" srcId="{216DFAD1-F680-4E63-984F-16DFC8BDE2EC}" destId="{4D869EB6-5D5E-4065-B03B-EBDC3F232FE4}" srcOrd="2" destOrd="0" parTransId="{2E4047C1-57FC-4F79-8DAE-3C6C2062F91A}" sibTransId="{F615B90F-7C6F-4EA7-8388-CC801532A792}"/>
    <dgm:cxn modelId="{952BEA8B-39EE-5941-AE2A-F1EC3B05B1F6}" type="presOf" srcId="{7698DD63-AA58-49E9-8948-C086157E9ABE}" destId="{13C67761-A40E-4F06-9816-DE8E14A954E5}" srcOrd="0" destOrd="0" presId="urn:microsoft.com/office/officeart/2005/8/layout/hProcess4"/>
    <dgm:cxn modelId="{0525CF8E-9FA4-F146-AC1E-FBB1E018FA47}" type="presOf" srcId="{4D869EB6-5D5E-4065-B03B-EBDC3F232FE4}" destId="{9C8A1971-262D-498C-AF21-CEAC137122DE}" srcOrd="1" destOrd="2" presId="urn:microsoft.com/office/officeart/2005/8/layout/hProcess4"/>
    <dgm:cxn modelId="{BD56109B-E183-E344-9759-B0822BB0291A}" type="presOf" srcId="{7EDACB2C-E37A-45D9-A3A0-A55FDFA26714}" destId="{444C1881-A138-4199-A894-22C4FB3EB67A}" srcOrd="1" destOrd="1" presId="urn:microsoft.com/office/officeart/2005/8/layout/hProcess4"/>
    <dgm:cxn modelId="{8FEFA3AC-3C34-4C07-A9B0-AD0F2AEC0969}" srcId="{216DFAD1-F680-4E63-984F-16DFC8BDE2EC}" destId="{7698DD63-AA58-49E9-8948-C086157E9ABE}" srcOrd="0" destOrd="0" parTransId="{D0E76C96-BD18-4FC4-8064-7096B7629F3C}" sibTransId="{0820D7D2-65E9-4774-A4A9-BC86D1471936}"/>
    <dgm:cxn modelId="{468F66B2-CC89-064A-8E61-4D7716B14FC7}" type="presOf" srcId="{58057122-DC21-428D-B263-4EFD44EC5940}" destId="{444C1881-A138-4199-A894-22C4FB3EB67A}" srcOrd="1" destOrd="0" presId="urn:microsoft.com/office/officeart/2005/8/layout/hProcess4"/>
    <dgm:cxn modelId="{F9ADBEC5-DFAC-4032-A0C0-F14E80806E15}" srcId="{40E594A7-0320-4486-B7EA-FBC38681DEF6}" destId="{7EDACB2C-E37A-45D9-A3A0-A55FDFA26714}" srcOrd="1" destOrd="0" parTransId="{8CD4929E-A6E5-4C14-8580-0CF21E23E113}" sibTransId="{CD5E2C16-8C61-40F4-B318-AA4981CCD619}"/>
    <dgm:cxn modelId="{42F974D2-3E19-48E7-B45C-2FACF69FECCF}" srcId="{B082B664-E370-4E2A-B513-E9EA5F678569}" destId="{40E594A7-0320-4486-B7EA-FBC38681DEF6}" srcOrd="0" destOrd="0" parTransId="{38CBF4ED-17ED-40FA-9373-A757EA9D5B1A}" sibTransId="{6996FE4E-B006-4CB4-96E9-BEB6C6082992}"/>
    <dgm:cxn modelId="{6EBC83D4-779C-A44D-B36D-9406615D764E}" type="presOf" srcId="{40E594A7-0320-4486-B7EA-FBC38681DEF6}" destId="{5923CAE4-BB28-4510-892A-F88FD305417F}" srcOrd="0" destOrd="0" presId="urn:microsoft.com/office/officeart/2005/8/layout/hProcess4"/>
    <dgm:cxn modelId="{25C00CE3-02E1-FF49-8A57-D0287E71069B}" type="presOf" srcId="{58057122-DC21-428D-B263-4EFD44EC5940}" destId="{B29D5D3A-7EBE-4D3E-9920-51C8ACC1EC48}" srcOrd="0" destOrd="0" presId="urn:microsoft.com/office/officeart/2005/8/layout/hProcess4"/>
    <dgm:cxn modelId="{73D427E5-A157-4124-82B7-772A5AF84151}" srcId="{216DFAD1-F680-4E63-984F-16DFC8BDE2EC}" destId="{06607BCE-B33A-4C23-A119-6074774657E3}" srcOrd="1" destOrd="0" parTransId="{1D28F976-5F67-46A4-8ADB-47410EF2CF53}" sibTransId="{34573EC9-472E-4E2F-846D-76EE495EDD8D}"/>
    <dgm:cxn modelId="{9E1840FA-F489-8944-811D-A371B7ECB3E2}" type="presOf" srcId="{06607BCE-B33A-4C23-A119-6074774657E3}" destId="{9C8A1971-262D-498C-AF21-CEAC137122DE}" srcOrd="1" destOrd="1" presId="urn:microsoft.com/office/officeart/2005/8/layout/hProcess4"/>
    <dgm:cxn modelId="{E57CBFDE-A5E8-C841-90AC-FD7316C32430}" type="presParOf" srcId="{F9DBFEE9-4656-43F9-978F-82545B499D90}" destId="{FF5C341F-ECC7-42EF-8D95-8ABB60B9FBDB}" srcOrd="0" destOrd="0" presId="urn:microsoft.com/office/officeart/2005/8/layout/hProcess4"/>
    <dgm:cxn modelId="{1E8948DA-4F0C-CE47-AF52-6AD58670D379}" type="presParOf" srcId="{F9DBFEE9-4656-43F9-978F-82545B499D90}" destId="{6031E8DD-6F30-4661-A552-5C9ECBD99D8A}" srcOrd="1" destOrd="0" presId="urn:microsoft.com/office/officeart/2005/8/layout/hProcess4"/>
    <dgm:cxn modelId="{CFA36D43-D585-BB47-8778-EE0659C8A9E6}" type="presParOf" srcId="{F9DBFEE9-4656-43F9-978F-82545B499D90}" destId="{24EED0C9-30B0-46F7-AA48-1D68B2B201B4}" srcOrd="2" destOrd="0" presId="urn:microsoft.com/office/officeart/2005/8/layout/hProcess4"/>
    <dgm:cxn modelId="{01D4B0A1-E0E9-1E42-A4FD-2E7A7CDCC049}" type="presParOf" srcId="{24EED0C9-30B0-46F7-AA48-1D68B2B201B4}" destId="{873380DC-BBB4-4EA2-9B00-8CA814C8A7DE}" srcOrd="0" destOrd="0" presId="urn:microsoft.com/office/officeart/2005/8/layout/hProcess4"/>
    <dgm:cxn modelId="{7B8F6FB7-63A0-5146-8376-C5319DCB68E1}" type="presParOf" srcId="{873380DC-BBB4-4EA2-9B00-8CA814C8A7DE}" destId="{F8F0C9D6-A5F2-48AB-A322-EC1BBBF726AE}" srcOrd="0" destOrd="0" presId="urn:microsoft.com/office/officeart/2005/8/layout/hProcess4"/>
    <dgm:cxn modelId="{C7BAA391-86EE-C34F-8D90-5A97548A7EEB}" type="presParOf" srcId="{873380DC-BBB4-4EA2-9B00-8CA814C8A7DE}" destId="{B29D5D3A-7EBE-4D3E-9920-51C8ACC1EC48}" srcOrd="1" destOrd="0" presId="urn:microsoft.com/office/officeart/2005/8/layout/hProcess4"/>
    <dgm:cxn modelId="{8057B2D9-2917-4A42-B055-78EC78F86CB5}" type="presParOf" srcId="{873380DC-BBB4-4EA2-9B00-8CA814C8A7DE}" destId="{444C1881-A138-4199-A894-22C4FB3EB67A}" srcOrd="2" destOrd="0" presId="urn:microsoft.com/office/officeart/2005/8/layout/hProcess4"/>
    <dgm:cxn modelId="{A2B871B5-1AE8-C443-92A4-6C110D7F722C}" type="presParOf" srcId="{873380DC-BBB4-4EA2-9B00-8CA814C8A7DE}" destId="{5923CAE4-BB28-4510-892A-F88FD305417F}" srcOrd="3" destOrd="0" presId="urn:microsoft.com/office/officeart/2005/8/layout/hProcess4"/>
    <dgm:cxn modelId="{8936EFC6-5335-614F-97F2-4F9BFD5CB7BC}" type="presParOf" srcId="{873380DC-BBB4-4EA2-9B00-8CA814C8A7DE}" destId="{44EF34B6-68E1-436D-8C01-B81598342B1A}" srcOrd="4" destOrd="0" presId="urn:microsoft.com/office/officeart/2005/8/layout/hProcess4"/>
    <dgm:cxn modelId="{4BD0AD80-F9A5-F844-9642-0A5547369197}" type="presParOf" srcId="{24EED0C9-30B0-46F7-AA48-1D68B2B201B4}" destId="{70FE7803-305F-4F1E-8653-9589B09CF532}" srcOrd="1" destOrd="0" presId="urn:microsoft.com/office/officeart/2005/8/layout/hProcess4"/>
    <dgm:cxn modelId="{1C0724D6-9EE8-C14A-897B-1C653A3EAA96}" type="presParOf" srcId="{24EED0C9-30B0-46F7-AA48-1D68B2B201B4}" destId="{45E8E8A9-19AD-472C-B544-BC45B4F551A1}" srcOrd="2" destOrd="0" presId="urn:microsoft.com/office/officeart/2005/8/layout/hProcess4"/>
    <dgm:cxn modelId="{892F3E5C-1519-FA43-A38E-74612E40FE0D}" type="presParOf" srcId="{45E8E8A9-19AD-472C-B544-BC45B4F551A1}" destId="{B07F7025-7DC4-4410-8A1E-7BB90502D9DB}" srcOrd="0" destOrd="0" presId="urn:microsoft.com/office/officeart/2005/8/layout/hProcess4"/>
    <dgm:cxn modelId="{C45ED766-BEA5-B44F-9C89-A84FC8632DFD}" type="presParOf" srcId="{45E8E8A9-19AD-472C-B544-BC45B4F551A1}" destId="{13C67761-A40E-4F06-9816-DE8E14A954E5}" srcOrd="1" destOrd="0" presId="urn:microsoft.com/office/officeart/2005/8/layout/hProcess4"/>
    <dgm:cxn modelId="{B1508BBE-0413-C64F-978B-96A7229BAB35}" type="presParOf" srcId="{45E8E8A9-19AD-472C-B544-BC45B4F551A1}" destId="{9C8A1971-262D-498C-AF21-CEAC137122DE}" srcOrd="2" destOrd="0" presId="urn:microsoft.com/office/officeart/2005/8/layout/hProcess4"/>
    <dgm:cxn modelId="{4389EFF2-158C-C848-A3B7-05D521854281}" type="presParOf" srcId="{45E8E8A9-19AD-472C-B544-BC45B4F551A1}" destId="{9D3BCCEC-B9C5-4F94-B4C5-666193FC486F}" srcOrd="3" destOrd="0" presId="urn:microsoft.com/office/officeart/2005/8/layout/hProcess4"/>
    <dgm:cxn modelId="{7ECDBA64-5354-D644-91DD-B395528DDC37}" type="presParOf" srcId="{45E8E8A9-19AD-472C-B544-BC45B4F551A1}" destId="{26B6B350-A435-484A-B28C-D8903594EEE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85811A-1335-4EAA-A9AB-230FF2B968EB}" type="doc">
      <dgm:prSet loTypeId="urn:microsoft.com/office/officeart/2009/3/layout/DescendingProcess" loCatId="process" qsTypeId="urn:microsoft.com/office/officeart/2005/8/quickstyle/simple1" qsCatId="simple" csTypeId="urn:microsoft.com/office/officeart/2005/8/colors/accent1_2" csCatId="accent1" phldr="1"/>
      <dgm:spPr/>
    </dgm:pt>
    <dgm:pt modelId="{FA8FDD1A-D9CD-40CA-B195-C881507E5B62}">
      <dgm:prSet phldrT="[Texto]" custT="1"/>
      <dgm:spPr/>
      <dgm:t>
        <a:bodyPr/>
        <a:lstStyle/>
        <a:p>
          <a:r>
            <a:rPr lang="es-ES" sz="3200" dirty="0">
              <a:latin typeface="Aharoni" panose="02010803020104030203" pitchFamily="2" charset="-79"/>
              <a:cs typeface="Aharoni" panose="02010803020104030203" pitchFamily="2" charset="-79"/>
            </a:rPr>
            <a:t>OMS </a:t>
          </a:r>
          <a:r>
            <a:rPr lang="es-ES" sz="1800" dirty="0">
              <a:latin typeface="Aharoni" panose="02010803020104030203" pitchFamily="2" charset="-79"/>
              <a:cs typeface="Aharoni" panose="02010803020104030203" pitchFamily="2" charset="-79"/>
            </a:rPr>
            <a:t>(1979)</a:t>
          </a:r>
          <a:endParaRPr lang="es-ES" sz="3200" dirty="0">
            <a:latin typeface="Aharoni" panose="02010803020104030203" pitchFamily="2" charset="-79"/>
            <a:cs typeface="Aharoni" panose="02010803020104030203" pitchFamily="2" charset="-79"/>
          </a:endParaRPr>
        </a:p>
      </dgm:t>
    </dgm:pt>
    <dgm:pt modelId="{33CF2070-0514-4C10-9320-3E83D0160721}" type="parTrans" cxnId="{A4619C74-1B47-426E-9E74-AB7443C195D0}">
      <dgm:prSet/>
      <dgm:spPr/>
      <dgm:t>
        <a:bodyPr/>
        <a:lstStyle/>
        <a:p>
          <a:endParaRPr lang="es-ES"/>
        </a:p>
      </dgm:t>
    </dgm:pt>
    <dgm:pt modelId="{5DCD7703-33E3-4E78-8833-F3C2514760A4}" type="sibTrans" cxnId="{A4619C74-1B47-426E-9E74-AB7443C195D0}">
      <dgm:prSet/>
      <dgm:spPr/>
      <dgm:t>
        <a:bodyPr/>
        <a:lstStyle/>
        <a:p>
          <a:endParaRPr lang="es-ES"/>
        </a:p>
      </dgm:t>
    </dgm:pt>
    <dgm:pt modelId="{17FF4DD4-5200-419A-B543-B8C1CAA02D57}">
      <dgm:prSet phldrT="[Texto]" custT="1"/>
      <dgm:spPr/>
      <dgm:t>
        <a:bodyPr/>
        <a:lstStyle/>
        <a:p>
          <a:r>
            <a:rPr lang="es-ES" sz="3200" dirty="0">
              <a:latin typeface="Aharoni" panose="02010803020104030203" pitchFamily="2" charset="-79"/>
              <a:cs typeface="Aharoni" panose="02010803020104030203" pitchFamily="2" charset="-79"/>
            </a:rPr>
            <a:t>RECIST 1.0 </a:t>
          </a:r>
          <a:r>
            <a:rPr lang="es-ES" sz="2000" dirty="0">
              <a:latin typeface="Aharoni" panose="02010803020104030203" pitchFamily="2" charset="-79"/>
              <a:cs typeface="Aharoni" panose="02010803020104030203" pitchFamily="2" charset="-79"/>
            </a:rPr>
            <a:t>(2000)</a:t>
          </a:r>
        </a:p>
      </dgm:t>
    </dgm:pt>
    <dgm:pt modelId="{FA235D79-9D08-48B9-9619-2E535A27EE80}" type="parTrans" cxnId="{23966864-53CC-4F05-802F-DC5F5ACB1047}">
      <dgm:prSet/>
      <dgm:spPr/>
      <dgm:t>
        <a:bodyPr/>
        <a:lstStyle/>
        <a:p>
          <a:endParaRPr lang="es-ES"/>
        </a:p>
      </dgm:t>
    </dgm:pt>
    <dgm:pt modelId="{DE562C19-357C-4C34-B390-5B981215EFFD}" type="sibTrans" cxnId="{23966864-53CC-4F05-802F-DC5F5ACB1047}">
      <dgm:prSet/>
      <dgm:spPr/>
      <dgm:t>
        <a:bodyPr/>
        <a:lstStyle/>
        <a:p>
          <a:endParaRPr lang="es-ES"/>
        </a:p>
      </dgm:t>
    </dgm:pt>
    <dgm:pt modelId="{3E82D552-B867-4AF4-AB8E-310759FCA06C}">
      <dgm:prSet phldrT="[Texto]" custT="1"/>
      <dgm:spPr/>
      <dgm:t>
        <a:bodyPr/>
        <a:lstStyle/>
        <a:p>
          <a:r>
            <a:rPr lang="es-ES" sz="3200" dirty="0" err="1">
              <a:latin typeface="Aharoni" panose="02010803020104030203" pitchFamily="2" charset="-79"/>
              <a:cs typeface="Aharoni" panose="02010803020104030203" pitchFamily="2" charset="-79"/>
            </a:rPr>
            <a:t>irRC</a:t>
          </a:r>
          <a:r>
            <a:rPr lang="es-ES" sz="3200" dirty="0">
              <a:latin typeface="Aharoni" panose="02010803020104030203" pitchFamily="2" charset="-79"/>
              <a:cs typeface="Aharoni" panose="02010803020104030203" pitchFamily="2" charset="-79"/>
            </a:rPr>
            <a:t> </a:t>
          </a:r>
          <a:r>
            <a:rPr lang="es-ES" sz="1800" dirty="0">
              <a:latin typeface="Aharoni" panose="02010803020104030203" pitchFamily="2" charset="-79"/>
              <a:cs typeface="Aharoni" panose="02010803020104030203" pitchFamily="2" charset="-79"/>
            </a:rPr>
            <a:t>(2009)</a:t>
          </a:r>
          <a:endParaRPr lang="es-ES" sz="3200" dirty="0">
            <a:latin typeface="Aharoni" panose="02010803020104030203" pitchFamily="2" charset="-79"/>
            <a:cs typeface="Aharoni" panose="02010803020104030203" pitchFamily="2" charset="-79"/>
          </a:endParaRPr>
        </a:p>
      </dgm:t>
    </dgm:pt>
    <dgm:pt modelId="{BC635A8A-A011-45A1-8812-CC6B81435CF8}" type="parTrans" cxnId="{584F2222-CF62-47CD-BB6C-B5A4DC977864}">
      <dgm:prSet/>
      <dgm:spPr/>
      <dgm:t>
        <a:bodyPr/>
        <a:lstStyle/>
        <a:p>
          <a:endParaRPr lang="es-ES"/>
        </a:p>
      </dgm:t>
    </dgm:pt>
    <dgm:pt modelId="{5FF8570D-E356-4FF3-BCD0-33ED8FF6BDE5}" type="sibTrans" cxnId="{584F2222-CF62-47CD-BB6C-B5A4DC977864}">
      <dgm:prSet/>
      <dgm:spPr/>
      <dgm:t>
        <a:bodyPr/>
        <a:lstStyle/>
        <a:p>
          <a:endParaRPr lang="es-ES"/>
        </a:p>
      </dgm:t>
    </dgm:pt>
    <dgm:pt modelId="{A8060413-A569-4B0B-8531-97FA96E378AC}">
      <dgm:prSet phldrT="[Texto]" custT="1"/>
      <dgm:spPr/>
      <dgm:t>
        <a:bodyPr/>
        <a:lstStyle/>
        <a:p>
          <a:r>
            <a:rPr lang="es-ES" sz="3200" dirty="0" err="1">
              <a:latin typeface="Aharoni" panose="02010803020104030203" pitchFamily="2" charset="-79"/>
              <a:cs typeface="Aharoni" panose="02010803020104030203" pitchFamily="2" charset="-79"/>
            </a:rPr>
            <a:t>irRECIST</a:t>
          </a:r>
          <a:r>
            <a:rPr lang="es-ES" sz="3200" dirty="0">
              <a:latin typeface="Aharoni" panose="02010803020104030203" pitchFamily="2" charset="-79"/>
              <a:cs typeface="Aharoni" panose="02010803020104030203" pitchFamily="2" charset="-79"/>
            </a:rPr>
            <a:t> </a:t>
          </a:r>
          <a:r>
            <a:rPr lang="es-ES" sz="2000" dirty="0">
              <a:latin typeface="Aharoni" panose="02010803020104030203" pitchFamily="2" charset="-79"/>
              <a:cs typeface="Aharoni" panose="02010803020104030203" pitchFamily="2" charset="-79"/>
            </a:rPr>
            <a:t>(2013)</a:t>
          </a:r>
          <a:endParaRPr lang="es-ES" sz="3200" dirty="0">
            <a:latin typeface="Aharoni" panose="02010803020104030203" pitchFamily="2" charset="-79"/>
            <a:cs typeface="Aharoni" panose="02010803020104030203" pitchFamily="2" charset="-79"/>
          </a:endParaRPr>
        </a:p>
      </dgm:t>
    </dgm:pt>
    <dgm:pt modelId="{31C7B795-4029-46CA-BA7A-B7488951F4AC}" type="parTrans" cxnId="{C02262C9-4233-48EB-9F86-C5C566F4B765}">
      <dgm:prSet/>
      <dgm:spPr/>
      <dgm:t>
        <a:bodyPr/>
        <a:lstStyle/>
        <a:p>
          <a:endParaRPr lang="es-ES"/>
        </a:p>
      </dgm:t>
    </dgm:pt>
    <dgm:pt modelId="{102568D4-BEF6-4D76-9518-C371C3C16BEE}" type="sibTrans" cxnId="{C02262C9-4233-48EB-9F86-C5C566F4B765}">
      <dgm:prSet/>
      <dgm:spPr/>
      <dgm:t>
        <a:bodyPr/>
        <a:lstStyle/>
        <a:p>
          <a:endParaRPr lang="es-ES"/>
        </a:p>
      </dgm:t>
    </dgm:pt>
    <dgm:pt modelId="{31EE9ABD-80D3-4985-925F-BEACC180B6C0}">
      <dgm:prSet phldrT="[Texto]" custT="1"/>
      <dgm:spPr/>
      <dgm:t>
        <a:bodyPr/>
        <a:lstStyle/>
        <a:p>
          <a:r>
            <a:rPr lang="es-ES" sz="3600" dirty="0">
              <a:solidFill>
                <a:schemeClr val="accent1">
                  <a:lumMod val="50000"/>
                </a:schemeClr>
              </a:solidFill>
              <a:latin typeface="Aharoni" panose="02010803020104030203" pitchFamily="2" charset="-79"/>
              <a:cs typeface="Aharoni" panose="02010803020104030203" pitchFamily="2" charset="-79"/>
            </a:rPr>
            <a:t>RECIST1.1 </a:t>
          </a:r>
          <a:r>
            <a:rPr lang="es-ES" sz="2400" dirty="0">
              <a:latin typeface="Aharoni" panose="02010803020104030203" pitchFamily="2" charset="-79"/>
              <a:cs typeface="Aharoni" panose="02010803020104030203" pitchFamily="2" charset="-79"/>
            </a:rPr>
            <a:t>(2009)</a:t>
          </a:r>
          <a:endParaRPr lang="es-ES" sz="3600" dirty="0">
            <a:latin typeface="Aharoni" panose="02010803020104030203" pitchFamily="2" charset="-79"/>
            <a:cs typeface="Aharoni" panose="02010803020104030203" pitchFamily="2" charset="-79"/>
          </a:endParaRPr>
        </a:p>
      </dgm:t>
    </dgm:pt>
    <dgm:pt modelId="{87174E21-27B8-4C60-B0FC-9BE5C2B9F1DE}" type="parTrans" cxnId="{8567D002-F7B2-425E-834C-A2A15F706FF0}">
      <dgm:prSet/>
      <dgm:spPr/>
      <dgm:t>
        <a:bodyPr/>
        <a:lstStyle/>
        <a:p>
          <a:endParaRPr lang="es-ES"/>
        </a:p>
      </dgm:t>
    </dgm:pt>
    <dgm:pt modelId="{03CC6F48-0DF7-447E-90B9-AE5B7A40B547}" type="sibTrans" cxnId="{8567D002-F7B2-425E-834C-A2A15F706FF0}">
      <dgm:prSet/>
      <dgm:spPr/>
      <dgm:t>
        <a:bodyPr/>
        <a:lstStyle/>
        <a:p>
          <a:endParaRPr lang="es-ES"/>
        </a:p>
      </dgm:t>
    </dgm:pt>
    <dgm:pt modelId="{407A34CF-0257-4689-80A2-33742EE5DA37}">
      <dgm:prSet phldrT="[Texto]" custT="1"/>
      <dgm:spPr/>
      <dgm:t>
        <a:bodyPr/>
        <a:lstStyle/>
        <a:p>
          <a:r>
            <a:rPr lang="es-ES" sz="3600" dirty="0" err="1">
              <a:solidFill>
                <a:schemeClr val="accent1">
                  <a:lumMod val="50000"/>
                </a:schemeClr>
              </a:solidFill>
              <a:latin typeface="Aharoni" panose="02010803020104030203" pitchFamily="2" charset="-79"/>
              <a:cs typeface="Aharoni" panose="02010803020104030203" pitchFamily="2" charset="-79"/>
            </a:rPr>
            <a:t>iRECIST</a:t>
          </a:r>
          <a:r>
            <a:rPr lang="es-ES" sz="3600" dirty="0">
              <a:latin typeface="Aharoni" panose="02010803020104030203" pitchFamily="2" charset="-79"/>
              <a:cs typeface="Aharoni" panose="02010803020104030203" pitchFamily="2" charset="-79"/>
            </a:rPr>
            <a:t> </a:t>
          </a:r>
          <a:r>
            <a:rPr lang="es-ES" sz="2400" dirty="0">
              <a:latin typeface="Aharoni" panose="02010803020104030203" pitchFamily="2" charset="-79"/>
              <a:cs typeface="Aharoni" panose="02010803020104030203" pitchFamily="2" charset="-79"/>
            </a:rPr>
            <a:t>(2017)</a:t>
          </a:r>
          <a:endParaRPr lang="es-ES" sz="3600" dirty="0">
            <a:latin typeface="Aharoni" panose="02010803020104030203" pitchFamily="2" charset="-79"/>
            <a:cs typeface="Aharoni" panose="02010803020104030203" pitchFamily="2" charset="-79"/>
          </a:endParaRPr>
        </a:p>
      </dgm:t>
    </dgm:pt>
    <dgm:pt modelId="{EFAA5445-1410-4F45-A24D-776BF6F035E9}" type="sibTrans" cxnId="{3C632922-270E-4C76-B750-2D681B45C6F2}">
      <dgm:prSet/>
      <dgm:spPr/>
      <dgm:t>
        <a:bodyPr/>
        <a:lstStyle/>
        <a:p>
          <a:endParaRPr lang="es-ES"/>
        </a:p>
      </dgm:t>
    </dgm:pt>
    <dgm:pt modelId="{CB7FCD7D-E82E-4C0A-86D8-07A7C9FB2496}" type="parTrans" cxnId="{3C632922-270E-4C76-B750-2D681B45C6F2}">
      <dgm:prSet/>
      <dgm:spPr/>
      <dgm:t>
        <a:bodyPr/>
        <a:lstStyle/>
        <a:p>
          <a:endParaRPr lang="es-ES"/>
        </a:p>
      </dgm:t>
    </dgm:pt>
    <dgm:pt modelId="{3C89222C-8A5E-4D51-8120-65DB447D74AB}">
      <dgm:prSet phldrT="[Texto]" custT="1"/>
      <dgm:spPr/>
      <dgm:t>
        <a:bodyPr/>
        <a:lstStyle/>
        <a:p>
          <a:r>
            <a:rPr lang="es-ES" sz="2400" dirty="0" err="1">
              <a:latin typeface="Aharoni" panose="02010803020104030203" pitchFamily="2" charset="-79"/>
              <a:cs typeface="Aharoni" panose="02010803020104030203" pitchFamily="2" charset="-79"/>
            </a:rPr>
            <a:t>im</a:t>
          </a:r>
          <a:r>
            <a:rPr lang="es-ES" sz="2400" dirty="0">
              <a:latin typeface="Aharoni" panose="02010803020104030203" pitchFamily="2" charset="-79"/>
              <a:cs typeface="Aharoni" panose="02010803020104030203" pitchFamily="2" charset="-79"/>
            </a:rPr>
            <a:t> RECIST </a:t>
          </a:r>
          <a:r>
            <a:rPr lang="es-ES" sz="1800" dirty="0">
              <a:latin typeface="Aharoni" panose="02010803020104030203" pitchFamily="2" charset="-79"/>
              <a:cs typeface="Aharoni" panose="02010803020104030203" pitchFamily="2" charset="-79"/>
            </a:rPr>
            <a:t>(2018)</a:t>
          </a:r>
          <a:endParaRPr lang="es-ES" sz="2400" dirty="0">
            <a:latin typeface="Aharoni" panose="02010803020104030203" pitchFamily="2" charset="-79"/>
            <a:cs typeface="Aharoni" panose="02010803020104030203" pitchFamily="2" charset="-79"/>
          </a:endParaRPr>
        </a:p>
      </dgm:t>
    </dgm:pt>
    <dgm:pt modelId="{4AF3435A-33C4-4376-875A-FCFB85433F14}" type="parTrans" cxnId="{2BC92C13-6747-4DF4-AD00-E41BAFDADD20}">
      <dgm:prSet/>
      <dgm:spPr/>
      <dgm:t>
        <a:bodyPr/>
        <a:lstStyle/>
        <a:p>
          <a:endParaRPr lang="es-ES"/>
        </a:p>
      </dgm:t>
    </dgm:pt>
    <dgm:pt modelId="{8B5519D0-5F0A-470A-9CBF-B38C986133DA}" type="sibTrans" cxnId="{2BC92C13-6747-4DF4-AD00-E41BAFDADD20}">
      <dgm:prSet/>
      <dgm:spPr/>
      <dgm:t>
        <a:bodyPr/>
        <a:lstStyle/>
        <a:p>
          <a:endParaRPr lang="es-ES"/>
        </a:p>
      </dgm:t>
    </dgm:pt>
    <dgm:pt modelId="{E1A22D73-36E2-4179-8380-A7DB57E19512}" type="pres">
      <dgm:prSet presAssocID="{C385811A-1335-4EAA-A9AB-230FF2B968EB}" presName="Name0" presStyleCnt="0">
        <dgm:presLayoutVars>
          <dgm:chMax val="7"/>
          <dgm:chPref val="5"/>
        </dgm:presLayoutVars>
      </dgm:prSet>
      <dgm:spPr/>
    </dgm:pt>
    <dgm:pt modelId="{9D64FDC7-7F79-4E75-B0FF-ACF3231C59BE}" type="pres">
      <dgm:prSet presAssocID="{C385811A-1335-4EAA-A9AB-230FF2B968EB}" presName="arrowNode" presStyleLbl="node1" presStyleIdx="0" presStyleCnt="1"/>
      <dgm:spPr/>
    </dgm:pt>
    <dgm:pt modelId="{F9106DB8-AC09-44BF-A708-6C5495A5720B}" type="pres">
      <dgm:prSet presAssocID="{FA8FDD1A-D9CD-40CA-B195-C881507E5B62}" presName="txNode1" presStyleLbl="revTx" presStyleIdx="0" presStyleCnt="6">
        <dgm:presLayoutVars>
          <dgm:bulletEnabled val="1"/>
        </dgm:presLayoutVars>
      </dgm:prSet>
      <dgm:spPr/>
    </dgm:pt>
    <dgm:pt modelId="{226D96DC-C238-4353-AF0C-9BFCA9A4F35A}" type="pres">
      <dgm:prSet presAssocID="{17FF4DD4-5200-419A-B543-B8C1CAA02D57}" presName="txNode2" presStyleLbl="revTx" presStyleIdx="1" presStyleCnt="6">
        <dgm:presLayoutVars>
          <dgm:bulletEnabled val="1"/>
        </dgm:presLayoutVars>
      </dgm:prSet>
      <dgm:spPr/>
    </dgm:pt>
    <dgm:pt modelId="{77BEFBFC-2C02-4EBF-BC66-6940964C5BDB}" type="pres">
      <dgm:prSet presAssocID="{DE562C19-357C-4C34-B390-5B981215EFFD}" presName="dotNode2" presStyleCnt="0"/>
      <dgm:spPr/>
    </dgm:pt>
    <dgm:pt modelId="{794132EA-2EDC-46C2-B20C-BE6582E87D5C}" type="pres">
      <dgm:prSet presAssocID="{DE562C19-357C-4C34-B390-5B981215EFFD}" presName="dotRepeatNode" presStyleLbl="fgShp" presStyleIdx="0" presStyleCnt="4"/>
      <dgm:spPr/>
    </dgm:pt>
    <dgm:pt modelId="{48F85690-9195-44DA-9A9E-B79D7B7B521A}" type="pres">
      <dgm:prSet presAssocID="{3E82D552-B867-4AF4-AB8E-310759FCA06C}" presName="txNode3" presStyleLbl="revTx" presStyleIdx="2" presStyleCnt="6">
        <dgm:presLayoutVars>
          <dgm:bulletEnabled val="1"/>
        </dgm:presLayoutVars>
      </dgm:prSet>
      <dgm:spPr/>
    </dgm:pt>
    <dgm:pt modelId="{8ADD634D-1416-4AEA-9872-3B9BFB3AC3C4}" type="pres">
      <dgm:prSet presAssocID="{5FF8570D-E356-4FF3-BCD0-33ED8FF6BDE5}" presName="dotNode3" presStyleCnt="0"/>
      <dgm:spPr/>
    </dgm:pt>
    <dgm:pt modelId="{E4ABAA03-A29E-440B-8C89-2AB14469F0CB}" type="pres">
      <dgm:prSet presAssocID="{5FF8570D-E356-4FF3-BCD0-33ED8FF6BDE5}" presName="dotRepeatNode" presStyleLbl="fgShp" presStyleIdx="1" presStyleCnt="4"/>
      <dgm:spPr/>
    </dgm:pt>
    <dgm:pt modelId="{E7935CD8-3294-4D5B-B1EE-77C0AD9449CD}" type="pres">
      <dgm:prSet presAssocID="{A8060413-A569-4B0B-8531-97FA96E378AC}" presName="txNode4" presStyleLbl="revTx" presStyleIdx="3" presStyleCnt="6">
        <dgm:presLayoutVars>
          <dgm:bulletEnabled val="1"/>
        </dgm:presLayoutVars>
      </dgm:prSet>
      <dgm:spPr/>
    </dgm:pt>
    <dgm:pt modelId="{7ECB6AB2-8CB0-4251-B5DC-91DB6BE27A8C}" type="pres">
      <dgm:prSet presAssocID="{102568D4-BEF6-4D76-9518-C371C3C16BEE}" presName="dotNode4" presStyleCnt="0"/>
      <dgm:spPr/>
    </dgm:pt>
    <dgm:pt modelId="{87152600-F615-4C09-81CF-71E902B68B5A}" type="pres">
      <dgm:prSet presAssocID="{102568D4-BEF6-4D76-9518-C371C3C16BEE}" presName="dotRepeatNode" presStyleLbl="fgShp" presStyleIdx="2" presStyleCnt="4"/>
      <dgm:spPr/>
    </dgm:pt>
    <dgm:pt modelId="{E5B43BFE-A312-41A7-BA99-5842D0B5B965}" type="pres">
      <dgm:prSet presAssocID="{407A34CF-0257-4689-80A2-33742EE5DA37}" presName="txNode5" presStyleLbl="revTx" presStyleIdx="4" presStyleCnt="6">
        <dgm:presLayoutVars>
          <dgm:bulletEnabled val="1"/>
        </dgm:presLayoutVars>
      </dgm:prSet>
      <dgm:spPr/>
    </dgm:pt>
    <dgm:pt modelId="{F6A2E581-D5FD-471C-8737-EF65966750D7}" type="pres">
      <dgm:prSet presAssocID="{EFAA5445-1410-4F45-A24D-776BF6F035E9}" presName="dotNode5" presStyleCnt="0"/>
      <dgm:spPr/>
    </dgm:pt>
    <dgm:pt modelId="{AB19D5FA-73D2-497B-9A0F-86EC212D0FBE}" type="pres">
      <dgm:prSet presAssocID="{EFAA5445-1410-4F45-A24D-776BF6F035E9}" presName="dotRepeatNode" presStyleLbl="fgShp" presStyleIdx="3" presStyleCnt="4"/>
      <dgm:spPr/>
    </dgm:pt>
    <dgm:pt modelId="{3A734F8A-9FAA-46A7-AAE6-DF37818C16E1}" type="pres">
      <dgm:prSet presAssocID="{3C89222C-8A5E-4D51-8120-65DB447D74AB}" presName="txNode6" presStyleLbl="revTx" presStyleIdx="5" presStyleCnt="6">
        <dgm:presLayoutVars>
          <dgm:bulletEnabled val="1"/>
        </dgm:presLayoutVars>
      </dgm:prSet>
      <dgm:spPr/>
    </dgm:pt>
  </dgm:ptLst>
  <dgm:cxnLst>
    <dgm:cxn modelId="{8567D002-F7B2-425E-834C-A2A15F706FF0}" srcId="{17FF4DD4-5200-419A-B543-B8C1CAA02D57}" destId="{31EE9ABD-80D3-4985-925F-BEACC180B6C0}" srcOrd="0" destOrd="0" parTransId="{87174E21-27B8-4C60-B0FC-9BE5C2B9F1DE}" sibTransId="{03CC6F48-0DF7-447E-90B9-AE5B7A40B547}"/>
    <dgm:cxn modelId="{2BC92C13-6747-4DF4-AD00-E41BAFDADD20}" srcId="{C385811A-1335-4EAA-A9AB-230FF2B968EB}" destId="{3C89222C-8A5E-4D51-8120-65DB447D74AB}" srcOrd="5" destOrd="0" parTransId="{4AF3435A-33C4-4376-875A-FCFB85433F14}" sibTransId="{8B5519D0-5F0A-470A-9CBF-B38C986133DA}"/>
    <dgm:cxn modelId="{584F2222-CF62-47CD-BB6C-B5A4DC977864}" srcId="{C385811A-1335-4EAA-A9AB-230FF2B968EB}" destId="{3E82D552-B867-4AF4-AB8E-310759FCA06C}" srcOrd="2" destOrd="0" parTransId="{BC635A8A-A011-45A1-8812-CC6B81435CF8}" sibTransId="{5FF8570D-E356-4FF3-BCD0-33ED8FF6BDE5}"/>
    <dgm:cxn modelId="{3C632922-270E-4C76-B750-2D681B45C6F2}" srcId="{C385811A-1335-4EAA-A9AB-230FF2B968EB}" destId="{407A34CF-0257-4689-80A2-33742EE5DA37}" srcOrd="4" destOrd="0" parTransId="{CB7FCD7D-E82E-4C0A-86D8-07A7C9FB2496}" sibTransId="{EFAA5445-1410-4F45-A24D-776BF6F035E9}"/>
    <dgm:cxn modelId="{E6AF4F2F-9D0C-7642-A55F-1953CB2B707E}" type="presOf" srcId="{31EE9ABD-80D3-4985-925F-BEACC180B6C0}" destId="{226D96DC-C238-4353-AF0C-9BFCA9A4F35A}" srcOrd="0" destOrd="1" presId="urn:microsoft.com/office/officeart/2009/3/layout/DescendingProcess"/>
    <dgm:cxn modelId="{E72F163A-1CF4-4A40-AF0C-7353A92672AE}" type="presOf" srcId="{FA8FDD1A-D9CD-40CA-B195-C881507E5B62}" destId="{F9106DB8-AC09-44BF-A708-6C5495A5720B}" srcOrd="0" destOrd="0" presId="urn:microsoft.com/office/officeart/2009/3/layout/DescendingProcess"/>
    <dgm:cxn modelId="{014AA640-E688-A74E-88C1-9708A1676F44}" type="presOf" srcId="{102568D4-BEF6-4D76-9518-C371C3C16BEE}" destId="{87152600-F615-4C09-81CF-71E902B68B5A}" srcOrd="0" destOrd="0" presId="urn:microsoft.com/office/officeart/2009/3/layout/DescendingProcess"/>
    <dgm:cxn modelId="{23966864-53CC-4F05-802F-DC5F5ACB1047}" srcId="{C385811A-1335-4EAA-A9AB-230FF2B968EB}" destId="{17FF4DD4-5200-419A-B543-B8C1CAA02D57}" srcOrd="1" destOrd="0" parTransId="{FA235D79-9D08-48B9-9619-2E535A27EE80}" sibTransId="{DE562C19-357C-4C34-B390-5B981215EFFD}"/>
    <dgm:cxn modelId="{881DEF51-BCA8-0C46-90EF-AE0F64E4B138}" type="presOf" srcId="{3C89222C-8A5E-4D51-8120-65DB447D74AB}" destId="{3A734F8A-9FAA-46A7-AAE6-DF37818C16E1}" srcOrd="0" destOrd="0" presId="urn:microsoft.com/office/officeart/2009/3/layout/DescendingProcess"/>
    <dgm:cxn modelId="{A4619C74-1B47-426E-9E74-AB7443C195D0}" srcId="{C385811A-1335-4EAA-A9AB-230FF2B968EB}" destId="{FA8FDD1A-D9CD-40CA-B195-C881507E5B62}" srcOrd="0" destOrd="0" parTransId="{33CF2070-0514-4C10-9320-3E83D0160721}" sibTransId="{5DCD7703-33E3-4E78-8833-F3C2514760A4}"/>
    <dgm:cxn modelId="{C7DAC776-7A03-2F43-8C8B-CD8F7AA0807A}" type="presOf" srcId="{3E82D552-B867-4AF4-AB8E-310759FCA06C}" destId="{48F85690-9195-44DA-9A9E-B79D7B7B521A}" srcOrd="0" destOrd="0" presId="urn:microsoft.com/office/officeart/2009/3/layout/DescendingProcess"/>
    <dgm:cxn modelId="{6318E78E-7A24-5045-B48D-5C59A86EDC3C}" type="presOf" srcId="{EFAA5445-1410-4F45-A24D-776BF6F035E9}" destId="{AB19D5FA-73D2-497B-9A0F-86EC212D0FBE}" srcOrd="0" destOrd="0" presId="urn:microsoft.com/office/officeart/2009/3/layout/DescendingProcess"/>
    <dgm:cxn modelId="{9B0D6196-8114-2542-8F64-FC077C9DC848}" type="presOf" srcId="{C385811A-1335-4EAA-A9AB-230FF2B968EB}" destId="{E1A22D73-36E2-4179-8380-A7DB57E19512}" srcOrd="0" destOrd="0" presId="urn:microsoft.com/office/officeart/2009/3/layout/DescendingProcess"/>
    <dgm:cxn modelId="{7A40A8AC-9AD1-B24A-8C20-37670250045B}" type="presOf" srcId="{17FF4DD4-5200-419A-B543-B8C1CAA02D57}" destId="{226D96DC-C238-4353-AF0C-9BFCA9A4F35A}" srcOrd="0" destOrd="0" presId="urn:microsoft.com/office/officeart/2009/3/layout/DescendingProcess"/>
    <dgm:cxn modelId="{272ACDB5-B655-2B4E-98C5-5ED5D98E7A76}" type="presOf" srcId="{DE562C19-357C-4C34-B390-5B981215EFFD}" destId="{794132EA-2EDC-46C2-B20C-BE6582E87D5C}" srcOrd="0" destOrd="0" presId="urn:microsoft.com/office/officeart/2009/3/layout/DescendingProcess"/>
    <dgm:cxn modelId="{C02262C9-4233-48EB-9F86-C5C566F4B765}" srcId="{C385811A-1335-4EAA-A9AB-230FF2B968EB}" destId="{A8060413-A569-4B0B-8531-97FA96E378AC}" srcOrd="3" destOrd="0" parTransId="{31C7B795-4029-46CA-BA7A-B7488951F4AC}" sibTransId="{102568D4-BEF6-4D76-9518-C371C3C16BEE}"/>
    <dgm:cxn modelId="{204B25CA-DC5A-1A47-8703-79AD67B11F4A}" type="presOf" srcId="{5FF8570D-E356-4FF3-BCD0-33ED8FF6BDE5}" destId="{E4ABAA03-A29E-440B-8C89-2AB14469F0CB}" srcOrd="0" destOrd="0" presId="urn:microsoft.com/office/officeart/2009/3/layout/DescendingProcess"/>
    <dgm:cxn modelId="{658802D5-5CFC-EE4A-990A-915A50B0DAD3}" type="presOf" srcId="{A8060413-A569-4B0B-8531-97FA96E378AC}" destId="{E7935CD8-3294-4D5B-B1EE-77C0AD9449CD}" srcOrd="0" destOrd="0" presId="urn:microsoft.com/office/officeart/2009/3/layout/DescendingProcess"/>
    <dgm:cxn modelId="{8124CDE6-B7B7-D247-BA2A-11609E9BFF27}" type="presOf" srcId="{407A34CF-0257-4689-80A2-33742EE5DA37}" destId="{E5B43BFE-A312-41A7-BA99-5842D0B5B965}" srcOrd="0" destOrd="0" presId="urn:microsoft.com/office/officeart/2009/3/layout/DescendingProcess"/>
    <dgm:cxn modelId="{BBBA6EFE-C8AC-A04E-B780-F8196DEB6A17}" type="presParOf" srcId="{E1A22D73-36E2-4179-8380-A7DB57E19512}" destId="{9D64FDC7-7F79-4E75-B0FF-ACF3231C59BE}" srcOrd="0" destOrd="0" presId="urn:microsoft.com/office/officeart/2009/3/layout/DescendingProcess"/>
    <dgm:cxn modelId="{BEA9C18F-2B92-AB48-B502-F89E5C223B73}" type="presParOf" srcId="{E1A22D73-36E2-4179-8380-A7DB57E19512}" destId="{F9106DB8-AC09-44BF-A708-6C5495A5720B}" srcOrd="1" destOrd="0" presId="urn:microsoft.com/office/officeart/2009/3/layout/DescendingProcess"/>
    <dgm:cxn modelId="{06AA9C13-B5B8-D145-A3C3-925B4729B7C1}" type="presParOf" srcId="{E1A22D73-36E2-4179-8380-A7DB57E19512}" destId="{226D96DC-C238-4353-AF0C-9BFCA9A4F35A}" srcOrd="2" destOrd="0" presId="urn:microsoft.com/office/officeart/2009/3/layout/DescendingProcess"/>
    <dgm:cxn modelId="{B99729F9-A6BE-A646-9AFE-9CB70CAA225A}" type="presParOf" srcId="{E1A22D73-36E2-4179-8380-A7DB57E19512}" destId="{77BEFBFC-2C02-4EBF-BC66-6940964C5BDB}" srcOrd="3" destOrd="0" presId="urn:microsoft.com/office/officeart/2009/3/layout/DescendingProcess"/>
    <dgm:cxn modelId="{47A1A1A4-C352-944B-8AD1-D90BB2F28F91}" type="presParOf" srcId="{77BEFBFC-2C02-4EBF-BC66-6940964C5BDB}" destId="{794132EA-2EDC-46C2-B20C-BE6582E87D5C}" srcOrd="0" destOrd="0" presId="urn:microsoft.com/office/officeart/2009/3/layout/DescendingProcess"/>
    <dgm:cxn modelId="{BF25825E-8CD3-2043-BD78-39E0C8771B2D}" type="presParOf" srcId="{E1A22D73-36E2-4179-8380-A7DB57E19512}" destId="{48F85690-9195-44DA-9A9E-B79D7B7B521A}" srcOrd="4" destOrd="0" presId="urn:microsoft.com/office/officeart/2009/3/layout/DescendingProcess"/>
    <dgm:cxn modelId="{2528B213-8E55-434D-96AD-300560D9CE7A}" type="presParOf" srcId="{E1A22D73-36E2-4179-8380-A7DB57E19512}" destId="{8ADD634D-1416-4AEA-9872-3B9BFB3AC3C4}" srcOrd="5" destOrd="0" presId="urn:microsoft.com/office/officeart/2009/3/layout/DescendingProcess"/>
    <dgm:cxn modelId="{28F78CDC-CE81-8945-8AE2-5638D2CFA04B}" type="presParOf" srcId="{8ADD634D-1416-4AEA-9872-3B9BFB3AC3C4}" destId="{E4ABAA03-A29E-440B-8C89-2AB14469F0CB}" srcOrd="0" destOrd="0" presId="urn:microsoft.com/office/officeart/2009/3/layout/DescendingProcess"/>
    <dgm:cxn modelId="{31B8A4E1-B313-7E41-85BC-06CFC2A81644}" type="presParOf" srcId="{E1A22D73-36E2-4179-8380-A7DB57E19512}" destId="{E7935CD8-3294-4D5B-B1EE-77C0AD9449CD}" srcOrd="6" destOrd="0" presId="urn:microsoft.com/office/officeart/2009/3/layout/DescendingProcess"/>
    <dgm:cxn modelId="{429492C7-3A2B-AA46-97BF-2B2BE19B0E25}" type="presParOf" srcId="{E1A22D73-36E2-4179-8380-A7DB57E19512}" destId="{7ECB6AB2-8CB0-4251-B5DC-91DB6BE27A8C}" srcOrd="7" destOrd="0" presId="urn:microsoft.com/office/officeart/2009/3/layout/DescendingProcess"/>
    <dgm:cxn modelId="{3B180C70-9F5E-484A-BF1D-EFFDDF216577}" type="presParOf" srcId="{7ECB6AB2-8CB0-4251-B5DC-91DB6BE27A8C}" destId="{87152600-F615-4C09-81CF-71E902B68B5A}" srcOrd="0" destOrd="0" presId="urn:microsoft.com/office/officeart/2009/3/layout/DescendingProcess"/>
    <dgm:cxn modelId="{6EC49CFD-142A-854B-85E1-28293A2BADF5}" type="presParOf" srcId="{E1A22D73-36E2-4179-8380-A7DB57E19512}" destId="{E5B43BFE-A312-41A7-BA99-5842D0B5B965}" srcOrd="8" destOrd="0" presId="urn:microsoft.com/office/officeart/2009/3/layout/DescendingProcess"/>
    <dgm:cxn modelId="{6E5A62A7-C1DD-594B-BA73-E76A679AD97D}" type="presParOf" srcId="{E1A22D73-36E2-4179-8380-A7DB57E19512}" destId="{F6A2E581-D5FD-471C-8737-EF65966750D7}" srcOrd="9" destOrd="0" presId="urn:microsoft.com/office/officeart/2009/3/layout/DescendingProcess"/>
    <dgm:cxn modelId="{66C9D430-99E7-E945-9C8F-1386B0266A60}" type="presParOf" srcId="{F6A2E581-D5FD-471C-8737-EF65966750D7}" destId="{AB19D5FA-73D2-497B-9A0F-86EC212D0FBE}" srcOrd="0" destOrd="0" presId="urn:microsoft.com/office/officeart/2009/3/layout/DescendingProcess"/>
    <dgm:cxn modelId="{EC64E910-0A5D-4046-B104-17642C4296BF}" type="presParOf" srcId="{E1A22D73-36E2-4179-8380-A7DB57E19512}" destId="{3A734F8A-9FAA-46A7-AAE6-DF37818C16E1}" srcOrd="10"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C830F3-8620-4913-91AC-B2EF23919099}"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s-ES"/>
        </a:p>
      </dgm:t>
    </dgm:pt>
    <dgm:pt modelId="{3A5BA18B-6BBF-4DD5-A693-94DAE5875C5D}">
      <dgm:prSet phldrT="[Texto]" custT="1"/>
      <dgm:spPr>
        <a:solidFill>
          <a:srgbClr val="FF9933"/>
        </a:solidFill>
      </dgm:spPr>
      <dgm:t>
        <a:bodyPr/>
        <a:lstStyle/>
        <a:p>
          <a:pPr>
            <a:buAutoNum type="arabicPeriod"/>
          </a:pPr>
          <a:r>
            <a:rPr lang="es-ES" sz="3400" b="1" i="1" dirty="0">
              <a:cs typeface="Calibri Light" panose="020F0302020204030204"/>
            </a:rPr>
            <a:t>Confirmación de PD</a:t>
          </a:r>
          <a:r>
            <a:rPr lang="es-ES" sz="3400" i="0" dirty="0">
              <a:cs typeface="Calibri Light" panose="020F0302020204030204"/>
            </a:rPr>
            <a:t>     </a:t>
          </a:r>
          <a:r>
            <a:rPr lang="es-ES" sz="2800" i="0" dirty="0">
              <a:cs typeface="Calibri Light" panose="020F0302020204030204"/>
            </a:rPr>
            <a:t>al menos 2 estudios consecutivos con 4 </a:t>
          </a:r>
          <a:r>
            <a:rPr lang="es-ES" sz="2800" i="0" dirty="0" err="1">
              <a:cs typeface="Calibri Light" panose="020F0302020204030204"/>
            </a:rPr>
            <a:t>sem</a:t>
          </a:r>
          <a:r>
            <a:rPr lang="es-ES" sz="2800" i="0" dirty="0">
              <a:cs typeface="Calibri Light" panose="020F0302020204030204"/>
            </a:rPr>
            <a:t> de diferencia</a:t>
          </a:r>
          <a:endParaRPr lang="es-ES" sz="2600" dirty="0"/>
        </a:p>
      </dgm:t>
    </dgm:pt>
    <dgm:pt modelId="{917514C5-19CA-4294-B335-581044C61534}" type="parTrans" cxnId="{76F651B1-DD62-4CAB-9D27-6A304F3AF028}">
      <dgm:prSet/>
      <dgm:spPr/>
      <dgm:t>
        <a:bodyPr/>
        <a:lstStyle/>
        <a:p>
          <a:endParaRPr lang="es-ES"/>
        </a:p>
      </dgm:t>
    </dgm:pt>
    <dgm:pt modelId="{53847D0A-47F9-4029-BD3C-B3D92E524F46}" type="sibTrans" cxnId="{76F651B1-DD62-4CAB-9D27-6A304F3AF028}">
      <dgm:prSet/>
      <dgm:spPr/>
      <dgm:t>
        <a:bodyPr/>
        <a:lstStyle/>
        <a:p>
          <a:endParaRPr lang="es-ES"/>
        </a:p>
      </dgm:t>
    </dgm:pt>
    <dgm:pt modelId="{7DB8637A-C20B-433E-8503-58EB1E5395F4}">
      <dgm:prSet phldrT="[Texto]" custT="1"/>
      <dgm:spPr>
        <a:solidFill>
          <a:srgbClr val="FF9933"/>
        </a:solidFill>
      </dgm:spPr>
      <dgm:t>
        <a:bodyPr/>
        <a:lstStyle/>
        <a:p>
          <a:pPr>
            <a:buAutoNum type="arabicPeriod"/>
          </a:pPr>
          <a:r>
            <a:rPr lang="es-ES" sz="3600" b="1" i="1" dirty="0">
              <a:cs typeface="Calibri Light" panose="020F0302020204030204"/>
            </a:rPr>
            <a:t>Nuevas lesiones medibles               </a:t>
          </a:r>
          <a:r>
            <a:rPr lang="es-ES" sz="3600" b="1" i="0" dirty="0">
              <a:cs typeface="Calibri Light" panose="020F0302020204030204"/>
            </a:rPr>
            <a:t> </a:t>
          </a:r>
          <a:r>
            <a:rPr lang="es-ES" sz="2800" i="0" dirty="0">
              <a:cs typeface="Calibri Light" panose="020F0302020204030204"/>
            </a:rPr>
            <a:t>se incluyen en          </a:t>
          </a:r>
          <a:r>
            <a:rPr lang="es-ES" sz="2800" i="0" u="sng" dirty="0">
              <a:cs typeface="Calibri Light" panose="020F0302020204030204"/>
            </a:rPr>
            <a:t>carga tumoral total</a:t>
          </a:r>
          <a:endParaRPr lang="es-ES" sz="2600" u="sng" dirty="0"/>
        </a:p>
      </dgm:t>
    </dgm:pt>
    <dgm:pt modelId="{6AE3D3E5-2961-42FE-8864-09D2CBBC695E}" type="parTrans" cxnId="{44054AD5-2A65-457D-8D50-83EFA26DEF4A}">
      <dgm:prSet/>
      <dgm:spPr/>
      <dgm:t>
        <a:bodyPr/>
        <a:lstStyle/>
        <a:p>
          <a:endParaRPr lang="es-ES"/>
        </a:p>
      </dgm:t>
    </dgm:pt>
    <dgm:pt modelId="{288DC45E-CFC3-4870-9669-D3C0B5AC1E90}" type="sibTrans" cxnId="{44054AD5-2A65-457D-8D50-83EFA26DEF4A}">
      <dgm:prSet/>
      <dgm:spPr/>
      <dgm:t>
        <a:bodyPr/>
        <a:lstStyle/>
        <a:p>
          <a:endParaRPr lang="es-ES"/>
        </a:p>
      </dgm:t>
    </dgm:pt>
    <dgm:pt modelId="{721E3EC8-2118-4D33-AE98-3A67248E8685}" type="pres">
      <dgm:prSet presAssocID="{DFC830F3-8620-4913-91AC-B2EF23919099}" presName="Name0" presStyleCnt="0">
        <dgm:presLayoutVars>
          <dgm:chPref val="1"/>
          <dgm:dir/>
          <dgm:animOne val="branch"/>
          <dgm:animLvl val="lvl"/>
          <dgm:resizeHandles/>
        </dgm:presLayoutVars>
      </dgm:prSet>
      <dgm:spPr/>
    </dgm:pt>
    <dgm:pt modelId="{FA8B3934-A7BD-4F4C-B2B6-26B6C87C6B4A}" type="pres">
      <dgm:prSet presAssocID="{3A5BA18B-6BBF-4DD5-A693-94DAE5875C5D}" presName="vertOne" presStyleCnt="0"/>
      <dgm:spPr/>
    </dgm:pt>
    <dgm:pt modelId="{0A113104-3591-437E-B67A-1CAB3158B4A7}" type="pres">
      <dgm:prSet presAssocID="{3A5BA18B-6BBF-4DD5-A693-94DAE5875C5D}" presName="txOne" presStyleLbl="node0" presStyleIdx="0" presStyleCnt="2">
        <dgm:presLayoutVars>
          <dgm:chPref val="3"/>
        </dgm:presLayoutVars>
      </dgm:prSet>
      <dgm:spPr/>
    </dgm:pt>
    <dgm:pt modelId="{FB8FF5FB-10E1-4E6C-992D-0420BF0ABCC2}" type="pres">
      <dgm:prSet presAssocID="{3A5BA18B-6BBF-4DD5-A693-94DAE5875C5D}" presName="horzOne" presStyleCnt="0"/>
      <dgm:spPr/>
    </dgm:pt>
    <dgm:pt modelId="{E0119167-BF7B-4F75-8DD4-7DFC931EEB5D}" type="pres">
      <dgm:prSet presAssocID="{53847D0A-47F9-4029-BD3C-B3D92E524F46}" presName="sibSpaceOne" presStyleCnt="0"/>
      <dgm:spPr/>
    </dgm:pt>
    <dgm:pt modelId="{537B00B8-F392-4E1A-84F0-CB24C3034E25}" type="pres">
      <dgm:prSet presAssocID="{7DB8637A-C20B-433E-8503-58EB1E5395F4}" presName="vertOne" presStyleCnt="0"/>
      <dgm:spPr/>
    </dgm:pt>
    <dgm:pt modelId="{195A96E0-9588-4A4F-A36A-8EF477E6F7F9}" type="pres">
      <dgm:prSet presAssocID="{7DB8637A-C20B-433E-8503-58EB1E5395F4}" presName="txOne" presStyleLbl="node0" presStyleIdx="1" presStyleCnt="2">
        <dgm:presLayoutVars>
          <dgm:chPref val="3"/>
        </dgm:presLayoutVars>
      </dgm:prSet>
      <dgm:spPr/>
    </dgm:pt>
    <dgm:pt modelId="{624007A2-F714-4D6C-B105-D0ED797021B8}" type="pres">
      <dgm:prSet presAssocID="{7DB8637A-C20B-433E-8503-58EB1E5395F4}" presName="horzOne" presStyleCnt="0"/>
      <dgm:spPr/>
    </dgm:pt>
  </dgm:ptLst>
  <dgm:cxnLst>
    <dgm:cxn modelId="{ACD7AB32-E147-634E-A33E-D17560BADF5F}" type="presOf" srcId="{7DB8637A-C20B-433E-8503-58EB1E5395F4}" destId="{195A96E0-9588-4A4F-A36A-8EF477E6F7F9}" srcOrd="0" destOrd="0" presId="urn:microsoft.com/office/officeart/2005/8/layout/hierarchy4"/>
    <dgm:cxn modelId="{2DB7CA52-3844-314D-89C5-BD88D93BE4E8}" type="presOf" srcId="{3A5BA18B-6BBF-4DD5-A693-94DAE5875C5D}" destId="{0A113104-3591-437E-B67A-1CAB3158B4A7}" srcOrd="0" destOrd="0" presId="urn:microsoft.com/office/officeart/2005/8/layout/hierarchy4"/>
    <dgm:cxn modelId="{76F651B1-DD62-4CAB-9D27-6A304F3AF028}" srcId="{DFC830F3-8620-4913-91AC-B2EF23919099}" destId="{3A5BA18B-6BBF-4DD5-A693-94DAE5875C5D}" srcOrd="0" destOrd="0" parTransId="{917514C5-19CA-4294-B335-581044C61534}" sibTransId="{53847D0A-47F9-4029-BD3C-B3D92E524F46}"/>
    <dgm:cxn modelId="{44054AD5-2A65-457D-8D50-83EFA26DEF4A}" srcId="{DFC830F3-8620-4913-91AC-B2EF23919099}" destId="{7DB8637A-C20B-433E-8503-58EB1E5395F4}" srcOrd="1" destOrd="0" parTransId="{6AE3D3E5-2961-42FE-8864-09D2CBBC695E}" sibTransId="{288DC45E-CFC3-4870-9669-D3C0B5AC1E90}"/>
    <dgm:cxn modelId="{5D8F2AE0-6048-BC44-9CF1-38B6C40A46FC}" type="presOf" srcId="{DFC830F3-8620-4913-91AC-B2EF23919099}" destId="{721E3EC8-2118-4D33-AE98-3A67248E8685}" srcOrd="0" destOrd="0" presId="urn:microsoft.com/office/officeart/2005/8/layout/hierarchy4"/>
    <dgm:cxn modelId="{F53794C7-4B43-4846-823D-97E8BEC74446}" type="presParOf" srcId="{721E3EC8-2118-4D33-AE98-3A67248E8685}" destId="{FA8B3934-A7BD-4F4C-B2B6-26B6C87C6B4A}" srcOrd="0" destOrd="0" presId="urn:microsoft.com/office/officeart/2005/8/layout/hierarchy4"/>
    <dgm:cxn modelId="{B7BE6B5C-E371-0344-9A70-3D376883C2E8}" type="presParOf" srcId="{FA8B3934-A7BD-4F4C-B2B6-26B6C87C6B4A}" destId="{0A113104-3591-437E-B67A-1CAB3158B4A7}" srcOrd="0" destOrd="0" presId="urn:microsoft.com/office/officeart/2005/8/layout/hierarchy4"/>
    <dgm:cxn modelId="{CA52D772-80EB-524F-96BF-D2028724F51E}" type="presParOf" srcId="{FA8B3934-A7BD-4F4C-B2B6-26B6C87C6B4A}" destId="{FB8FF5FB-10E1-4E6C-992D-0420BF0ABCC2}" srcOrd="1" destOrd="0" presId="urn:microsoft.com/office/officeart/2005/8/layout/hierarchy4"/>
    <dgm:cxn modelId="{944B62B4-4D5B-B447-B4D7-CFA0126C6F06}" type="presParOf" srcId="{721E3EC8-2118-4D33-AE98-3A67248E8685}" destId="{E0119167-BF7B-4F75-8DD4-7DFC931EEB5D}" srcOrd="1" destOrd="0" presId="urn:microsoft.com/office/officeart/2005/8/layout/hierarchy4"/>
    <dgm:cxn modelId="{66B61B3C-0C20-874D-B8AE-A4E4DDE4E060}" type="presParOf" srcId="{721E3EC8-2118-4D33-AE98-3A67248E8685}" destId="{537B00B8-F392-4E1A-84F0-CB24C3034E25}" srcOrd="2" destOrd="0" presId="urn:microsoft.com/office/officeart/2005/8/layout/hierarchy4"/>
    <dgm:cxn modelId="{D5F2B538-50B4-3A4D-8234-2B9B4438A3FF}" type="presParOf" srcId="{537B00B8-F392-4E1A-84F0-CB24C3034E25}" destId="{195A96E0-9588-4A4F-A36A-8EF477E6F7F9}" srcOrd="0" destOrd="0" presId="urn:microsoft.com/office/officeart/2005/8/layout/hierarchy4"/>
    <dgm:cxn modelId="{F9EC9F87-B8E9-6A45-8DB1-EF44DD4FFCEF}" type="presParOf" srcId="{537B00B8-F392-4E1A-84F0-CB24C3034E25}" destId="{624007A2-F714-4D6C-B105-D0ED797021B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673089-8F1D-41FF-8E30-3A50B3BA6CB2}" type="doc">
      <dgm:prSet loTypeId="urn:microsoft.com/office/officeart/2005/8/layout/equation2" loCatId="process" qsTypeId="urn:microsoft.com/office/officeart/2005/8/quickstyle/simple1" qsCatId="simple" csTypeId="urn:microsoft.com/office/officeart/2005/8/colors/accent1_3" csCatId="accent1" phldr="1"/>
      <dgm:spPr/>
    </dgm:pt>
    <dgm:pt modelId="{0B121F9B-02AE-4037-B7B1-ECA9FCBE8021}">
      <dgm:prSet phldrT="[Texto]" custT="1"/>
      <dgm:spPr/>
      <dgm:t>
        <a:bodyPr/>
        <a:lstStyle/>
        <a:p>
          <a:pPr>
            <a:buFont typeface="Wingdings" pitchFamily="34" charset="0"/>
            <a:buChar char="§"/>
          </a:pPr>
          <a:r>
            <a:rPr lang="es-ES" sz="2200" dirty="0"/>
            <a:t>Conceptos introducidos por </a:t>
          </a:r>
          <a:r>
            <a:rPr lang="es-ES" sz="2200" dirty="0" err="1"/>
            <a:t>irRC</a:t>
          </a:r>
          <a:endParaRPr lang="es-ES" sz="2200" dirty="0"/>
        </a:p>
      </dgm:t>
    </dgm:pt>
    <dgm:pt modelId="{0F278B19-88E5-4DA1-8135-8A7C2907BE73}" type="parTrans" cxnId="{7988B3B4-6F76-473D-A42C-BE7CFF0F020D}">
      <dgm:prSet/>
      <dgm:spPr/>
      <dgm:t>
        <a:bodyPr/>
        <a:lstStyle/>
        <a:p>
          <a:endParaRPr lang="es-ES"/>
        </a:p>
      </dgm:t>
    </dgm:pt>
    <dgm:pt modelId="{26635872-9736-455A-87A3-FB560EBC26D5}" type="sibTrans" cxnId="{7988B3B4-6F76-473D-A42C-BE7CFF0F020D}">
      <dgm:prSet/>
      <dgm:spPr/>
      <dgm:t>
        <a:bodyPr/>
        <a:lstStyle/>
        <a:p>
          <a:endParaRPr lang="es-ES"/>
        </a:p>
      </dgm:t>
    </dgm:pt>
    <dgm:pt modelId="{FA013A91-4F94-4314-A281-B112103D9E1A}">
      <dgm:prSet/>
      <dgm:spPr/>
      <dgm:t>
        <a:bodyPr/>
        <a:lstStyle/>
        <a:p>
          <a:r>
            <a:rPr lang="es-ES" dirty="0" err="1">
              <a:cs typeface="Calibri Light"/>
            </a:rPr>
            <a:t>irRECIST</a:t>
          </a:r>
          <a:r>
            <a:rPr lang="es-ES" dirty="0">
              <a:cs typeface="Calibri Light"/>
            </a:rPr>
            <a:t> </a:t>
          </a:r>
        </a:p>
      </dgm:t>
    </dgm:pt>
    <dgm:pt modelId="{F31F9AD9-B506-4CBD-93F3-8B2915938ACE}" type="parTrans" cxnId="{162E9B4F-9100-4B4E-81C4-08C55C7837EC}">
      <dgm:prSet/>
      <dgm:spPr/>
      <dgm:t>
        <a:bodyPr/>
        <a:lstStyle/>
        <a:p>
          <a:endParaRPr lang="es-ES"/>
        </a:p>
      </dgm:t>
    </dgm:pt>
    <dgm:pt modelId="{B4AB0EA0-7820-49EE-971A-687D9A9F017A}" type="sibTrans" cxnId="{162E9B4F-9100-4B4E-81C4-08C55C7837EC}">
      <dgm:prSet/>
      <dgm:spPr/>
      <dgm:t>
        <a:bodyPr/>
        <a:lstStyle/>
        <a:p>
          <a:endParaRPr lang="es-ES"/>
        </a:p>
      </dgm:t>
    </dgm:pt>
    <dgm:pt modelId="{93BFBE86-95E2-4FF4-BCEC-EA664B8A8D9B}">
      <dgm:prSet phldrT="[Texto]" custT="1"/>
      <dgm:spPr/>
      <dgm:t>
        <a:bodyPr/>
        <a:lstStyle/>
        <a:p>
          <a:pPr>
            <a:buFont typeface="Wingdings" pitchFamily="34" charset="0"/>
            <a:buChar char="§"/>
          </a:pPr>
          <a:r>
            <a:rPr lang="es-ES" sz="2200" dirty="0">
              <a:cs typeface="Calibri Light"/>
            </a:rPr>
            <a:t>Evaluación basada en RECIST </a:t>
          </a:r>
          <a:r>
            <a:rPr lang="es-ES" sz="1800" dirty="0">
              <a:cs typeface="Calibri Light"/>
            </a:rPr>
            <a:t>(medidas unidimensionales y 5 lesiones)</a:t>
          </a:r>
          <a:endParaRPr lang="es-ES" sz="1800" dirty="0"/>
        </a:p>
      </dgm:t>
    </dgm:pt>
    <dgm:pt modelId="{F7EF1963-561B-4845-A245-D236D343583A}" type="parTrans" cxnId="{C1A6D594-DF9C-4C96-88DD-16F65620915F}">
      <dgm:prSet/>
      <dgm:spPr/>
      <dgm:t>
        <a:bodyPr/>
        <a:lstStyle/>
        <a:p>
          <a:endParaRPr lang="es-ES"/>
        </a:p>
      </dgm:t>
    </dgm:pt>
    <dgm:pt modelId="{47C1C1EF-BEE1-4B8D-8DB3-3998A2FF75BF}" type="sibTrans" cxnId="{C1A6D594-DF9C-4C96-88DD-16F65620915F}">
      <dgm:prSet/>
      <dgm:spPr/>
      <dgm:t>
        <a:bodyPr/>
        <a:lstStyle/>
        <a:p>
          <a:endParaRPr lang="es-ES"/>
        </a:p>
      </dgm:t>
    </dgm:pt>
    <dgm:pt modelId="{03E2BB15-0663-44A8-895B-B8919EC2E374}" type="pres">
      <dgm:prSet presAssocID="{B6673089-8F1D-41FF-8E30-3A50B3BA6CB2}" presName="Name0" presStyleCnt="0">
        <dgm:presLayoutVars>
          <dgm:dir/>
          <dgm:resizeHandles val="exact"/>
        </dgm:presLayoutVars>
      </dgm:prSet>
      <dgm:spPr/>
    </dgm:pt>
    <dgm:pt modelId="{346B3A06-8B23-41EF-A30F-5DF9EBB99514}" type="pres">
      <dgm:prSet presAssocID="{B6673089-8F1D-41FF-8E30-3A50B3BA6CB2}" presName="vNodes" presStyleCnt="0"/>
      <dgm:spPr/>
    </dgm:pt>
    <dgm:pt modelId="{A192A739-7816-4D87-A53E-96B5DA5AD23A}" type="pres">
      <dgm:prSet presAssocID="{0B121F9B-02AE-4037-B7B1-ECA9FCBE8021}" presName="node" presStyleLbl="node1" presStyleIdx="0" presStyleCnt="3" custScaleX="154417" custScaleY="150221">
        <dgm:presLayoutVars>
          <dgm:bulletEnabled val="1"/>
        </dgm:presLayoutVars>
      </dgm:prSet>
      <dgm:spPr/>
    </dgm:pt>
    <dgm:pt modelId="{E9324C18-B261-447A-BDDB-0959E689EA43}" type="pres">
      <dgm:prSet presAssocID="{26635872-9736-455A-87A3-FB560EBC26D5}" presName="spacerT" presStyleCnt="0"/>
      <dgm:spPr/>
    </dgm:pt>
    <dgm:pt modelId="{8AE6785A-A35B-4DEB-BEEC-CECE442B7D58}" type="pres">
      <dgm:prSet presAssocID="{26635872-9736-455A-87A3-FB560EBC26D5}" presName="sibTrans" presStyleLbl="sibTrans2D1" presStyleIdx="0" presStyleCnt="2"/>
      <dgm:spPr/>
    </dgm:pt>
    <dgm:pt modelId="{37B48B4C-3C50-473D-BD4C-BAEB37716948}" type="pres">
      <dgm:prSet presAssocID="{26635872-9736-455A-87A3-FB560EBC26D5}" presName="spacerB" presStyleCnt="0"/>
      <dgm:spPr/>
    </dgm:pt>
    <dgm:pt modelId="{A78EA5ED-22B4-4C6E-83DD-7CFC8A0ACB05}" type="pres">
      <dgm:prSet presAssocID="{93BFBE86-95E2-4FF4-BCEC-EA664B8A8D9B}" presName="node" presStyleLbl="node1" presStyleIdx="1" presStyleCnt="3" custScaleX="154417" custScaleY="150221">
        <dgm:presLayoutVars>
          <dgm:bulletEnabled val="1"/>
        </dgm:presLayoutVars>
      </dgm:prSet>
      <dgm:spPr/>
    </dgm:pt>
    <dgm:pt modelId="{4CB631CE-1A50-4EAE-9B40-E2D25A773B99}" type="pres">
      <dgm:prSet presAssocID="{B6673089-8F1D-41FF-8E30-3A50B3BA6CB2}" presName="sibTransLast" presStyleLbl="sibTrans2D1" presStyleIdx="1" presStyleCnt="2"/>
      <dgm:spPr/>
    </dgm:pt>
    <dgm:pt modelId="{DF5B1DA7-2B2D-4185-B36A-8D09153274D2}" type="pres">
      <dgm:prSet presAssocID="{B6673089-8F1D-41FF-8E30-3A50B3BA6CB2}" presName="connectorText" presStyleLbl="sibTrans2D1" presStyleIdx="1" presStyleCnt="2"/>
      <dgm:spPr/>
    </dgm:pt>
    <dgm:pt modelId="{47CA034E-9563-479A-954E-FA73D0B792D8}" type="pres">
      <dgm:prSet presAssocID="{B6673089-8F1D-41FF-8E30-3A50B3BA6CB2}" presName="lastNode" presStyleLbl="node1" presStyleIdx="2" presStyleCnt="3" custScaleX="48237" custScaleY="54694">
        <dgm:presLayoutVars>
          <dgm:bulletEnabled val="1"/>
        </dgm:presLayoutVars>
      </dgm:prSet>
      <dgm:spPr/>
    </dgm:pt>
  </dgm:ptLst>
  <dgm:cxnLst>
    <dgm:cxn modelId="{C49BEC27-7F6C-F14B-8F28-E8DB522F4F1E}" type="presOf" srcId="{26635872-9736-455A-87A3-FB560EBC26D5}" destId="{8AE6785A-A35B-4DEB-BEEC-CECE442B7D58}" srcOrd="0" destOrd="0" presId="urn:microsoft.com/office/officeart/2005/8/layout/equation2"/>
    <dgm:cxn modelId="{77A64434-A2E3-9149-BD92-3B14DFEC27E0}" type="presOf" srcId="{0B121F9B-02AE-4037-B7B1-ECA9FCBE8021}" destId="{A192A739-7816-4D87-A53E-96B5DA5AD23A}" srcOrd="0" destOrd="0" presId="urn:microsoft.com/office/officeart/2005/8/layout/equation2"/>
    <dgm:cxn modelId="{9113E146-98C1-FB45-B35D-03A9A37ACF77}" type="presOf" srcId="{B6673089-8F1D-41FF-8E30-3A50B3BA6CB2}" destId="{03E2BB15-0663-44A8-895B-B8919EC2E374}" srcOrd="0" destOrd="0" presId="urn:microsoft.com/office/officeart/2005/8/layout/equation2"/>
    <dgm:cxn modelId="{162E9B4F-9100-4B4E-81C4-08C55C7837EC}" srcId="{B6673089-8F1D-41FF-8E30-3A50B3BA6CB2}" destId="{FA013A91-4F94-4314-A281-B112103D9E1A}" srcOrd="2" destOrd="0" parTransId="{F31F9AD9-B506-4CBD-93F3-8B2915938ACE}" sibTransId="{B4AB0EA0-7820-49EE-971A-687D9A9F017A}"/>
    <dgm:cxn modelId="{03AC618A-5660-4E47-8D12-F48E40ED38C4}" type="presOf" srcId="{FA013A91-4F94-4314-A281-B112103D9E1A}" destId="{47CA034E-9563-479A-954E-FA73D0B792D8}" srcOrd="0" destOrd="0" presId="urn:microsoft.com/office/officeart/2005/8/layout/equation2"/>
    <dgm:cxn modelId="{C1A6D594-DF9C-4C96-88DD-16F65620915F}" srcId="{B6673089-8F1D-41FF-8E30-3A50B3BA6CB2}" destId="{93BFBE86-95E2-4FF4-BCEC-EA664B8A8D9B}" srcOrd="1" destOrd="0" parTransId="{F7EF1963-561B-4845-A245-D236D343583A}" sibTransId="{47C1C1EF-BEE1-4B8D-8DB3-3998A2FF75BF}"/>
    <dgm:cxn modelId="{7988B3B4-6F76-473D-A42C-BE7CFF0F020D}" srcId="{B6673089-8F1D-41FF-8E30-3A50B3BA6CB2}" destId="{0B121F9B-02AE-4037-B7B1-ECA9FCBE8021}" srcOrd="0" destOrd="0" parTransId="{0F278B19-88E5-4DA1-8135-8A7C2907BE73}" sibTransId="{26635872-9736-455A-87A3-FB560EBC26D5}"/>
    <dgm:cxn modelId="{C458E8B7-2131-0E40-9886-071A9C45BD8F}" type="presOf" srcId="{47C1C1EF-BEE1-4B8D-8DB3-3998A2FF75BF}" destId="{4CB631CE-1A50-4EAE-9B40-E2D25A773B99}" srcOrd="0" destOrd="0" presId="urn:microsoft.com/office/officeart/2005/8/layout/equation2"/>
    <dgm:cxn modelId="{B958ADD2-E515-C548-8A10-4FB40EA59686}" type="presOf" srcId="{47C1C1EF-BEE1-4B8D-8DB3-3998A2FF75BF}" destId="{DF5B1DA7-2B2D-4185-B36A-8D09153274D2}" srcOrd="1" destOrd="0" presId="urn:microsoft.com/office/officeart/2005/8/layout/equation2"/>
    <dgm:cxn modelId="{B5C691D5-4D60-834C-B708-BBCF5F391B55}" type="presOf" srcId="{93BFBE86-95E2-4FF4-BCEC-EA664B8A8D9B}" destId="{A78EA5ED-22B4-4C6E-83DD-7CFC8A0ACB05}" srcOrd="0" destOrd="0" presId="urn:microsoft.com/office/officeart/2005/8/layout/equation2"/>
    <dgm:cxn modelId="{7B624345-BED7-B148-B58C-B45008A113D3}" type="presParOf" srcId="{03E2BB15-0663-44A8-895B-B8919EC2E374}" destId="{346B3A06-8B23-41EF-A30F-5DF9EBB99514}" srcOrd="0" destOrd="0" presId="urn:microsoft.com/office/officeart/2005/8/layout/equation2"/>
    <dgm:cxn modelId="{E74EF996-7FA6-0346-AF7A-F5A7DF1C5667}" type="presParOf" srcId="{346B3A06-8B23-41EF-A30F-5DF9EBB99514}" destId="{A192A739-7816-4D87-A53E-96B5DA5AD23A}" srcOrd="0" destOrd="0" presId="urn:microsoft.com/office/officeart/2005/8/layout/equation2"/>
    <dgm:cxn modelId="{2770C139-4792-2244-922E-78FCD1B6E8C3}" type="presParOf" srcId="{346B3A06-8B23-41EF-A30F-5DF9EBB99514}" destId="{E9324C18-B261-447A-BDDB-0959E689EA43}" srcOrd="1" destOrd="0" presId="urn:microsoft.com/office/officeart/2005/8/layout/equation2"/>
    <dgm:cxn modelId="{F3D30B93-4726-FD46-BE83-3FE4A812DA79}" type="presParOf" srcId="{346B3A06-8B23-41EF-A30F-5DF9EBB99514}" destId="{8AE6785A-A35B-4DEB-BEEC-CECE442B7D58}" srcOrd="2" destOrd="0" presId="urn:microsoft.com/office/officeart/2005/8/layout/equation2"/>
    <dgm:cxn modelId="{2AC457B6-EF94-D645-AA23-31779706E3BC}" type="presParOf" srcId="{346B3A06-8B23-41EF-A30F-5DF9EBB99514}" destId="{37B48B4C-3C50-473D-BD4C-BAEB37716948}" srcOrd="3" destOrd="0" presId="urn:microsoft.com/office/officeart/2005/8/layout/equation2"/>
    <dgm:cxn modelId="{55D43D10-049B-044F-B40D-C2251AC283DF}" type="presParOf" srcId="{346B3A06-8B23-41EF-A30F-5DF9EBB99514}" destId="{A78EA5ED-22B4-4C6E-83DD-7CFC8A0ACB05}" srcOrd="4" destOrd="0" presId="urn:microsoft.com/office/officeart/2005/8/layout/equation2"/>
    <dgm:cxn modelId="{C98E9EDC-58F0-D245-9FC2-A2F7F4E0808D}" type="presParOf" srcId="{03E2BB15-0663-44A8-895B-B8919EC2E374}" destId="{4CB631CE-1A50-4EAE-9B40-E2D25A773B99}" srcOrd="1" destOrd="0" presId="urn:microsoft.com/office/officeart/2005/8/layout/equation2"/>
    <dgm:cxn modelId="{2E691BD1-2949-4242-A581-2F23DFB8F4E4}" type="presParOf" srcId="{4CB631CE-1A50-4EAE-9B40-E2D25A773B99}" destId="{DF5B1DA7-2B2D-4185-B36A-8D09153274D2}" srcOrd="0" destOrd="0" presId="urn:microsoft.com/office/officeart/2005/8/layout/equation2"/>
    <dgm:cxn modelId="{5A18A4C9-BD36-1049-83AC-DC225301F948}" type="presParOf" srcId="{03E2BB15-0663-44A8-895B-B8919EC2E374}" destId="{47CA034E-9563-479A-954E-FA73D0B792D8}"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E11721-9601-4819-A83F-F6C67F41A209}"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s-ES"/>
        </a:p>
      </dgm:t>
    </dgm:pt>
    <dgm:pt modelId="{22C90964-9009-4840-B314-53A864B09E24}">
      <dgm:prSet phldrT="[Texto]" custT="1"/>
      <dgm:spPr/>
      <dgm:t>
        <a:bodyPr/>
        <a:lstStyle/>
        <a:p>
          <a:r>
            <a:rPr lang="es-ES" sz="2800" b="1" dirty="0" err="1"/>
            <a:t>iUPD</a:t>
          </a:r>
          <a:r>
            <a:rPr lang="es-ES" sz="2400" dirty="0"/>
            <a:t> (progresión no confirmada)</a:t>
          </a:r>
        </a:p>
      </dgm:t>
    </dgm:pt>
    <dgm:pt modelId="{A626699B-6390-4D91-AABD-CC5AAF47F68D}" type="parTrans" cxnId="{7ECC7D3E-C111-4837-BA5D-E2CF42288143}">
      <dgm:prSet/>
      <dgm:spPr/>
      <dgm:t>
        <a:bodyPr/>
        <a:lstStyle/>
        <a:p>
          <a:endParaRPr lang="es-ES"/>
        </a:p>
      </dgm:t>
    </dgm:pt>
    <dgm:pt modelId="{DACAD3D7-7562-414F-8693-2C62BAAC689C}" type="sibTrans" cxnId="{7ECC7D3E-C111-4837-BA5D-E2CF42288143}">
      <dgm:prSet/>
      <dgm:spPr/>
      <dgm:t>
        <a:bodyPr/>
        <a:lstStyle/>
        <a:p>
          <a:endParaRPr lang="es-ES"/>
        </a:p>
      </dgm:t>
    </dgm:pt>
    <dgm:pt modelId="{D0DB3C6A-2AE9-4E53-9C3E-7B37B36847AB}">
      <dgm:prSet phldrT="[Texto]"/>
      <dgm:spPr/>
      <dgm:t>
        <a:bodyPr/>
        <a:lstStyle/>
        <a:p>
          <a:r>
            <a:rPr lang="es-ES" dirty="0">
              <a:cs typeface="Calibri Light" panose="020F0302020204030204"/>
            </a:rPr>
            <a:t>PD de acuerdo con RECIST 1.1 pero que precisa ser confirmado en control 4-8 semanas</a:t>
          </a:r>
          <a:endParaRPr lang="es-ES" dirty="0"/>
        </a:p>
      </dgm:t>
    </dgm:pt>
    <dgm:pt modelId="{5A074C93-7A56-4B0C-8FF2-ADF84E9B74AF}" type="parTrans" cxnId="{89B90072-8F27-4356-A39A-4287E7320B55}">
      <dgm:prSet/>
      <dgm:spPr/>
      <dgm:t>
        <a:bodyPr/>
        <a:lstStyle/>
        <a:p>
          <a:endParaRPr lang="es-ES"/>
        </a:p>
      </dgm:t>
    </dgm:pt>
    <dgm:pt modelId="{41CAB569-D3DE-4249-8A08-8BA511F748DC}" type="sibTrans" cxnId="{89B90072-8F27-4356-A39A-4287E7320B55}">
      <dgm:prSet/>
      <dgm:spPr/>
      <dgm:t>
        <a:bodyPr/>
        <a:lstStyle/>
        <a:p>
          <a:endParaRPr lang="es-ES"/>
        </a:p>
      </dgm:t>
    </dgm:pt>
    <dgm:pt modelId="{85CE9662-6C6E-46CD-8373-B283599FCC74}">
      <dgm:prSet phldrT="[Texto]" custT="1"/>
      <dgm:spPr/>
      <dgm:t>
        <a:bodyPr/>
        <a:lstStyle/>
        <a:p>
          <a:r>
            <a:rPr lang="es-ES" sz="2800" b="1" dirty="0" err="1"/>
            <a:t>iCPD</a:t>
          </a:r>
          <a:r>
            <a:rPr lang="es-ES" sz="2400" dirty="0"/>
            <a:t> (progresión confirmada)</a:t>
          </a:r>
        </a:p>
      </dgm:t>
    </dgm:pt>
    <dgm:pt modelId="{FA2664A9-26BE-49B9-86BE-2DF4C9EF5136}" type="parTrans" cxnId="{D051695F-37FC-4B0F-A7BA-702BB1DC889A}">
      <dgm:prSet/>
      <dgm:spPr/>
      <dgm:t>
        <a:bodyPr/>
        <a:lstStyle/>
        <a:p>
          <a:endParaRPr lang="es-ES"/>
        </a:p>
      </dgm:t>
    </dgm:pt>
    <dgm:pt modelId="{320AAC70-1FE7-4D63-BA74-3AC767153063}" type="sibTrans" cxnId="{D051695F-37FC-4B0F-A7BA-702BB1DC889A}">
      <dgm:prSet/>
      <dgm:spPr/>
      <dgm:t>
        <a:bodyPr/>
        <a:lstStyle/>
        <a:p>
          <a:endParaRPr lang="es-ES"/>
        </a:p>
      </dgm:t>
    </dgm:pt>
    <dgm:pt modelId="{714E0036-8C72-4E96-B49D-DA0471FAE022}">
      <dgm:prSet phldrT="[Texto]"/>
      <dgm:spPr/>
      <dgm:t>
        <a:bodyPr/>
        <a:lstStyle/>
        <a:p>
          <a:r>
            <a:rPr lang="es-ES" dirty="0">
              <a:cs typeface="Calibri Light" panose="020F0302020204030204"/>
            </a:rPr>
            <a:t> </a:t>
          </a:r>
          <a:r>
            <a:rPr lang="es-ES" u="sng" dirty="0">
              <a:cs typeface="Calibri Light" panose="020F0302020204030204"/>
            </a:rPr>
            <a:t>criterios</a:t>
          </a:r>
          <a:r>
            <a:rPr lang="es-ES" dirty="0">
              <a:cs typeface="Calibri Light" panose="020F0302020204030204"/>
            </a:rPr>
            <a:t> de crecimiento de las lesiones en control a las 4-8 semanas  </a:t>
          </a:r>
          <a:r>
            <a:rPr lang="es-ES" b="1" dirty="0">
              <a:cs typeface="Calibri Light" panose="020F0302020204030204"/>
            </a:rPr>
            <a:t>+</a:t>
          </a:r>
          <a:r>
            <a:rPr lang="es-ES" dirty="0">
              <a:cs typeface="Calibri Light" panose="020F0302020204030204"/>
            </a:rPr>
            <a:t> estabilidad clínica</a:t>
          </a:r>
          <a:endParaRPr lang="es-ES" dirty="0"/>
        </a:p>
      </dgm:t>
    </dgm:pt>
    <dgm:pt modelId="{EAB40B86-D908-4247-8C65-EDD49D1A021E}" type="parTrans" cxnId="{0DBC299D-CAEB-4755-B6C1-6CFB278BE40C}">
      <dgm:prSet/>
      <dgm:spPr/>
      <dgm:t>
        <a:bodyPr/>
        <a:lstStyle/>
        <a:p>
          <a:endParaRPr lang="es-ES"/>
        </a:p>
      </dgm:t>
    </dgm:pt>
    <dgm:pt modelId="{DB184EB4-531D-40A2-BBD2-3765B22290A7}" type="sibTrans" cxnId="{0DBC299D-CAEB-4755-B6C1-6CFB278BE40C}">
      <dgm:prSet/>
      <dgm:spPr/>
      <dgm:t>
        <a:bodyPr/>
        <a:lstStyle/>
        <a:p>
          <a:endParaRPr lang="es-ES"/>
        </a:p>
      </dgm:t>
    </dgm:pt>
    <dgm:pt modelId="{D423EBF1-76D7-43CB-A030-86CCA15F34BD}">
      <dgm:prSet phldrT="[Texto]" custT="1"/>
      <dgm:spPr/>
      <dgm:t>
        <a:bodyPr/>
        <a:lstStyle/>
        <a:p>
          <a:r>
            <a:rPr lang="es-ES" sz="2600" b="1" dirty="0">
              <a:cs typeface="Calibri Light" panose="020F0302020204030204"/>
            </a:rPr>
            <a:t>Nuevas lesiones</a:t>
          </a:r>
          <a:endParaRPr lang="es-ES" sz="2600" dirty="0"/>
        </a:p>
      </dgm:t>
    </dgm:pt>
    <dgm:pt modelId="{02B70C18-3ECC-4970-8878-6E4B0E568691}" type="parTrans" cxnId="{F7656D5F-CDA1-4D3C-95AB-BC2194E0A0C7}">
      <dgm:prSet/>
      <dgm:spPr/>
      <dgm:t>
        <a:bodyPr/>
        <a:lstStyle/>
        <a:p>
          <a:endParaRPr lang="es-ES"/>
        </a:p>
      </dgm:t>
    </dgm:pt>
    <dgm:pt modelId="{FE32F270-6E5E-4150-9C69-72CB4E63B547}" type="sibTrans" cxnId="{F7656D5F-CDA1-4D3C-95AB-BC2194E0A0C7}">
      <dgm:prSet/>
      <dgm:spPr/>
      <dgm:t>
        <a:bodyPr/>
        <a:lstStyle/>
        <a:p>
          <a:endParaRPr lang="es-ES"/>
        </a:p>
      </dgm:t>
    </dgm:pt>
    <dgm:pt modelId="{07C4A5CD-EAEC-417D-BBDF-EB4F31F4A1A8}">
      <dgm:prSet phldrT="[Texto]"/>
      <dgm:spPr/>
      <dgm:t>
        <a:bodyPr/>
        <a:lstStyle/>
        <a:p>
          <a:r>
            <a:rPr lang="es-ES" dirty="0">
              <a:cs typeface="Calibri Light" panose="020F0302020204030204"/>
            </a:rPr>
            <a:t>se registran y miden por separado                                  ( no se incluyen en la </a:t>
          </a:r>
          <a:r>
            <a:rPr lang="es-ES" strike="sngStrike" dirty="0">
              <a:cs typeface="Calibri Light" panose="020F0302020204030204"/>
            </a:rPr>
            <a:t>carga tumoral total</a:t>
          </a:r>
          <a:r>
            <a:rPr lang="es-ES" dirty="0">
              <a:cs typeface="Calibri Light" panose="020F0302020204030204"/>
            </a:rPr>
            <a:t>) </a:t>
          </a:r>
          <a:endParaRPr lang="es-ES" dirty="0"/>
        </a:p>
      </dgm:t>
    </dgm:pt>
    <dgm:pt modelId="{87970D02-0376-4AE8-8E5A-32B38922090A}" type="parTrans" cxnId="{8A8D7CC5-AB71-4927-A8BE-B5456B7CD79D}">
      <dgm:prSet/>
      <dgm:spPr/>
      <dgm:t>
        <a:bodyPr/>
        <a:lstStyle/>
        <a:p>
          <a:endParaRPr lang="es-ES"/>
        </a:p>
      </dgm:t>
    </dgm:pt>
    <dgm:pt modelId="{040D9B9C-AB76-4BA5-A768-92C59221127B}" type="sibTrans" cxnId="{8A8D7CC5-AB71-4927-A8BE-B5456B7CD79D}">
      <dgm:prSet/>
      <dgm:spPr/>
      <dgm:t>
        <a:bodyPr/>
        <a:lstStyle/>
        <a:p>
          <a:endParaRPr lang="es-ES"/>
        </a:p>
      </dgm:t>
    </dgm:pt>
    <dgm:pt modelId="{D4959D8A-0732-4A76-8C8F-2B6F5A5A5BDE}" type="pres">
      <dgm:prSet presAssocID="{66E11721-9601-4819-A83F-F6C67F41A209}" presName="Name0" presStyleCnt="0">
        <dgm:presLayoutVars>
          <dgm:dir/>
          <dgm:animLvl val="lvl"/>
          <dgm:resizeHandles val="exact"/>
        </dgm:presLayoutVars>
      </dgm:prSet>
      <dgm:spPr/>
    </dgm:pt>
    <dgm:pt modelId="{A69FA480-3952-48D5-9CD6-F16FEEF27987}" type="pres">
      <dgm:prSet presAssocID="{D423EBF1-76D7-43CB-A030-86CCA15F34BD}" presName="linNode" presStyleCnt="0"/>
      <dgm:spPr/>
    </dgm:pt>
    <dgm:pt modelId="{132FA085-8F92-48E3-A461-F1153DD0AAE9}" type="pres">
      <dgm:prSet presAssocID="{D423EBF1-76D7-43CB-A030-86CCA15F34BD}" presName="parentText" presStyleLbl="node1" presStyleIdx="0" presStyleCnt="3">
        <dgm:presLayoutVars>
          <dgm:chMax val="1"/>
          <dgm:bulletEnabled val="1"/>
        </dgm:presLayoutVars>
      </dgm:prSet>
      <dgm:spPr/>
    </dgm:pt>
    <dgm:pt modelId="{0AA2EF65-A3BF-4246-8E62-7EFDE22B1981}" type="pres">
      <dgm:prSet presAssocID="{D423EBF1-76D7-43CB-A030-86CCA15F34BD}" presName="descendantText" presStyleLbl="alignAccFollowNode1" presStyleIdx="0" presStyleCnt="3">
        <dgm:presLayoutVars>
          <dgm:bulletEnabled val="1"/>
        </dgm:presLayoutVars>
      </dgm:prSet>
      <dgm:spPr/>
    </dgm:pt>
    <dgm:pt modelId="{F991ACBA-A244-4CF8-8940-367DC80AE07A}" type="pres">
      <dgm:prSet presAssocID="{FE32F270-6E5E-4150-9C69-72CB4E63B547}" presName="sp" presStyleCnt="0"/>
      <dgm:spPr/>
    </dgm:pt>
    <dgm:pt modelId="{47A7E8A2-B5D7-41A8-9A60-4414869502E0}" type="pres">
      <dgm:prSet presAssocID="{22C90964-9009-4840-B314-53A864B09E24}" presName="linNode" presStyleCnt="0"/>
      <dgm:spPr/>
    </dgm:pt>
    <dgm:pt modelId="{076A13C0-E9D1-4C11-B4EF-109FF39276DC}" type="pres">
      <dgm:prSet presAssocID="{22C90964-9009-4840-B314-53A864B09E24}" presName="parentText" presStyleLbl="node1" presStyleIdx="1" presStyleCnt="3">
        <dgm:presLayoutVars>
          <dgm:chMax val="1"/>
          <dgm:bulletEnabled val="1"/>
        </dgm:presLayoutVars>
      </dgm:prSet>
      <dgm:spPr/>
    </dgm:pt>
    <dgm:pt modelId="{AAFDC4E6-3194-4638-82FF-F5F9DC94A167}" type="pres">
      <dgm:prSet presAssocID="{22C90964-9009-4840-B314-53A864B09E24}" presName="descendantText" presStyleLbl="alignAccFollowNode1" presStyleIdx="1" presStyleCnt="3">
        <dgm:presLayoutVars>
          <dgm:bulletEnabled val="1"/>
        </dgm:presLayoutVars>
      </dgm:prSet>
      <dgm:spPr/>
    </dgm:pt>
    <dgm:pt modelId="{5B8BB8ED-AA38-4E4B-9678-6D6339F3B4F5}" type="pres">
      <dgm:prSet presAssocID="{DACAD3D7-7562-414F-8693-2C62BAAC689C}" presName="sp" presStyleCnt="0"/>
      <dgm:spPr/>
    </dgm:pt>
    <dgm:pt modelId="{7C7F8A82-FE82-46DB-8860-C6A96332AD7A}" type="pres">
      <dgm:prSet presAssocID="{85CE9662-6C6E-46CD-8373-B283599FCC74}" presName="linNode" presStyleCnt="0"/>
      <dgm:spPr/>
    </dgm:pt>
    <dgm:pt modelId="{A16E2549-E2D1-47A4-8F36-699A7B4B0C2A}" type="pres">
      <dgm:prSet presAssocID="{85CE9662-6C6E-46CD-8373-B283599FCC74}" presName="parentText" presStyleLbl="node1" presStyleIdx="2" presStyleCnt="3">
        <dgm:presLayoutVars>
          <dgm:chMax val="1"/>
          <dgm:bulletEnabled val="1"/>
        </dgm:presLayoutVars>
      </dgm:prSet>
      <dgm:spPr/>
    </dgm:pt>
    <dgm:pt modelId="{71625133-10D0-4387-8E2B-911989DF0003}" type="pres">
      <dgm:prSet presAssocID="{85CE9662-6C6E-46CD-8373-B283599FCC74}" presName="descendantText" presStyleLbl="alignAccFollowNode1" presStyleIdx="2" presStyleCnt="3">
        <dgm:presLayoutVars>
          <dgm:bulletEnabled val="1"/>
        </dgm:presLayoutVars>
      </dgm:prSet>
      <dgm:spPr/>
    </dgm:pt>
  </dgm:ptLst>
  <dgm:cxnLst>
    <dgm:cxn modelId="{77EBF925-8D15-574E-AEE3-535B8A5605E0}" type="presOf" srcId="{D0DB3C6A-2AE9-4E53-9C3E-7B37B36847AB}" destId="{AAFDC4E6-3194-4638-82FF-F5F9DC94A167}" srcOrd="0" destOrd="0" presId="urn:microsoft.com/office/officeart/2005/8/layout/vList5"/>
    <dgm:cxn modelId="{9FEF9431-6FAE-D649-B88D-B30A855CAB3D}" type="presOf" srcId="{22C90964-9009-4840-B314-53A864B09E24}" destId="{076A13C0-E9D1-4C11-B4EF-109FF39276DC}" srcOrd="0" destOrd="0" presId="urn:microsoft.com/office/officeart/2005/8/layout/vList5"/>
    <dgm:cxn modelId="{7ECC7D3E-C111-4837-BA5D-E2CF42288143}" srcId="{66E11721-9601-4819-A83F-F6C67F41A209}" destId="{22C90964-9009-4840-B314-53A864B09E24}" srcOrd="1" destOrd="0" parTransId="{A626699B-6390-4D91-AABD-CC5AAF47F68D}" sibTransId="{DACAD3D7-7562-414F-8693-2C62BAAC689C}"/>
    <dgm:cxn modelId="{D051695F-37FC-4B0F-A7BA-702BB1DC889A}" srcId="{66E11721-9601-4819-A83F-F6C67F41A209}" destId="{85CE9662-6C6E-46CD-8373-B283599FCC74}" srcOrd="2" destOrd="0" parTransId="{FA2664A9-26BE-49B9-86BE-2DF4C9EF5136}" sibTransId="{320AAC70-1FE7-4D63-BA74-3AC767153063}"/>
    <dgm:cxn modelId="{F7656D5F-CDA1-4D3C-95AB-BC2194E0A0C7}" srcId="{66E11721-9601-4819-A83F-F6C67F41A209}" destId="{D423EBF1-76D7-43CB-A030-86CCA15F34BD}" srcOrd="0" destOrd="0" parTransId="{02B70C18-3ECC-4970-8878-6E4B0E568691}" sibTransId="{FE32F270-6E5E-4150-9C69-72CB4E63B547}"/>
    <dgm:cxn modelId="{BD6A9F62-C341-1947-95D7-266932658CB6}" type="presOf" srcId="{85CE9662-6C6E-46CD-8373-B283599FCC74}" destId="{A16E2549-E2D1-47A4-8F36-699A7B4B0C2A}" srcOrd="0" destOrd="0" presId="urn:microsoft.com/office/officeart/2005/8/layout/vList5"/>
    <dgm:cxn modelId="{59519363-7EDA-D346-B7B5-770F39CCDC97}" type="presOf" srcId="{714E0036-8C72-4E96-B49D-DA0471FAE022}" destId="{71625133-10D0-4387-8E2B-911989DF0003}" srcOrd="0" destOrd="0" presId="urn:microsoft.com/office/officeart/2005/8/layout/vList5"/>
    <dgm:cxn modelId="{89B90072-8F27-4356-A39A-4287E7320B55}" srcId="{22C90964-9009-4840-B314-53A864B09E24}" destId="{D0DB3C6A-2AE9-4E53-9C3E-7B37B36847AB}" srcOrd="0" destOrd="0" parTransId="{5A074C93-7A56-4B0C-8FF2-ADF84E9B74AF}" sibTransId="{41CAB569-D3DE-4249-8A08-8BA511F748DC}"/>
    <dgm:cxn modelId="{D2466B76-5797-1F45-B4F7-CEB266D34DAF}" type="presOf" srcId="{07C4A5CD-EAEC-417D-BBDF-EB4F31F4A1A8}" destId="{0AA2EF65-A3BF-4246-8E62-7EFDE22B1981}" srcOrd="0" destOrd="0" presId="urn:microsoft.com/office/officeart/2005/8/layout/vList5"/>
    <dgm:cxn modelId="{0DBC299D-CAEB-4755-B6C1-6CFB278BE40C}" srcId="{85CE9662-6C6E-46CD-8373-B283599FCC74}" destId="{714E0036-8C72-4E96-B49D-DA0471FAE022}" srcOrd="0" destOrd="0" parTransId="{EAB40B86-D908-4247-8C65-EDD49D1A021E}" sibTransId="{DB184EB4-531D-40A2-BBD2-3765B22290A7}"/>
    <dgm:cxn modelId="{E80E05BD-78CD-3C4E-A85D-17E654645BD6}" type="presOf" srcId="{D423EBF1-76D7-43CB-A030-86CCA15F34BD}" destId="{132FA085-8F92-48E3-A461-F1153DD0AAE9}" srcOrd="0" destOrd="0" presId="urn:microsoft.com/office/officeart/2005/8/layout/vList5"/>
    <dgm:cxn modelId="{8A8D7CC5-AB71-4927-A8BE-B5456B7CD79D}" srcId="{D423EBF1-76D7-43CB-A030-86CCA15F34BD}" destId="{07C4A5CD-EAEC-417D-BBDF-EB4F31F4A1A8}" srcOrd="0" destOrd="0" parTransId="{87970D02-0376-4AE8-8E5A-32B38922090A}" sibTransId="{040D9B9C-AB76-4BA5-A768-92C59221127B}"/>
    <dgm:cxn modelId="{480311C8-04DE-EB42-B066-CAA9F5BC45A2}" type="presOf" srcId="{66E11721-9601-4819-A83F-F6C67F41A209}" destId="{D4959D8A-0732-4A76-8C8F-2B6F5A5A5BDE}" srcOrd="0" destOrd="0" presId="urn:microsoft.com/office/officeart/2005/8/layout/vList5"/>
    <dgm:cxn modelId="{FF1042D0-04E9-4946-80FD-9231014B8E98}" type="presParOf" srcId="{D4959D8A-0732-4A76-8C8F-2B6F5A5A5BDE}" destId="{A69FA480-3952-48D5-9CD6-F16FEEF27987}" srcOrd="0" destOrd="0" presId="urn:microsoft.com/office/officeart/2005/8/layout/vList5"/>
    <dgm:cxn modelId="{54C71ACC-6ECA-A34C-9019-BD74D3F0E926}" type="presParOf" srcId="{A69FA480-3952-48D5-9CD6-F16FEEF27987}" destId="{132FA085-8F92-48E3-A461-F1153DD0AAE9}" srcOrd="0" destOrd="0" presId="urn:microsoft.com/office/officeart/2005/8/layout/vList5"/>
    <dgm:cxn modelId="{D3854540-A03C-BF45-8085-A5C854EFD1DF}" type="presParOf" srcId="{A69FA480-3952-48D5-9CD6-F16FEEF27987}" destId="{0AA2EF65-A3BF-4246-8E62-7EFDE22B1981}" srcOrd="1" destOrd="0" presId="urn:microsoft.com/office/officeart/2005/8/layout/vList5"/>
    <dgm:cxn modelId="{8EFAFE17-80BE-5E48-BC3B-94D6D206AC85}" type="presParOf" srcId="{D4959D8A-0732-4A76-8C8F-2B6F5A5A5BDE}" destId="{F991ACBA-A244-4CF8-8940-367DC80AE07A}" srcOrd="1" destOrd="0" presId="urn:microsoft.com/office/officeart/2005/8/layout/vList5"/>
    <dgm:cxn modelId="{BD188813-97AB-1B4C-9B72-93DFBA797623}" type="presParOf" srcId="{D4959D8A-0732-4A76-8C8F-2B6F5A5A5BDE}" destId="{47A7E8A2-B5D7-41A8-9A60-4414869502E0}" srcOrd="2" destOrd="0" presId="urn:microsoft.com/office/officeart/2005/8/layout/vList5"/>
    <dgm:cxn modelId="{355D0E5D-2847-3240-82E5-0D6731498F21}" type="presParOf" srcId="{47A7E8A2-B5D7-41A8-9A60-4414869502E0}" destId="{076A13C0-E9D1-4C11-B4EF-109FF39276DC}" srcOrd="0" destOrd="0" presId="urn:microsoft.com/office/officeart/2005/8/layout/vList5"/>
    <dgm:cxn modelId="{E7BDFD1D-C6AF-2641-B76E-A1975DD709A8}" type="presParOf" srcId="{47A7E8A2-B5D7-41A8-9A60-4414869502E0}" destId="{AAFDC4E6-3194-4638-82FF-F5F9DC94A167}" srcOrd="1" destOrd="0" presId="urn:microsoft.com/office/officeart/2005/8/layout/vList5"/>
    <dgm:cxn modelId="{18923325-7EE7-E449-B9A0-D8D098BBB8F2}" type="presParOf" srcId="{D4959D8A-0732-4A76-8C8F-2B6F5A5A5BDE}" destId="{5B8BB8ED-AA38-4E4B-9678-6D6339F3B4F5}" srcOrd="3" destOrd="0" presId="urn:microsoft.com/office/officeart/2005/8/layout/vList5"/>
    <dgm:cxn modelId="{2045608F-6B5B-2949-9638-EC222A2F0597}" type="presParOf" srcId="{D4959D8A-0732-4A76-8C8F-2B6F5A5A5BDE}" destId="{7C7F8A82-FE82-46DB-8860-C6A96332AD7A}" srcOrd="4" destOrd="0" presId="urn:microsoft.com/office/officeart/2005/8/layout/vList5"/>
    <dgm:cxn modelId="{96A8049A-84E0-9D40-B3F2-61EB11FBF0DA}" type="presParOf" srcId="{7C7F8A82-FE82-46DB-8860-C6A96332AD7A}" destId="{A16E2549-E2D1-47A4-8F36-699A7B4B0C2A}" srcOrd="0" destOrd="0" presId="urn:microsoft.com/office/officeart/2005/8/layout/vList5"/>
    <dgm:cxn modelId="{33B96E0E-4EF1-9546-8571-3DAF9AC10F39}" type="presParOf" srcId="{7C7F8A82-FE82-46DB-8860-C6A96332AD7A}" destId="{71625133-10D0-4387-8E2B-911989DF00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16666-B952-44CE-8A3E-3477CB04D107}">
      <dsp:nvSpPr>
        <dsp:cNvPr id="0" name=""/>
        <dsp:cNvSpPr/>
      </dsp:nvSpPr>
      <dsp:spPr>
        <a:xfrm>
          <a:off x="205" y="552488"/>
          <a:ext cx="2479997" cy="297599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244600">
            <a:lnSpc>
              <a:spcPct val="90000"/>
            </a:lnSpc>
            <a:spcBef>
              <a:spcPct val="0"/>
            </a:spcBef>
            <a:spcAft>
              <a:spcPct val="35000"/>
            </a:spcAft>
            <a:buNone/>
          </a:pPr>
          <a:r>
            <a:rPr lang="es-ES" sz="2800" kern="1200" dirty="0"/>
            <a:t>IT: mecanismo de acción</a:t>
          </a:r>
          <a:endParaRPr lang="en-US" sz="2800" kern="1200" dirty="0"/>
        </a:p>
      </dsp:txBody>
      <dsp:txXfrm>
        <a:off x="205" y="1742887"/>
        <a:ext cx="2479997" cy="1785598"/>
      </dsp:txXfrm>
    </dsp:sp>
    <dsp:sp modelId="{5E108A29-6C64-49CE-A96A-E3C4EE93C5E3}">
      <dsp:nvSpPr>
        <dsp:cNvPr id="0" name=""/>
        <dsp:cNvSpPr/>
      </dsp:nvSpPr>
      <dsp:spPr>
        <a:xfrm>
          <a:off x="205" y="552488"/>
          <a:ext cx="2479997" cy="119039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endParaRPr lang="en-US" sz="6100" kern="1200" dirty="0"/>
        </a:p>
      </dsp:txBody>
      <dsp:txXfrm>
        <a:off x="205" y="552488"/>
        <a:ext cx="2479997" cy="1190398"/>
      </dsp:txXfrm>
    </dsp:sp>
    <dsp:sp modelId="{DA1AB307-2FF3-4451-B125-A934A07B4C5B}">
      <dsp:nvSpPr>
        <dsp:cNvPr id="0" name=""/>
        <dsp:cNvSpPr/>
      </dsp:nvSpPr>
      <dsp:spPr>
        <a:xfrm>
          <a:off x="2678602" y="552488"/>
          <a:ext cx="2479997" cy="297599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244600">
            <a:lnSpc>
              <a:spcPct val="90000"/>
            </a:lnSpc>
            <a:spcBef>
              <a:spcPct val="0"/>
            </a:spcBef>
            <a:spcAft>
              <a:spcPct val="35000"/>
            </a:spcAft>
            <a:buNone/>
          </a:pPr>
          <a:r>
            <a:rPr lang="es-ES" sz="2800" kern="1200" dirty="0"/>
            <a:t>Nuevos patrones de respuesta tumoral</a:t>
          </a:r>
          <a:endParaRPr lang="en-US" sz="2800" kern="1200" dirty="0"/>
        </a:p>
      </dsp:txBody>
      <dsp:txXfrm>
        <a:off x="2678602" y="1742887"/>
        <a:ext cx="2479997" cy="1785598"/>
      </dsp:txXfrm>
    </dsp:sp>
    <dsp:sp modelId="{436B96F7-114C-4AC4-A33F-91CB39EC4563}">
      <dsp:nvSpPr>
        <dsp:cNvPr id="0" name=""/>
        <dsp:cNvSpPr/>
      </dsp:nvSpPr>
      <dsp:spPr>
        <a:xfrm>
          <a:off x="2678602" y="552488"/>
          <a:ext cx="2479997" cy="119039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678602" y="552488"/>
        <a:ext cx="2479997" cy="1190398"/>
      </dsp:txXfrm>
    </dsp:sp>
    <dsp:sp modelId="{3E7092D8-8CF2-4EC9-813F-88016327E2A7}">
      <dsp:nvSpPr>
        <dsp:cNvPr id="0" name=""/>
        <dsp:cNvSpPr/>
      </dsp:nvSpPr>
      <dsp:spPr>
        <a:xfrm>
          <a:off x="5356999" y="552488"/>
          <a:ext cx="2479997" cy="297599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244600">
            <a:lnSpc>
              <a:spcPct val="90000"/>
            </a:lnSpc>
            <a:spcBef>
              <a:spcPct val="0"/>
            </a:spcBef>
            <a:spcAft>
              <a:spcPct val="35000"/>
            </a:spcAft>
            <a:buNone/>
          </a:pPr>
          <a:r>
            <a:rPr lang="es-ES" sz="2800" kern="1200" dirty="0" err="1"/>
            <a:t>irRC</a:t>
          </a:r>
          <a:r>
            <a:rPr lang="es-ES" sz="2800" kern="1200" dirty="0"/>
            <a:t>, </a:t>
          </a:r>
          <a:r>
            <a:rPr lang="es-ES" sz="2800" kern="1200" dirty="0" err="1"/>
            <a:t>iRECIST</a:t>
          </a:r>
          <a:r>
            <a:rPr lang="es-ES" sz="2800" kern="1200" dirty="0"/>
            <a:t>...</a:t>
          </a:r>
          <a:endParaRPr lang="en-US" sz="2800" kern="1200" dirty="0"/>
        </a:p>
      </dsp:txBody>
      <dsp:txXfrm>
        <a:off x="5356999" y="1742887"/>
        <a:ext cx="2479997" cy="1785598"/>
      </dsp:txXfrm>
    </dsp:sp>
    <dsp:sp modelId="{45984B67-995F-4588-961F-882D5F96F413}">
      <dsp:nvSpPr>
        <dsp:cNvPr id="0" name=""/>
        <dsp:cNvSpPr/>
      </dsp:nvSpPr>
      <dsp:spPr>
        <a:xfrm>
          <a:off x="5356999" y="552488"/>
          <a:ext cx="2479997" cy="119039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5356999" y="552488"/>
        <a:ext cx="2479997" cy="1190398"/>
      </dsp:txXfrm>
    </dsp:sp>
    <dsp:sp modelId="{B86D17C2-C990-4BDA-A65F-D2C875F9C0B5}">
      <dsp:nvSpPr>
        <dsp:cNvPr id="0" name=""/>
        <dsp:cNvSpPr/>
      </dsp:nvSpPr>
      <dsp:spPr>
        <a:xfrm>
          <a:off x="8035397" y="552488"/>
          <a:ext cx="2479997" cy="297599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1244600">
            <a:lnSpc>
              <a:spcPct val="90000"/>
            </a:lnSpc>
            <a:spcBef>
              <a:spcPct val="0"/>
            </a:spcBef>
            <a:spcAft>
              <a:spcPct val="35000"/>
            </a:spcAft>
            <a:buNone/>
          </a:pPr>
          <a:r>
            <a:rPr lang="en-US" sz="2800" kern="1200" dirty="0" err="1"/>
            <a:t>Efectos</a:t>
          </a:r>
          <a:r>
            <a:rPr lang="en-US" sz="2800" kern="1200" dirty="0"/>
            <a:t> </a:t>
          </a:r>
          <a:r>
            <a:rPr lang="en-US" sz="2800" kern="1200" dirty="0" err="1"/>
            <a:t>adversos</a:t>
          </a:r>
          <a:r>
            <a:rPr lang="en-US" sz="2800" kern="1200" dirty="0"/>
            <a:t> IT</a:t>
          </a:r>
        </a:p>
      </dsp:txBody>
      <dsp:txXfrm>
        <a:off x="8035397" y="1742887"/>
        <a:ext cx="2479997" cy="1785598"/>
      </dsp:txXfrm>
    </dsp:sp>
    <dsp:sp modelId="{A9E63B26-BFD6-4163-999A-C8BDF1847273}">
      <dsp:nvSpPr>
        <dsp:cNvPr id="0" name=""/>
        <dsp:cNvSpPr/>
      </dsp:nvSpPr>
      <dsp:spPr>
        <a:xfrm>
          <a:off x="8035397" y="552488"/>
          <a:ext cx="2479997" cy="119039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8035397" y="552488"/>
        <a:ext cx="2479997" cy="11903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E1BD8-A060-4130-B3E7-980EEAEEB185}">
      <dsp:nvSpPr>
        <dsp:cNvPr id="0" name=""/>
        <dsp:cNvSpPr/>
      </dsp:nvSpPr>
      <dsp:spPr>
        <a:xfrm>
          <a:off x="2150" y="2991017"/>
          <a:ext cx="2594703" cy="1297351"/>
        </a:xfrm>
        <a:prstGeom prst="roundRect">
          <a:avLst>
            <a:gd name="adj" fmla="val 10000"/>
          </a:avLst>
        </a:prstGeom>
        <a:solidFill>
          <a:srgbClr val="9900FF">
            <a:alpha val="8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b="1" kern="1200" dirty="0" err="1">
              <a:latin typeface="Calibri Light"/>
              <a:cs typeface="Calibri Light"/>
            </a:rPr>
            <a:t>iUPD</a:t>
          </a:r>
          <a:r>
            <a:rPr lang="es-ES" sz="3000" kern="1200" dirty="0">
              <a:latin typeface="Calibri Light"/>
              <a:cs typeface="Calibri Light"/>
            </a:rPr>
            <a:t> </a:t>
          </a:r>
          <a:r>
            <a:rPr lang="es-ES" sz="2000" kern="1200" dirty="0">
              <a:latin typeface="Calibri Light"/>
              <a:cs typeface="Calibri Light"/>
            </a:rPr>
            <a:t>( progresión </a:t>
          </a:r>
          <a:r>
            <a:rPr lang="es-ES" sz="2000" kern="1200">
              <a:latin typeface="Calibri Light"/>
              <a:cs typeface="Calibri Light"/>
            </a:rPr>
            <a:t>no confirmada</a:t>
          </a:r>
          <a:r>
            <a:rPr lang="es-ES" sz="2000" kern="1200" dirty="0">
              <a:latin typeface="Calibri Light"/>
              <a:cs typeface="Calibri Light"/>
            </a:rPr>
            <a:t>)</a:t>
          </a:r>
          <a:endParaRPr lang="es-ES" sz="3000" kern="1200" dirty="0">
            <a:latin typeface="Calibri Light"/>
            <a:cs typeface="Calibri Light"/>
          </a:endParaRPr>
        </a:p>
      </dsp:txBody>
      <dsp:txXfrm>
        <a:off x="40148" y="3029015"/>
        <a:ext cx="2518707" cy="1221355"/>
      </dsp:txXfrm>
    </dsp:sp>
    <dsp:sp modelId="{3F5A9E5A-1673-4199-8BB5-FAC18DAC4E98}">
      <dsp:nvSpPr>
        <dsp:cNvPr id="0" name=""/>
        <dsp:cNvSpPr/>
      </dsp:nvSpPr>
      <dsp:spPr>
        <a:xfrm rot="18289469">
          <a:off x="2207069" y="2877675"/>
          <a:ext cx="1817450" cy="32080"/>
        </a:xfrm>
        <a:custGeom>
          <a:avLst/>
          <a:gdLst/>
          <a:ahLst/>
          <a:cxnLst/>
          <a:rect l="0" t="0" r="0" b="0"/>
          <a:pathLst>
            <a:path>
              <a:moveTo>
                <a:pt x="0" y="16040"/>
              </a:moveTo>
              <a:lnTo>
                <a:pt x="1817450" y="16040"/>
              </a:lnTo>
            </a:path>
          </a:pathLst>
        </a:custGeom>
        <a:noFill/>
        <a:ln w="127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3070358" y="2848279"/>
        <a:ext cx="90872" cy="90872"/>
      </dsp:txXfrm>
    </dsp:sp>
    <dsp:sp modelId="{334A35D0-243D-4709-A2DF-4BAE9AC02E68}">
      <dsp:nvSpPr>
        <dsp:cNvPr id="0" name=""/>
        <dsp:cNvSpPr/>
      </dsp:nvSpPr>
      <dsp:spPr>
        <a:xfrm>
          <a:off x="3634734" y="1499063"/>
          <a:ext cx="2594703" cy="1297351"/>
        </a:xfrm>
        <a:prstGeom prst="roundRect">
          <a:avLst>
            <a:gd name="adj" fmla="val 10000"/>
          </a:avLst>
        </a:prstGeom>
        <a:solidFill>
          <a:srgbClr val="00B050">
            <a:alpha val="7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b="1" kern="1200" dirty="0">
              <a:latin typeface="Calibri Light"/>
              <a:cs typeface="Calibri Light"/>
            </a:rPr>
            <a:t>↓</a:t>
          </a:r>
          <a:r>
            <a:rPr lang="es-ES" sz="2200" kern="1200" dirty="0">
              <a:latin typeface="Calibri Light"/>
              <a:cs typeface="Calibri Light"/>
            </a:rPr>
            <a:t>Disminución tamaño lesión</a:t>
          </a:r>
        </a:p>
      </dsp:txBody>
      <dsp:txXfrm>
        <a:off x="3672732" y="1537061"/>
        <a:ext cx="2518707" cy="1221355"/>
      </dsp:txXfrm>
    </dsp:sp>
    <dsp:sp modelId="{95BC0451-E316-4587-A56B-03D817D677C0}">
      <dsp:nvSpPr>
        <dsp:cNvPr id="0" name=""/>
        <dsp:cNvSpPr/>
      </dsp:nvSpPr>
      <dsp:spPr>
        <a:xfrm>
          <a:off x="6229438" y="2131698"/>
          <a:ext cx="1037881" cy="32080"/>
        </a:xfrm>
        <a:custGeom>
          <a:avLst/>
          <a:gdLst/>
          <a:ahLst/>
          <a:cxnLst/>
          <a:rect l="0" t="0" r="0" b="0"/>
          <a:pathLst>
            <a:path>
              <a:moveTo>
                <a:pt x="0" y="16040"/>
              </a:moveTo>
              <a:lnTo>
                <a:pt x="1037881" y="16040"/>
              </a:lnTo>
            </a:path>
          </a:pathLst>
        </a:custGeom>
        <a:noFill/>
        <a:ln w="127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722431" y="2121791"/>
        <a:ext cx="51894" cy="51894"/>
      </dsp:txXfrm>
    </dsp:sp>
    <dsp:sp modelId="{C21E21F7-AA24-4B53-801F-7F5B3A9A71F9}">
      <dsp:nvSpPr>
        <dsp:cNvPr id="0" name=""/>
        <dsp:cNvSpPr/>
      </dsp:nvSpPr>
      <dsp:spPr>
        <a:xfrm>
          <a:off x="7267319" y="1499063"/>
          <a:ext cx="2594703" cy="1297351"/>
        </a:xfrm>
        <a:prstGeom prst="roundRect">
          <a:avLst>
            <a:gd name="adj" fmla="val 10000"/>
          </a:avLst>
        </a:prstGeom>
        <a:solidFill>
          <a:srgbClr val="00B050">
            <a:alpha val="5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b="1" kern="1200" dirty="0" err="1">
              <a:latin typeface="Calibri Light"/>
              <a:cs typeface="Calibri Light"/>
            </a:rPr>
            <a:t>iSD</a:t>
          </a:r>
          <a:r>
            <a:rPr lang="es-ES" sz="2200" b="1" kern="1200" dirty="0">
              <a:latin typeface="Calibri Light"/>
              <a:cs typeface="Calibri Light"/>
            </a:rPr>
            <a:t>, </a:t>
          </a:r>
          <a:r>
            <a:rPr lang="es-ES" sz="2200" b="1" kern="1200" dirty="0" err="1">
              <a:latin typeface="Calibri Light"/>
              <a:cs typeface="Calibri Light"/>
            </a:rPr>
            <a:t>iRP</a:t>
          </a:r>
          <a:r>
            <a:rPr lang="es-ES" sz="2200" b="1" kern="1200" dirty="0">
              <a:latin typeface="Calibri Light"/>
              <a:cs typeface="Calibri Light"/>
            </a:rPr>
            <a:t>, </a:t>
          </a:r>
          <a:r>
            <a:rPr lang="es-ES" sz="2200" b="1" kern="1200" dirty="0" err="1">
              <a:latin typeface="Calibri Light"/>
              <a:cs typeface="Calibri Light"/>
            </a:rPr>
            <a:t>iCR</a:t>
          </a:r>
          <a:r>
            <a:rPr lang="es-ES" sz="2200" kern="1200" dirty="0">
              <a:latin typeface="Calibri Light"/>
              <a:cs typeface="Calibri Light"/>
            </a:rPr>
            <a:t> </a:t>
          </a:r>
        </a:p>
      </dsp:txBody>
      <dsp:txXfrm>
        <a:off x="7305317" y="1537061"/>
        <a:ext cx="2518707" cy="1221355"/>
      </dsp:txXfrm>
    </dsp:sp>
    <dsp:sp modelId="{8BCE8EEE-D963-4A45-A523-2FB5DFDFC14B}">
      <dsp:nvSpPr>
        <dsp:cNvPr id="0" name=""/>
        <dsp:cNvSpPr/>
      </dsp:nvSpPr>
      <dsp:spPr>
        <a:xfrm>
          <a:off x="2596853" y="3623652"/>
          <a:ext cx="1037881" cy="32080"/>
        </a:xfrm>
        <a:custGeom>
          <a:avLst/>
          <a:gdLst/>
          <a:ahLst/>
          <a:cxnLst/>
          <a:rect l="0" t="0" r="0" b="0"/>
          <a:pathLst>
            <a:path>
              <a:moveTo>
                <a:pt x="0" y="16040"/>
              </a:moveTo>
              <a:lnTo>
                <a:pt x="1037881" y="16040"/>
              </a:lnTo>
            </a:path>
          </a:pathLst>
        </a:custGeom>
        <a:noFill/>
        <a:ln w="127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089847" y="3613745"/>
        <a:ext cx="51894" cy="51894"/>
      </dsp:txXfrm>
    </dsp:sp>
    <dsp:sp modelId="{7660A0AE-BB81-475C-A9C2-EE856C5E0318}">
      <dsp:nvSpPr>
        <dsp:cNvPr id="0" name=""/>
        <dsp:cNvSpPr/>
      </dsp:nvSpPr>
      <dsp:spPr>
        <a:xfrm>
          <a:off x="3634734" y="2991017"/>
          <a:ext cx="2594703" cy="1297351"/>
        </a:xfrm>
        <a:prstGeom prst="roundRect">
          <a:avLst>
            <a:gd name="adj" fmla="val 10000"/>
          </a:avLst>
        </a:prstGeom>
        <a:solidFill>
          <a:srgbClr val="00B0F0">
            <a:alpha val="7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kern="1200" dirty="0">
              <a:latin typeface="Calibri Light"/>
              <a:cs typeface="Calibri Light"/>
            </a:rPr>
            <a:t>Nueva lesión diana o no diana / </a:t>
          </a:r>
          <a:r>
            <a:rPr lang="es-ES" sz="2200" b="1" kern="1200" dirty="0">
              <a:latin typeface="Calibri Light"/>
              <a:cs typeface="Calibri Light"/>
            </a:rPr>
            <a:t>↑</a:t>
          </a:r>
          <a:r>
            <a:rPr lang="es-ES" sz="2200" kern="1200" dirty="0">
              <a:latin typeface="Calibri Light"/>
              <a:cs typeface="Calibri Light"/>
            </a:rPr>
            <a:t>aumento tamaño lesión</a:t>
          </a:r>
        </a:p>
      </dsp:txBody>
      <dsp:txXfrm>
        <a:off x="3672732" y="3029015"/>
        <a:ext cx="2518707" cy="1221355"/>
      </dsp:txXfrm>
    </dsp:sp>
    <dsp:sp modelId="{E79FAE4E-1DD6-4655-B815-91C003B77E7E}">
      <dsp:nvSpPr>
        <dsp:cNvPr id="0" name=""/>
        <dsp:cNvSpPr/>
      </dsp:nvSpPr>
      <dsp:spPr>
        <a:xfrm>
          <a:off x="6229438" y="3623652"/>
          <a:ext cx="1037881" cy="32080"/>
        </a:xfrm>
        <a:custGeom>
          <a:avLst/>
          <a:gdLst/>
          <a:ahLst/>
          <a:cxnLst/>
          <a:rect l="0" t="0" r="0" b="0"/>
          <a:pathLst>
            <a:path>
              <a:moveTo>
                <a:pt x="0" y="16040"/>
              </a:moveTo>
              <a:lnTo>
                <a:pt x="1037881" y="16040"/>
              </a:lnTo>
            </a:path>
          </a:pathLst>
        </a:custGeom>
        <a:noFill/>
        <a:ln w="127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722431" y="3613745"/>
        <a:ext cx="51894" cy="51894"/>
      </dsp:txXfrm>
    </dsp:sp>
    <dsp:sp modelId="{DC7463A0-4CB7-4B28-A871-5236888CE58F}">
      <dsp:nvSpPr>
        <dsp:cNvPr id="0" name=""/>
        <dsp:cNvSpPr/>
      </dsp:nvSpPr>
      <dsp:spPr>
        <a:xfrm>
          <a:off x="7267319" y="2991017"/>
          <a:ext cx="2594703" cy="1297351"/>
        </a:xfrm>
        <a:prstGeom prst="roundRect">
          <a:avLst>
            <a:gd name="adj" fmla="val 10000"/>
          </a:avLst>
        </a:prstGeom>
        <a:solidFill>
          <a:srgbClr val="00B0F0">
            <a:alpha val="5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b="1" kern="1200">
              <a:latin typeface="Calibri Light"/>
              <a:cs typeface="Calibri Light"/>
            </a:rPr>
            <a:t>iCPD</a:t>
          </a:r>
          <a:r>
            <a:rPr lang="es-ES" sz="3200" kern="1200" dirty="0">
              <a:latin typeface="Calibri Light"/>
              <a:cs typeface="Calibri Light"/>
            </a:rPr>
            <a:t> </a:t>
          </a:r>
          <a:r>
            <a:rPr lang="es-ES" sz="2600" kern="1200" dirty="0">
              <a:latin typeface="Calibri Light"/>
              <a:cs typeface="Calibri Light"/>
            </a:rPr>
            <a:t>(progresión confirmada)</a:t>
          </a:r>
        </a:p>
      </dsp:txBody>
      <dsp:txXfrm>
        <a:off x="7305317" y="3029015"/>
        <a:ext cx="2518707" cy="1221355"/>
      </dsp:txXfrm>
    </dsp:sp>
    <dsp:sp modelId="{6F18C8B3-9E8B-4281-B126-CF64CC1679A0}">
      <dsp:nvSpPr>
        <dsp:cNvPr id="0" name=""/>
        <dsp:cNvSpPr/>
      </dsp:nvSpPr>
      <dsp:spPr>
        <a:xfrm rot="3310531">
          <a:off x="2207069" y="4369630"/>
          <a:ext cx="1817450" cy="32080"/>
        </a:xfrm>
        <a:custGeom>
          <a:avLst/>
          <a:gdLst/>
          <a:ahLst/>
          <a:cxnLst/>
          <a:rect l="0" t="0" r="0" b="0"/>
          <a:pathLst>
            <a:path>
              <a:moveTo>
                <a:pt x="0" y="16040"/>
              </a:moveTo>
              <a:lnTo>
                <a:pt x="1817450" y="16040"/>
              </a:lnTo>
            </a:path>
          </a:pathLst>
        </a:custGeom>
        <a:noFill/>
        <a:ln w="127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3070358" y="4340233"/>
        <a:ext cx="90872" cy="90872"/>
      </dsp:txXfrm>
    </dsp:sp>
    <dsp:sp modelId="{EF0B912B-8C0A-4BA5-8D3B-BB13F90EBC1B}">
      <dsp:nvSpPr>
        <dsp:cNvPr id="0" name=""/>
        <dsp:cNvSpPr/>
      </dsp:nvSpPr>
      <dsp:spPr>
        <a:xfrm>
          <a:off x="3634734" y="4482971"/>
          <a:ext cx="2594703" cy="1297351"/>
        </a:xfrm>
        <a:prstGeom prst="roundRect">
          <a:avLst>
            <a:gd name="adj" fmla="val 10000"/>
          </a:avLst>
        </a:prstGeom>
        <a:solidFill>
          <a:srgbClr val="9900FF">
            <a:alpha val="7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kern="1200" dirty="0">
              <a:cs typeface="Calibri Light"/>
            </a:rPr>
            <a:t>Lesión </a:t>
          </a:r>
          <a:r>
            <a:rPr lang="es-ES" sz="2200" b="1" kern="1200" dirty="0">
              <a:cs typeface="Calibri Light"/>
            </a:rPr>
            <a:t>estable</a:t>
          </a:r>
        </a:p>
      </dsp:txBody>
      <dsp:txXfrm>
        <a:off x="3672732" y="4520969"/>
        <a:ext cx="2518707" cy="1221355"/>
      </dsp:txXfrm>
    </dsp:sp>
    <dsp:sp modelId="{9DA77370-4A07-440C-B019-5E2DAEC0248B}">
      <dsp:nvSpPr>
        <dsp:cNvPr id="0" name=""/>
        <dsp:cNvSpPr/>
      </dsp:nvSpPr>
      <dsp:spPr>
        <a:xfrm>
          <a:off x="6229438" y="5115607"/>
          <a:ext cx="1037881" cy="32080"/>
        </a:xfrm>
        <a:custGeom>
          <a:avLst/>
          <a:gdLst/>
          <a:ahLst/>
          <a:cxnLst/>
          <a:rect l="0" t="0" r="0" b="0"/>
          <a:pathLst>
            <a:path>
              <a:moveTo>
                <a:pt x="0" y="16040"/>
              </a:moveTo>
              <a:lnTo>
                <a:pt x="1037881" y="16040"/>
              </a:lnTo>
            </a:path>
          </a:pathLst>
        </a:custGeom>
        <a:noFill/>
        <a:ln w="127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722431" y="5105700"/>
        <a:ext cx="51894" cy="51894"/>
      </dsp:txXfrm>
    </dsp:sp>
    <dsp:sp modelId="{58FEA0E8-8B1D-4E1F-948F-616D49490334}">
      <dsp:nvSpPr>
        <dsp:cNvPr id="0" name=""/>
        <dsp:cNvSpPr/>
      </dsp:nvSpPr>
      <dsp:spPr>
        <a:xfrm>
          <a:off x="7267319" y="4482971"/>
          <a:ext cx="2594703" cy="1297351"/>
        </a:xfrm>
        <a:prstGeom prst="roundRect">
          <a:avLst>
            <a:gd name="adj" fmla="val 10000"/>
          </a:avLst>
        </a:prstGeom>
        <a:solidFill>
          <a:srgbClr val="9900FF">
            <a:alpha val="5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b="1" kern="1200" dirty="0" err="1">
              <a:cs typeface="Calibri Light"/>
            </a:rPr>
            <a:t>iUPD</a:t>
          </a:r>
          <a:r>
            <a:rPr lang="es-ES" sz="2200" b="1" kern="1200" dirty="0">
              <a:cs typeface="Calibri Light"/>
            </a:rPr>
            <a:t> mantenida</a:t>
          </a:r>
        </a:p>
      </dsp:txBody>
      <dsp:txXfrm>
        <a:off x="7305317" y="4520969"/>
        <a:ext cx="2518707" cy="12213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AFDF0-2955-4C64-A923-73F2CDDCB7DB}">
      <dsp:nvSpPr>
        <dsp:cNvPr id="0" name=""/>
        <dsp:cNvSpPr/>
      </dsp:nvSpPr>
      <dsp:spPr>
        <a:xfrm>
          <a:off x="4177557" y="2038"/>
          <a:ext cx="3380183" cy="1528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1333500">
            <a:lnSpc>
              <a:spcPct val="90000"/>
            </a:lnSpc>
            <a:spcBef>
              <a:spcPct val="0"/>
            </a:spcBef>
            <a:spcAft>
              <a:spcPct val="35000"/>
            </a:spcAft>
            <a:buNone/>
          </a:pPr>
          <a:r>
            <a:rPr lang="es-ES" sz="3000" kern="1200" dirty="0">
              <a:solidFill>
                <a:schemeClr val="bg1"/>
              </a:solidFill>
              <a:latin typeface="Calibri Light"/>
              <a:cs typeface="Calibri Light"/>
            </a:rPr>
            <a:t>PULMONARES</a:t>
          </a:r>
        </a:p>
        <a:p>
          <a:pPr marL="171450" lvl="1" indent="-171450" algn="l" defTabSz="800100">
            <a:lnSpc>
              <a:spcPct val="90000"/>
            </a:lnSpc>
            <a:spcBef>
              <a:spcPct val="0"/>
            </a:spcBef>
            <a:spcAft>
              <a:spcPct val="15000"/>
            </a:spcAft>
            <a:buChar char="•"/>
          </a:pPr>
          <a:r>
            <a:rPr lang="es-ES" sz="1800" kern="1200" dirty="0">
              <a:solidFill>
                <a:schemeClr val="bg1"/>
              </a:solidFill>
              <a:latin typeface="Calibri Light"/>
              <a:cs typeface="Calibri Light"/>
            </a:rPr>
            <a:t>Neumonitis</a:t>
          </a:r>
        </a:p>
        <a:p>
          <a:pPr marL="171450" lvl="1" indent="-171450" algn="l" defTabSz="800100">
            <a:lnSpc>
              <a:spcPct val="90000"/>
            </a:lnSpc>
            <a:spcBef>
              <a:spcPct val="0"/>
            </a:spcBef>
            <a:spcAft>
              <a:spcPct val="15000"/>
            </a:spcAft>
            <a:buChar char="•"/>
          </a:pPr>
          <a:r>
            <a:rPr lang="es-ES" sz="1800" kern="1200" dirty="0" err="1">
              <a:solidFill>
                <a:schemeClr val="bg1"/>
              </a:solidFill>
              <a:cs typeface="Calibri Light"/>
            </a:rPr>
            <a:t>Sd</a:t>
          </a:r>
          <a:r>
            <a:rPr lang="es-ES" sz="1800" kern="1200" dirty="0">
              <a:solidFill>
                <a:schemeClr val="bg1"/>
              </a:solidFill>
              <a:cs typeface="Calibri Light"/>
            </a:rPr>
            <a:t> sarcoidosis-</a:t>
          </a:r>
          <a:r>
            <a:rPr lang="es-ES" sz="1800" kern="1200" err="1">
              <a:solidFill>
                <a:schemeClr val="bg1"/>
              </a:solidFill>
              <a:cs typeface="Calibri Light"/>
            </a:rPr>
            <a:t>like</a:t>
          </a:r>
          <a:endParaRPr lang="es-ES" sz="1800" kern="1200" dirty="0">
            <a:solidFill>
              <a:schemeClr val="bg1"/>
            </a:solidFill>
            <a:cs typeface="Calibri Light"/>
          </a:endParaRPr>
        </a:p>
      </dsp:txBody>
      <dsp:txXfrm>
        <a:off x="4177557" y="2038"/>
        <a:ext cx="3380183" cy="1528803"/>
      </dsp:txXfrm>
    </dsp:sp>
    <dsp:sp modelId="{CD3799C9-1018-4569-ADB3-F1853514F7CC}">
      <dsp:nvSpPr>
        <dsp:cNvPr id="0" name=""/>
        <dsp:cNvSpPr/>
      </dsp:nvSpPr>
      <dsp:spPr>
        <a:xfrm>
          <a:off x="2512690" y="2038"/>
          <a:ext cx="1513514" cy="1528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47FBF-B21F-4213-BBAB-2B4CAF23CADC}">
      <dsp:nvSpPr>
        <dsp:cNvPr id="0" name=""/>
        <dsp:cNvSpPr/>
      </dsp:nvSpPr>
      <dsp:spPr>
        <a:xfrm>
          <a:off x="2512690" y="1783094"/>
          <a:ext cx="3380183" cy="1528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44550">
            <a:lnSpc>
              <a:spcPct val="90000"/>
            </a:lnSpc>
            <a:spcBef>
              <a:spcPct val="0"/>
            </a:spcBef>
            <a:spcAft>
              <a:spcPct val="35000"/>
            </a:spcAft>
            <a:buNone/>
          </a:pPr>
          <a:r>
            <a:rPr lang="es-ES" sz="1900" kern="1200" dirty="0">
              <a:solidFill>
                <a:schemeClr val="bg1"/>
              </a:solidFill>
              <a:cs typeface="Calibri Light"/>
            </a:rPr>
            <a:t>DIGESTIVAS</a:t>
          </a:r>
        </a:p>
        <a:p>
          <a:pPr marL="171450" lvl="1" indent="-171450" algn="l" defTabSz="800100">
            <a:lnSpc>
              <a:spcPct val="90000"/>
            </a:lnSpc>
            <a:spcBef>
              <a:spcPct val="0"/>
            </a:spcBef>
            <a:spcAft>
              <a:spcPct val="15000"/>
            </a:spcAft>
            <a:buChar char="•"/>
          </a:pPr>
          <a:r>
            <a:rPr lang="es-ES" sz="1800" kern="1200" dirty="0">
              <a:solidFill>
                <a:schemeClr val="bg1"/>
              </a:solidFill>
              <a:cs typeface="Calibri Light"/>
            </a:rPr>
            <a:t>Colitis  </a:t>
          </a:r>
        </a:p>
        <a:p>
          <a:pPr marL="171450" lvl="1" indent="-171450" algn="l" defTabSz="800100">
            <a:lnSpc>
              <a:spcPct val="90000"/>
            </a:lnSpc>
            <a:spcBef>
              <a:spcPct val="0"/>
            </a:spcBef>
            <a:spcAft>
              <a:spcPct val="15000"/>
            </a:spcAft>
            <a:buChar char="•"/>
          </a:pPr>
          <a:r>
            <a:rPr lang="es-ES" sz="1800" kern="1200" dirty="0">
              <a:solidFill>
                <a:schemeClr val="bg1"/>
              </a:solidFill>
              <a:cs typeface="Calibri Light"/>
            </a:rPr>
            <a:t>Neumatosis , perforación </a:t>
          </a:r>
        </a:p>
        <a:p>
          <a:pPr marL="171450" lvl="1" indent="-171450" algn="l" defTabSz="800100">
            <a:lnSpc>
              <a:spcPct val="90000"/>
            </a:lnSpc>
            <a:spcBef>
              <a:spcPct val="0"/>
            </a:spcBef>
            <a:spcAft>
              <a:spcPct val="15000"/>
            </a:spcAft>
            <a:buChar char="•"/>
          </a:pPr>
          <a:r>
            <a:rPr lang="es-ES" sz="1800" kern="1200" dirty="0">
              <a:solidFill>
                <a:schemeClr val="bg1"/>
              </a:solidFill>
              <a:cs typeface="Calibri Light"/>
            </a:rPr>
            <a:t>Hepatitis, pancreatitis</a:t>
          </a:r>
        </a:p>
      </dsp:txBody>
      <dsp:txXfrm>
        <a:off x="2512690" y="1783094"/>
        <a:ext cx="3380183" cy="1528803"/>
      </dsp:txXfrm>
    </dsp:sp>
    <dsp:sp modelId="{134DC37C-046F-4B1B-8F48-E52A5470C5A5}">
      <dsp:nvSpPr>
        <dsp:cNvPr id="0" name=""/>
        <dsp:cNvSpPr/>
      </dsp:nvSpPr>
      <dsp:spPr>
        <a:xfrm>
          <a:off x="6044225" y="1783094"/>
          <a:ext cx="1513514" cy="1528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337736-ED0C-45C7-B855-F010345D1711}">
      <dsp:nvSpPr>
        <dsp:cNvPr id="0" name=""/>
        <dsp:cNvSpPr/>
      </dsp:nvSpPr>
      <dsp:spPr>
        <a:xfrm>
          <a:off x="4177557" y="3564149"/>
          <a:ext cx="3380183" cy="1528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solidFill>
                <a:schemeClr val="bg1"/>
              </a:solidFill>
              <a:cs typeface="Calibri Light" panose="020F0302020204030204"/>
            </a:rPr>
            <a:t>ENDOCRINAS</a:t>
          </a:r>
          <a:r>
            <a:rPr lang="es-ES" sz="3200" kern="1200" dirty="0">
              <a:solidFill>
                <a:schemeClr val="bg1"/>
              </a:solidFill>
              <a:cs typeface="Calibri Light" panose="020F0302020204030204"/>
            </a:rPr>
            <a:t> </a:t>
          </a:r>
        </a:p>
        <a:p>
          <a:pPr marL="171450" lvl="1" indent="-171450" algn="l" defTabSz="711200">
            <a:lnSpc>
              <a:spcPct val="90000"/>
            </a:lnSpc>
            <a:spcBef>
              <a:spcPct val="0"/>
            </a:spcBef>
            <a:spcAft>
              <a:spcPct val="15000"/>
            </a:spcAft>
            <a:buChar char="•"/>
          </a:pPr>
          <a:r>
            <a:rPr lang="es-ES" sz="1600" kern="1200" dirty="0">
              <a:solidFill>
                <a:schemeClr val="bg1"/>
              </a:solidFill>
              <a:cs typeface="Calibri Light" panose="020F0302020204030204"/>
            </a:rPr>
            <a:t>Tiroiditis</a:t>
          </a:r>
        </a:p>
        <a:p>
          <a:pPr marL="171450" lvl="1" indent="-171450" algn="l" defTabSz="711200">
            <a:lnSpc>
              <a:spcPct val="90000"/>
            </a:lnSpc>
            <a:spcBef>
              <a:spcPct val="0"/>
            </a:spcBef>
            <a:spcAft>
              <a:spcPct val="15000"/>
            </a:spcAft>
            <a:buChar char="•"/>
          </a:pPr>
          <a:r>
            <a:rPr lang="es-ES" sz="1600" kern="1200" dirty="0">
              <a:solidFill>
                <a:schemeClr val="bg1"/>
              </a:solidFill>
              <a:cs typeface="Calibri Light" panose="020F0302020204030204"/>
            </a:rPr>
            <a:t>Hipofisitis</a:t>
          </a:r>
        </a:p>
      </dsp:txBody>
      <dsp:txXfrm>
        <a:off x="4177557" y="3564149"/>
        <a:ext cx="3380183" cy="1528803"/>
      </dsp:txXfrm>
    </dsp:sp>
    <dsp:sp modelId="{D4E61F0B-99F1-4DC9-BB21-709731203C74}">
      <dsp:nvSpPr>
        <dsp:cNvPr id="0" name=""/>
        <dsp:cNvSpPr/>
      </dsp:nvSpPr>
      <dsp:spPr>
        <a:xfrm>
          <a:off x="2512690" y="3564149"/>
          <a:ext cx="1513514" cy="1528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97D1D6-8E02-4885-8447-E8E3373188C7}">
      <dsp:nvSpPr>
        <dsp:cNvPr id="0" name=""/>
        <dsp:cNvSpPr/>
      </dsp:nvSpPr>
      <dsp:spPr>
        <a:xfrm>
          <a:off x="2512690" y="5345205"/>
          <a:ext cx="3380183" cy="1528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1511300">
            <a:lnSpc>
              <a:spcPct val="90000"/>
            </a:lnSpc>
            <a:spcBef>
              <a:spcPct val="0"/>
            </a:spcBef>
            <a:spcAft>
              <a:spcPct val="35000"/>
            </a:spcAft>
            <a:buNone/>
          </a:pPr>
          <a:r>
            <a:rPr lang="es-ES" sz="3400" kern="1200" dirty="0">
              <a:solidFill>
                <a:schemeClr val="bg1"/>
              </a:solidFill>
              <a:cs typeface="Calibri Light" panose="020F0302020204030204"/>
            </a:rPr>
            <a:t>OTRAS</a:t>
          </a:r>
        </a:p>
        <a:p>
          <a:pPr marL="171450" lvl="1" indent="-171450" algn="l" defTabSz="800100">
            <a:lnSpc>
              <a:spcPct val="90000"/>
            </a:lnSpc>
            <a:spcBef>
              <a:spcPct val="0"/>
            </a:spcBef>
            <a:spcAft>
              <a:spcPct val="15000"/>
            </a:spcAft>
            <a:buChar char="•"/>
          </a:pPr>
          <a:r>
            <a:rPr lang="es-ES" sz="1800" kern="1200" dirty="0">
              <a:solidFill>
                <a:schemeClr val="bg1"/>
              </a:solidFill>
              <a:cs typeface="Calibri Light" panose="020F0302020204030204"/>
            </a:rPr>
            <a:t>Aumento de densidad grasa retroperitoneal   </a:t>
          </a:r>
          <a:endParaRPr lang="es-ES" sz="3400" kern="1200" dirty="0">
            <a:solidFill>
              <a:schemeClr val="bg1"/>
            </a:solidFill>
            <a:cs typeface="Calibri Light" panose="020F0302020204030204"/>
          </a:endParaRPr>
        </a:p>
        <a:p>
          <a:pPr marL="228600" lvl="1" indent="-228600" algn="l" defTabSz="889000">
            <a:lnSpc>
              <a:spcPct val="90000"/>
            </a:lnSpc>
            <a:spcBef>
              <a:spcPct val="0"/>
            </a:spcBef>
            <a:spcAft>
              <a:spcPct val="15000"/>
            </a:spcAft>
            <a:buChar char="•"/>
          </a:pPr>
          <a:r>
            <a:rPr lang="es-ES" sz="2000" kern="1200" dirty="0">
              <a:solidFill>
                <a:schemeClr val="bg1"/>
              </a:solidFill>
              <a:cs typeface="Calibri Light" panose="020F0302020204030204"/>
            </a:rPr>
            <a:t>miositis</a:t>
          </a:r>
        </a:p>
      </dsp:txBody>
      <dsp:txXfrm>
        <a:off x="2512690" y="5345205"/>
        <a:ext cx="3380183" cy="1528803"/>
      </dsp:txXfrm>
    </dsp:sp>
    <dsp:sp modelId="{790FCB48-39BB-41E0-A644-CE8A4FDF1EB5}">
      <dsp:nvSpPr>
        <dsp:cNvPr id="0" name=""/>
        <dsp:cNvSpPr/>
      </dsp:nvSpPr>
      <dsp:spPr>
        <a:xfrm>
          <a:off x="6044225" y="5345205"/>
          <a:ext cx="1513514" cy="1528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0727B-3754-4DB2-968A-6E5A30929891}">
      <dsp:nvSpPr>
        <dsp:cNvPr id="0" name=""/>
        <dsp:cNvSpPr/>
      </dsp:nvSpPr>
      <dsp:spPr>
        <a:xfrm>
          <a:off x="4021" y="0"/>
          <a:ext cx="2404193" cy="601573"/>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S" sz="1800" kern="1200" dirty="0"/>
            <a:t>Corticoides orales</a:t>
          </a:r>
        </a:p>
      </dsp:txBody>
      <dsp:txXfrm>
        <a:off x="304808" y="0"/>
        <a:ext cx="1802620" cy="601573"/>
      </dsp:txXfrm>
    </dsp:sp>
    <dsp:sp modelId="{83F0266D-5C60-4823-A418-09D1D57E7462}">
      <dsp:nvSpPr>
        <dsp:cNvPr id="0" name=""/>
        <dsp:cNvSpPr/>
      </dsp:nvSpPr>
      <dsp:spPr>
        <a:xfrm>
          <a:off x="2167795" y="0"/>
          <a:ext cx="2404193" cy="601573"/>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S" sz="1800" kern="1200" dirty="0"/>
            <a:t>Ingreso UCI e intubación</a:t>
          </a:r>
        </a:p>
      </dsp:txBody>
      <dsp:txXfrm>
        <a:off x="2468582" y="0"/>
        <a:ext cx="1802620" cy="6015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61924-1629-49D7-AA13-298CCACBFA28}">
      <dsp:nvSpPr>
        <dsp:cNvPr id="0" name=""/>
        <dsp:cNvSpPr/>
      </dsp:nvSpPr>
      <dsp:spPr>
        <a:xfrm>
          <a:off x="551025" y="249837"/>
          <a:ext cx="3368589" cy="3368589"/>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a:cs typeface="Calibri Light"/>
            </a:rPr>
            <a:t> </a:t>
          </a:r>
          <a:r>
            <a:rPr lang="es-ES" sz="1600" kern="1200" dirty="0"/>
            <a:t>neumonía organizada (65%)</a:t>
          </a:r>
        </a:p>
      </dsp:txBody>
      <dsp:txXfrm>
        <a:off x="2273818" y="873026"/>
        <a:ext cx="1243170" cy="1002556"/>
      </dsp:txXfrm>
    </dsp:sp>
    <dsp:sp modelId="{36DBA23C-FC3F-44AA-B220-76CD15A64401}">
      <dsp:nvSpPr>
        <dsp:cNvPr id="0" name=""/>
        <dsp:cNvSpPr/>
      </dsp:nvSpPr>
      <dsp:spPr>
        <a:xfrm>
          <a:off x="409063" y="391799"/>
          <a:ext cx="3368589" cy="3368589"/>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t>Neumonitis por HS(10%) </a:t>
          </a:r>
        </a:p>
      </dsp:txBody>
      <dsp:txXfrm>
        <a:off x="2153511" y="2136247"/>
        <a:ext cx="1243170" cy="1002556"/>
      </dsp:txXfrm>
    </dsp:sp>
    <dsp:sp modelId="{30C55E0A-BDCB-4792-8A79-543E7BA63AC9}">
      <dsp:nvSpPr>
        <dsp:cNvPr id="0" name=""/>
        <dsp:cNvSpPr/>
      </dsp:nvSpPr>
      <dsp:spPr>
        <a:xfrm>
          <a:off x="409063" y="391799"/>
          <a:ext cx="3368589" cy="3368589"/>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t>Neumonía intersticial aguda (10%)</a:t>
          </a:r>
        </a:p>
      </dsp:txBody>
      <dsp:txXfrm>
        <a:off x="790035" y="2136247"/>
        <a:ext cx="1243170" cy="1002556"/>
      </dsp:txXfrm>
    </dsp:sp>
    <dsp:sp modelId="{D32DB09F-21B6-4841-8C78-B4AACA122720}">
      <dsp:nvSpPr>
        <dsp:cNvPr id="0" name=""/>
        <dsp:cNvSpPr/>
      </dsp:nvSpPr>
      <dsp:spPr>
        <a:xfrm>
          <a:off x="409063" y="391799"/>
          <a:ext cx="3368589" cy="3368589"/>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t>NINE (15%) </a:t>
          </a:r>
        </a:p>
      </dsp:txBody>
      <dsp:txXfrm>
        <a:off x="790035" y="1013384"/>
        <a:ext cx="1243170" cy="10025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A8441-BCC7-43F6-907F-16FD00D9C841}">
      <dsp:nvSpPr>
        <dsp:cNvPr id="0" name=""/>
        <dsp:cNvSpPr/>
      </dsp:nvSpPr>
      <dsp:spPr>
        <a:xfrm>
          <a:off x="46789" y="531319"/>
          <a:ext cx="3066237" cy="310333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82A504-A1AF-4E33-872A-C45E8F66FBA4}">
      <dsp:nvSpPr>
        <dsp:cNvPr id="0" name=""/>
        <dsp:cNvSpPr/>
      </dsp:nvSpPr>
      <dsp:spPr>
        <a:xfrm>
          <a:off x="692147" y="2926969"/>
          <a:ext cx="2511847" cy="25118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Ca de pulmón </a:t>
          </a:r>
          <a:r>
            <a:rPr lang="es-ES" sz="1900" strike="sngStrike" kern="1200" dirty="0"/>
            <a:t>( </a:t>
          </a:r>
          <a:r>
            <a:rPr lang="es-ES" sz="1900" strike="sngStrike" kern="1200" dirty="0" err="1"/>
            <a:t>adeno</a:t>
          </a:r>
          <a:r>
            <a:rPr lang="es-ES" sz="1900" strike="sngStrike" kern="1200" dirty="0"/>
            <a:t>? Escamoso?). Inicio del tratamiento, estudio basal, QT, IT?????</a:t>
          </a:r>
        </a:p>
        <a:p>
          <a:pPr marL="0" lvl="0" indent="0" algn="ctr" defTabSz="844550">
            <a:lnSpc>
              <a:spcPct val="90000"/>
            </a:lnSpc>
            <a:spcBef>
              <a:spcPct val="0"/>
            </a:spcBef>
            <a:spcAft>
              <a:spcPct val="35000"/>
            </a:spcAft>
            <a:buNone/>
          </a:pPr>
          <a:endParaRPr lang="es-ES" sz="1900" kern="1200" dirty="0"/>
        </a:p>
      </dsp:txBody>
      <dsp:txXfrm>
        <a:off x="765716" y="3000538"/>
        <a:ext cx="2364709" cy="2364709"/>
      </dsp:txXfrm>
    </dsp:sp>
    <dsp:sp modelId="{232ACA46-1CF2-4C1B-A5FF-114B8FDFA86D}">
      <dsp:nvSpPr>
        <dsp:cNvPr id="0" name=""/>
        <dsp:cNvSpPr/>
      </dsp:nvSpPr>
      <dsp:spPr>
        <a:xfrm rot="115051">
          <a:off x="3526272" y="1853294"/>
          <a:ext cx="413592" cy="603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3526307" y="1971930"/>
        <a:ext cx="289514" cy="362137"/>
      </dsp:txXfrm>
    </dsp:sp>
    <dsp:sp modelId="{28815A68-EE99-421F-AE40-EB3765F768B5}">
      <dsp:nvSpPr>
        <dsp:cNvPr id="0" name=""/>
        <dsp:cNvSpPr/>
      </dsp:nvSpPr>
      <dsp:spPr>
        <a:xfrm>
          <a:off x="4294057" y="495174"/>
          <a:ext cx="3328047" cy="346878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8BC1AA-0AB1-4AC1-AE47-654651606211}">
      <dsp:nvSpPr>
        <dsp:cNvPr id="0" name=""/>
        <dsp:cNvSpPr/>
      </dsp:nvSpPr>
      <dsp:spPr>
        <a:xfrm>
          <a:off x="5379001" y="3956073"/>
          <a:ext cx="1742820" cy="126152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  </a:t>
          </a:r>
        </a:p>
      </dsp:txBody>
      <dsp:txXfrm>
        <a:off x="5415950" y="3993022"/>
        <a:ext cx="1668922" cy="1187627"/>
      </dsp:txXfrm>
    </dsp:sp>
    <dsp:sp modelId="{2483BBA2-D4FD-4502-ADB8-EAB43566769D}">
      <dsp:nvSpPr>
        <dsp:cNvPr id="0" name=""/>
        <dsp:cNvSpPr/>
      </dsp:nvSpPr>
      <dsp:spPr>
        <a:xfrm rot="21475759">
          <a:off x="7921926" y="1851356"/>
          <a:ext cx="300115" cy="603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7921955" y="1973695"/>
        <a:ext cx="210081" cy="362137"/>
      </dsp:txXfrm>
    </dsp:sp>
    <dsp:sp modelId="{66324E13-0DDA-4353-9C79-45465F5BD5A9}">
      <dsp:nvSpPr>
        <dsp:cNvPr id="0" name=""/>
        <dsp:cNvSpPr/>
      </dsp:nvSpPr>
      <dsp:spPr>
        <a:xfrm>
          <a:off x="8479017" y="531319"/>
          <a:ext cx="3066237" cy="310333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71D726-DD68-45D9-84D0-A5B917A51F51}">
      <dsp:nvSpPr>
        <dsp:cNvPr id="0" name=""/>
        <dsp:cNvSpPr/>
      </dsp:nvSpPr>
      <dsp:spPr>
        <a:xfrm>
          <a:off x="9165117" y="2926969"/>
          <a:ext cx="2511847" cy="25118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Información específica respecto al tipo de tumor, fecha inicio del tratamiento, fecha basal, tipo  tratamiento , </a:t>
          </a:r>
          <a:r>
            <a:rPr lang="es-ES" sz="1900" kern="1200" dirty="0" err="1"/>
            <a:t>nº</a:t>
          </a:r>
          <a:r>
            <a:rPr lang="es-ES" sz="1900" kern="1200" dirty="0"/>
            <a:t> ciclos</a:t>
          </a:r>
        </a:p>
        <a:p>
          <a:pPr marL="0" lvl="0" indent="0" algn="ctr" defTabSz="844550">
            <a:lnSpc>
              <a:spcPct val="90000"/>
            </a:lnSpc>
            <a:spcBef>
              <a:spcPct val="0"/>
            </a:spcBef>
            <a:spcAft>
              <a:spcPct val="35000"/>
            </a:spcAft>
            <a:buNone/>
          </a:pPr>
          <a:r>
            <a:rPr lang="es-ES" sz="1900" kern="1200" dirty="0"/>
            <a:t>( legible)</a:t>
          </a:r>
        </a:p>
      </dsp:txBody>
      <dsp:txXfrm>
        <a:off x="9238686" y="3000538"/>
        <a:ext cx="2364709" cy="23647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A8441-BCC7-43F6-907F-16FD00D9C841}">
      <dsp:nvSpPr>
        <dsp:cNvPr id="0" name=""/>
        <dsp:cNvSpPr/>
      </dsp:nvSpPr>
      <dsp:spPr>
        <a:xfrm>
          <a:off x="46789" y="531319"/>
          <a:ext cx="3066237" cy="310333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82A504-A1AF-4E33-872A-C45E8F66FBA4}">
      <dsp:nvSpPr>
        <dsp:cNvPr id="0" name=""/>
        <dsp:cNvSpPr/>
      </dsp:nvSpPr>
      <dsp:spPr>
        <a:xfrm>
          <a:off x="692147" y="2926969"/>
          <a:ext cx="2511847" cy="25118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Ca de pulmón </a:t>
          </a:r>
          <a:r>
            <a:rPr lang="es-ES" sz="1900" strike="sngStrike" kern="1200" dirty="0"/>
            <a:t>( </a:t>
          </a:r>
          <a:r>
            <a:rPr lang="es-ES" sz="1900" strike="sngStrike" kern="1200" dirty="0" err="1"/>
            <a:t>adeno</a:t>
          </a:r>
          <a:r>
            <a:rPr lang="es-ES" sz="1900" strike="sngStrike" kern="1200" dirty="0"/>
            <a:t>? Escamoso?). Inicio del tratamiento, estudio basal, QT, IT?????</a:t>
          </a:r>
        </a:p>
        <a:p>
          <a:pPr marL="0" lvl="0" indent="0" algn="ctr" defTabSz="844550">
            <a:lnSpc>
              <a:spcPct val="90000"/>
            </a:lnSpc>
            <a:spcBef>
              <a:spcPct val="0"/>
            </a:spcBef>
            <a:spcAft>
              <a:spcPct val="35000"/>
            </a:spcAft>
            <a:buNone/>
          </a:pPr>
          <a:endParaRPr lang="es-ES" sz="1900" kern="1200" dirty="0"/>
        </a:p>
      </dsp:txBody>
      <dsp:txXfrm>
        <a:off x="765716" y="3000538"/>
        <a:ext cx="2364709" cy="2364709"/>
      </dsp:txXfrm>
    </dsp:sp>
    <dsp:sp modelId="{232ACA46-1CF2-4C1B-A5FF-114B8FDFA86D}">
      <dsp:nvSpPr>
        <dsp:cNvPr id="0" name=""/>
        <dsp:cNvSpPr/>
      </dsp:nvSpPr>
      <dsp:spPr>
        <a:xfrm rot="115051">
          <a:off x="3526272" y="1853294"/>
          <a:ext cx="413592" cy="603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3526307" y="1971930"/>
        <a:ext cx="289514" cy="362137"/>
      </dsp:txXfrm>
    </dsp:sp>
    <dsp:sp modelId="{28815A68-EE99-421F-AE40-EB3765F768B5}">
      <dsp:nvSpPr>
        <dsp:cNvPr id="0" name=""/>
        <dsp:cNvSpPr/>
      </dsp:nvSpPr>
      <dsp:spPr>
        <a:xfrm>
          <a:off x="4294057" y="495174"/>
          <a:ext cx="3328047" cy="346878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8BC1AA-0AB1-4AC1-AE47-654651606211}">
      <dsp:nvSpPr>
        <dsp:cNvPr id="0" name=""/>
        <dsp:cNvSpPr/>
      </dsp:nvSpPr>
      <dsp:spPr>
        <a:xfrm>
          <a:off x="5379001" y="3956073"/>
          <a:ext cx="1742820" cy="126152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  </a:t>
          </a:r>
        </a:p>
      </dsp:txBody>
      <dsp:txXfrm>
        <a:off x="5415950" y="3993022"/>
        <a:ext cx="1668922" cy="1187627"/>
      </dsp:txXfrm>
    </dsp:sp>
    <dsp:sp modelId="{2483BBA2-D4FD-4502-ADB8-EAB43566769D}">
      <dsp:nvSpPr>
        <dsp:cNvPr id="0" name=""/>
        <dsp:cNvSpPr/>
      </dsp:nvSpPr>
      <dsp:spPr>
        <a:xfrm rot="21475759">
          <a:off x="7921926" y="1851356"/>
          <a:ext cx="300115" cy="603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7921955" y="1973695"/>
        <a:ext cx="210081" cy="362137"/>
      </dsp:txXfrm>
    </dsp:sp>
    <dsp:sp modelId="{66324E13-0DDA-4353-9C79-45465F5BD5A9}">
      <dsp:nvSpPr>
        <dsp:cNvPr id="0" name=""/>
        <dsp:cNvSpPr/>
      </dsp:nvSpPr>
      <dsp:spPr>
        <a:xfrm>
          <a:off x="8479017" y="531319"/>
          <a:ext cx="3066237" cy="310333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71D726-DD68-45D9-84D0-A5B917A51F51}">
      <dsp:nvSpPr>
        <dsp:cNvPr id="0" name=""/>
        <dsp:cNvSpPr/>
      </dsp:nvSpPr>
      <dsp:spPr>
        <a:xfrm>
          <a:off x="9165117" y="2926969"/>
          <a:ext cx="2511847" cy="25118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Información específica respecto al tipo de tumor, fecha inicio del tratamiento, fecha basal, tipo  tratamiento , </a:t>
          </a:r>
          <a:r>
            <a:rPr lang="es-ES" sz="1900" kern="1200" dirty="0" err="1"/>
            <a:t>nº</a:t>
          </a:r>
          <a:r>
            <a:rPr lang="es-ES" sz="1900" kern="1200" dirty="0"/>
            <a:t> ciclos</a:t>
          </a:r>
        </a:p>
        <a:p>
          <a:pPr marL="0" lvl="0" indent="0" algn="ctr" defTabSz="844550">
            <a:lnSpc>
              <a:spcPct val="90000"/>
            </a:lnSpc>
            <a:spcBef>
              <a:spcPct val="0"/>
            </a:spcBef>
            <a:spcAft>
              <a:spcPct val="35000"/>
            </a:spcAft>
            <a:buNone/>
          </a:pPr>
          <a:r>
            <a:rPr lang="es-ES" sz="1900" kern="1200" dirty="0"/>
            <a:t>( legible)</a:t>
          </a:r>
        </a:p>
      </dsp:txBody>
      <dsp:txXfrm>
        <a:off x="9238686" y="3000538"/>
        <a:ext cx="2364709" cy="23647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A8441-BCC7-43F6-907F-16FD00D9C841}">
      <dsp:nvSpPr>
        <dsp:cNvPr id="0" name=""/>
        <dsp:cNvSpPr/>
      </dsp:nvSpPr>
      <dsp:spPr>
        <a:xfrm>
          <a:off x="46789" y="531319"/>
          <a:ext cx="3066237" cy="310333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82A504-A1AF-4E33-872A-C45E8F66FBA4}">
      <dsp:nvSpPr>
        <dsp:cNvPr id="0" name=""/>
        <dsp:cNvSpPr/>
      </dsp:nvSpPr>
      <dsp:spPr>
        <a:xfrm>
          <a:off x="692147" y="2926969"/>
          <a:ext cx="2511847" cy="25118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Ca de pulmón </a:t>
          </a:r>
          <a:r>
            <a:rPr lang="es-ES" sz="1900" strike="sngStrike" kern="1200" dirty="0"/>
            <a:t>( </a:t>
          </a:r>
          <a:r>
            <a:rPr lang="es-ES" sz="1900" strike="sngStrike" kern="1200" dirty="0" err="1"/>
            <a:t>adeno</a:t>
          </a:r>
          <a:r>
            <a:rPr lang="es-ES" sz="1900" strike="sngStrike" kern="1200" dirty="0"/>
            <a:t>? Escamoso?). Inicio del tratamiento, estudio basal, QT, IT?????</a:t>
          </a:r>
        </a:p>
        <a:p>
          <a:pPr marL="0" lvl="0" indent="0" algn="ctr" defTabSz="844550">
            <a:lnSpc>
              <a:spcPct val="90000"/>
            </a:lnSpc>
            <a:spcBef>
              <a:spcPct val="0"/>
            </a:spcBef>
            <a:spcAft>
              <a:spcPct val="35000"/>
            </a:spcAft>
            <a:buNone/>
          </a:pPr>
          <a:endParaRPr lang="es-ES" sz="1900" kern="1200" dirty="0"/>
        </a:p>
      </dsp:txBody>
      <dsp:txXfrm>
        <a:off x="765716" y="3000538"/>
        <a:ext cx="2364709" cy="2364709"/>
      </dsp:txXfrm>
    </dsp:sp>
    <dsp:sp modelId="{232ACA46-1CF2-4C1B-A5FF-114B8FDFA86D}">
      <dsp:nvSpPr>
        <dsp:cNvPr id="0" name=""/>
        <dsp:cNvSpPr/>
      </dsp:nvSpPr>
      <dsp:spPr>
        <a:xfrm rot="115051">
          <a:off x="3526272" y="1853294"/>
          <a:ext cx="413592" cy="603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3526307" y="1971930"/>
        <a:ext cx="289514" cy="362137"/>
      </dsp:txXfrm>
    </dsp:sp>
    <dsp:sp modelId="{28815A68-EE99-421F-AE40-EB3765F768B5}">
      <dsp:nvSpPr>
        <dsp:cNvPr id="0" name=""/>
        <dsp:cNvSpPr/>
      </dsp:nvSpPr>
      <dsp:spPr>
        <a:xfrm>
          <a:off x="4294057" y="495174"/>
          <a:ext cx="3328047" cy="346878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8BC1AA-0AB1-4AC1-AE47-654651606211}">
      <dsp:nvSpPr>
        <dsp:cNvPr id="0" name=""/>
        <dsp:cNvSpPr/>
      </dsp:nvSpPr>
      <dsp:spPr>
        <a:xfrm>
          <a:off x="5379001" y="3956073"/>
          <a:ext cx="1742820" cy="1261525"/>
        </a:xfrm>
        <a:prstGeom prst="roundRect">
          <a:avLst>
            <a:gd name="adj" fmla="val 10000"/>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  </a:t>
          </a:r>
        </a:p>
      </dsp:txBody>
      <dsp:txXfrm>
        <a:off x="5415950" y="3993022"/>
        <a:ext cx="1668922" cy="1187627"/>
      </dsp:txXfrm>
    </dsp:sp>
    <dsp:sp modelId="{2483BBA2-D4FD-4502-ADB8-EAB43566769D}">
      <dsp:nvSpPr>
        <dsp:cNvPr id="0" name=""/>
        <dsp:cNvSpPr/>
      </dsp:nvSpPr>
      <dsp:spPr>
        <a:xfrm rot="21475759">
          <a:off x="7921926" y="1851356"/>
          <a:ext cx="300115" cy="603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7921955" y="1973695"/>
        <a:ext cx="210081" cy="362137"/>
      </dsp:txXfrm>
    </dsp:sp>
    <dsp:sp modelId="{66324E13-0DDA-4353-9C79-45465F5BD5A9}">
      <dsp:nvSpPr>
        <dsp:cNvPr id="0" name=""/>
        <dsp:cNvSpPr/>
      </dsp:nvSpPr>
      <dsp:spPr>
        <a:xfrm>
          <a:off x="8479017" y="531319"/>
          <a:ext cx="3066237" cy="310333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71D726-DD68-45D9-84D0-A5B917A51F51}">
      <dsp:nvSpPr>
        <dsp:cNvPr id="0" name=""/>
        <dsp:cNvSpPr/>
      </dsp:nvSpPr>
      <dsp:spPr>
        <a:xfrm>
          <a:off x="9165117" y="2926969"/>
          <a:ext cx="2511847" cy="25118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Información específica respecto al tipo de tumor, fecha inicio del tratamiento, fecha basal, tipo  tratamiento , </a:t>
          </a:r>
          <a:r>
            <a:rPr lang="es-ES" sz="1900" kern="1200" dirty="0" err="1"/>
            <a:t>nº</a:t>
          </a:r>
          <a:r>
            <a:rPr lang="es-ES" sz="1900" kern="1200" dirty="0"/>
            <a:t> ciclos</a:t>
          </a:r>
        </a:p>
        <a:p>
          <a:pPr marL="0" lvl="0" indent="0" algn="ctr" defTabSz="844550">
            <a:lnSpc>
              <a:spcPct val="90000"/>
            </a:lnSpc>
            <a:spcBef>
              <a:spcPct val="0"/>
            </a:spcBef>
            <a:spcAft>
              <a:spcPct val="35000"/>
            </a:spcAft>
            <a:buNone/>
          </a:pPr>
          <a:r>
            <a:rPr lang="es-ES" sz="1900" kern="1200" dirty="0"/>
            <a:t>( legible)</a:t>
          </a:r>
        </a:p>
      </dsp:txBody>
      <dsp:txXfrm>
        <a:off x="9238686" y="3000538"/>
        <a:ext cx="2364709" cy="2364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08719-C4A5-4435-B698-A21254FB037B}">
      <dsp:nvSpPr>
        <dsp:cNvPr id="0" name=""/>
        <dsp:cNvSpPr/>
      </dsp:nvSpPr>
      <dsp:spPr>
        <a:xfrm>
          <a:off x="2700095" y="1227510"/>
          <a:ext cx="3058009" cy="3058009"/>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 sz="2800" kern="1200" dirty="0"/>
            <a:t>Características del cáncer</a:t>
          </a:r>
        </a:p>
      </dsp:txBody>
      <dsp:txXfrm>
        <a:off x="3147930" y="1675345"/>
        <a:ext cx="2162339" cy="2162339"/>
      </dsp:txXfrm>
    </dsp:sp>
    <dsp:sp modelId="{4316FE66-062C-46B6-92A1-59015894B5E8}">
      <dsp:nvSpPr>
        <dsp:cNvPr id="0" name=""/>
        <dsp:cNvSpPr/>
      </dsp:nvSpPr>
      <dsp:spPr>
        <a:xfrm>
          <a:off x="3464597" y="545"/>
          <a:ext cx="1529004" cy="15290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evitar la destrucción inmune</a:t>
          </a:r>
          <a:endParaRPr lang="es-ES" sz="1400" kern="1200" dirty="0"/>
        </a:p>
      </dsp:txBody>
      <dsp:txXfrm>
        <a:off x="3688514" y="224462"/>
        <a:ext cx="1081170" cy="1081170"/>
      </dsp:txXfrm>
    </dsp:sp>
    <dsp:sp modelId="{7914A9ED-F9C8-4661-9A10-3CD825C19327}">
      <dsp:nvSpPr>
        <dsp:cNvPr id="0" name=""/>
        <dsp:cNvSpPr/>
      </dsp:nvSpPr>
      <dsp:spPr>
        <a:xfrm>
          <a:off x="4872777" y="583833"/>
          <a:ext cx="1529004" cy="15290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señalización proliferativa sostenida</a:t>
          </a:r>
          <a:endParaRPr lang="es-ES" sz="1400" kern="1200" dirty="0"/>
        </a:p>
      </dsp:txBody>
      <dsp:txXfrm>
        <a:off x="5096694" y="807750"/>
        <a:ext cx="1081170" cy="1081170"/>
      </dsp:txXfrm>
    </dsp:sp>
    <dsp:sp modelId="{9EED2F33-6C98-41D9-88E5-B416164C2410}">
      <dsp:nvSpPr>
        <dsp:cNvPr id="0" name=""/>
        <dsp:cNvSpPr/>
      </dsp:nvSpPr>
      <dsp:spPr>
        <a:xfrm>
          <a:off x="5456064" y="1992013"/>
          <a:ext cx="1529004" cy="15290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Inmortalidad replicativa</a:t>
          </a:r>
          <a:endParaRPr lang="es-ES" sz="1400" kern="1200" dirty="0"/>
        </a:p>
      </dsp:txBody>
      <dsp:txXfrm>
        <a:off x="5679981" y="2215930"/>
        <a:ext cx="1081170" cy="1081170"/>
      </dsp:txXfrm>
    </dsp:sp>
    <dsp:sp modelId="{E38EE8BC-DBAE-45D7-A8E9-863B09F0AA46}">
      <dsp:nvSpPr>
        <dsp:cNvPr id="0" name=""/>
        <dsp:cNvSpPr/>
      </dsp:nvSpPr>
      <dsp:spPr>
        <a:xfrm>
          <a:off x="4872777" y="3400193"/>
          <a:ext cx="1529004" cy="15290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 evasión de supresores del crecimiento</a:t>
          </a:r>
          <a:endParaRPr lang="es-ES" sz="1400" kern="1200" dirty="0"/>
        </a:p>
      </dsp:txBody>
      <dsp:txXfrm>
        <a:off x="5096694" y="3624110"/>
        <a:ext cx="1081170" cy="1081170"/>
      </dsp:txXfrm>
    </dsp:sp>
    <dsp:sp modelId="{2D60781E-835F-42B9-B41D-49E82E53CFDA}">
      <dsp:nvSpPr>
        <dsp:cNvPr id="0" name=""/>
        <dsp:cNvSpPr/>
      </dsp:nvSpPr>
      <dsp:spPr>
        <a:xfrm>
          <a:off x="3464597" y="3983480"/>
          <a:ext cx="1529004" cy="15290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desregulación de las células energéticas</a:t>
          </a:r>
          <a:endParaRPr lang="es-ES" sz="1400" kern="1200" dirty="0"/>
        </a:p>
      </dsp:txBody>
      <dsp:txXfrm>
        <a:off x="3688514" y="4207397"/>
        <a:ext cx="1081170" cy="1081170"/>
      </dsp:txXfrm>
    </dsp:sp>
    <dsp:sp modelId="{2728BD76-D0DE-4D80-AC61-46587274B041}">
      <dsp:nvSpPr>
        <dsp:cNvPr id="0" name=""/>
        <dsp:cNvSpPr/>
      </dsp:nvSpPr>
      <dsp:spPr>
        <a:xfrm>
          <a:off x="2056417" y="3400193"/>
          <a:ext cx="1529004" cy="15290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Angiogenesis</a:t>
          </a:r>
          <a:endParaRPr lang="es-ES" sz="1400" kern="1200" dirty="0"/>
        </a:p>
      </dsp:txBody>
      <dsp:txXfrm>
        <a:off x="2280334" y="3624110"/>
        <a:ext cx="1081170" cy="1081170"/>
      </dsp:txXfrm>
    </dsp:sp>
    <dsp:sp modelId="{9BE4FD49-902F-41DF-9FE1-789947F338BC}">
      <dsp:nvSpPr>
        <dsp:cNvPr id="0" name=""/>
        <dsp:cNvSpPr/>
      </dsp:nvSpPr>
      <dsp:spPr>
        <a:xfrm>
          <a:off x="1473130" y="1992013"/>
          <a:ext cx="1529004" cy="15290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Invasion y metástasis</a:t>
          </a:r>
          <a:endParaRPr lang="es-ES" sz="1400" kern="1200" dirty="0"/>
        </a:p>
      </dsp:txBody>
      <dsp:txXfrm>
        <a:off x="1697047" y="2215930"/>
        <a:ext cx="1081170" cy="1081170"/>
      </dsp:txXfrm>
    </dsp:sp>
    <dsp:sp modelId="{8F512A01-9C33-4E5A-9EB5-2850ED77425D}">
      <dsp:nvSpPr>
        <dsp:cNvPr id="0" name=""/>
        <dsp:cNvSpPr/>
      </dsp:nvSpPr>
      <dsp:spPr>
        <a:xfrm>
          <a:off x="2056417" y="583833"/>
          <a:ext cx="1529004" cy="152900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Evitar la muerte celular</a:t>
          </a:r>
          <a:endParaRPr lang="es-ES" sz="1400" kern="1200" dirty="0"/>
        </a:p>
      </dsp:txBody>
      <dsp:txXfrm>
        <a:off x="2280334" y="807750"/>
        <a:ext cx="1081170" cy="1081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FB0AC-DB5F-4D01-ACE9-117B2D7F7918}">
      <dsp:nvSpPr>
        <dsp:cNvPr id="0" name=""/>
        <dsp:cNvSpPr/>
      </dsp:nvSpPr>
      <dsp:spPr>
        <a:xfrm>
          <a:off x="4862" y="0"/>
          <a:ext cx="4677482" cy="48169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b="0" kern="1200" dirty="0">
              <a:cs typeface="Calibri Light"/>
            </a:rPr>
            <a:t>QT</a:t>
          </a:r>
          <a:r>
            <a:rPr lang="es-ES" sz="1800" kern="1200" dirty="0">
              <a:cs typeface="Calibri Light"/>
            </a:rPr>
            <a:t> </a:t>
          </a:r>
        </a:p>
      </dsp:txBody>
      <dsp:txXfrm>
        <a:off x="4862" y="0"/>
        <a:ext cx="4677482" cy="1445083"/>
      </dsp:txXfrm>
    </dsp:sp>
    <dsp:sp modelId="{F1080EC8-0E5D-49BC-80D9-DF7CA3F7505B}">
      <dsp:nvSpPr>
        <dsp:cNvPr id="0" name=""/>
        <dsp:cNvSpPr/>
      </dsp:nvSpPr>
      <dsp:spPr>
        <a:xfrm>
          <a:off x="472610" y="1446494"/>
          <a:ext cx="3741985" cy="145237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kern="1200" dirty="0">
              <a:cs typeface="Calibri Light"/>
            </a:rPr>
            <a:t>fármacos que destruyen  las </a:t>
          </a:r>
          <a:r>
            <a:rPr lang="es-ES" sz="2200" b="1" kern="1200" dirty="0">
              <a:cs typeface="Calibri Light"/>
            </a:rPr>
            <a:t>células tumorales</a:t>
          </a:r>
        </a:p>
      </dsp:txBody>
      <dsp:txXfrm>
        <a:off x="515149" y="1489033"/>
        <a:ext cx="3656907" cy="1367296"/>
      </dsp:txXfrm>
    </dsp:sp>
    <dsp:sp modelId="{89ACD966-FAAD-496B-9603-FB4512C4F563}">
      <dsp:nvSpPr>
        <dsp:cNvPr id="0" name=""/>
        <dsp:cNvSpPr/>
      </dsp:nvSpPr>
      <dsp:spPr>
        <a:xfrm>
          <a:off x="472610" y="3122311"/>
          <a:ext cx="3741985" cy="145237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kern="1200" dirty="0">
              <a:cs typeface="Calibri Light"/>
            </a:rPr>
            <a:t>Rápida disminución tamaño lesiones y ausencia de aparición de nuevas lesiones</a:t>
          </a:r>
        </a:p>
      </dsp:txBody>
      <dsp:txXfrm>
        <a:off x="515149" y="3164850"/>
        <a:ext cx="3656907" cy="1367296"/>
      </dsp:txXfrm>
    </dsp:sp>
    <dsp:sp modelId="{118B7048-D9D8-46D7-979A-A939221D23D8}">
      <dsp:nvSpPr>
        <dsp:cNvPr id="0" name=""/>
        <dsp:cNvSpPr/>
      </dsp:nvSpPr>
      <dsp:spPr>
        <a:xfrm>
          <a:off x="5033156" y="0"/>
          <a:ext cx="4677482" cy="48169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b="0" kern="1200" dirty="0">
              <a:cs typeface="Calibri Light"/>
            </a:rPr>
            <a:t>IT</a:t>
          </a:r>
          <a:endParaRPr lang="es-ES" sz="3600" b="0" kern="1200" dirty="0">
            <a:cs typeface="Calibri Light"/>
          </a:endParaRPr>
        </a:p>
      </dsp:txBody>
      <dsp:txXfrm>
        <a:off x="5033156" y="0"/>
        <a:ext cx="4677482" cy="1445083"/>
      </dsp:txXfrm>
    </dsp:sp>
    <dsp:sp modelId="{A1E219D7-46E0-45AA-9BCB-DE412AC34233}">
      <dsp:nvSpPr>
        <dsp:cNvPr id="0" name=""/>
        <dsp:cNvSpPr/>
      </dsp:nvSpPr>
      <dsp:spPr>
        <a:xfrm>
          <a:off x="5500904" y="1445264"/>
          <a:ext cx="3741985" cy="84849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kern="1200" dirty="0">
              <a:cs typeface="Calibri Light"/>
            </a:rPr>
            <a:t>estimular el </a:t>
          </a:r>
          <a:r>
            <a:rPr lang="es-ES" sz="2200" b="1" kern="1200" dirty="0">
              <a:cs typeface="Calibri Light"/>
            </a:rPr>
            <a:t>sistema inmune </a:t>
          </a:r>
          <a:r>
            <a:rPr lang="es-ES" sz="2000" kern="1200" dirty="0">
              <a:cs typeface="Calibri Light"/>
            </a:rPr>
            <a:t>para que luche contra el tumor</a:t>
          </a:r>
          <a:r>
            <a:rPr lang="es-ES" sz="1900" kern="1200" dirty="0">
              <a:cs typeface="Calibri Light"/>
            </a:rPr>
            <a:t> </a:t>
          </a:r>
        </a:p>
      </dsp:txBody>
      <dsp:txXfrm>
        <a:off x="5525755" y="1470115"/>
        <a:ext cx="3692283" cy="798790"/>
      </dsp:txXfrm>
    </dsp:sp>
    <dsp:sp modelId="{FD49E4BB-3849-4424-B0E2-FD0A5190D253}">
      <dsp:nvSpPr>
        <dsp:cNvPr id="0" name=""/>
        <dsp:cNvSpPr/>
      </dsp:nvSpPr>
      <dsp:spPr>
        <a:xfrm>
          <a:off x="5500904" y="2424294"/>
          <a:ext cx="3741985" cy="117259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t" anchorCtr="0">
          <a:noAutofit/>
        </a:bodyPr>
        <a:lstStyle/>
        <a:p>
          <a:pPr marL="0" lvl="0" indent="0" algn="l" defTabSz="889000">
            <a:lnSpc>
              <a:spcPct val="90000"/>
            </a:lnSpc>
            <a:spcBef>
              <a:spcPct val="0"/>
            </a:spcBef>
            <a:spcAft>
              <a:spcPct val="35000"/>
            </a:spcAft>
            <a:buNone/>
          </a:pPr>
          <a:r>
            <a:rPr lang="es-ES" sz="2000" kern="1200" dirty="0">
              <a:cs typeface="Calibri Light"/>
            </a:rPr>
            <a:t>Nuevos patrones de respuesta:</a:t>
          </a:r>
        </a:p>
        <a:p>
          <a:pPr marL="228600" lvl="1" indent="-228600" algn="l" defTabSz="889000">
            <a:lnSpc>
              <a:spcPct val="90000"/>
            </a:lnSpc>
            <a:spcBef>
              <a:spcPct val="0"/>
            </a:spcBef>
            <a:spcAft>
              <a:spcPct val="15000"/>
            </a:spcAft>
            <a:buChar char="•"/>
          </a:pPr>
          <a:r>
            <a:rPr lang="es-ES" sz="2000" kern="1200" dirty="0">
              <a:cs typeface="Calibri Light"/>
            </a:rPr>
            <a:t>Retraso inicial en la respuesta </a:t>
          </a:r>
        </a:p>
        <a:p>
          <a:pPr marL="228600" lvl="1" indent="-228600" algn="l" defTabSz="889000">
            <a:lnSpc>
              <a:spcPct val="90000"/>
            </a:lnSpc>
            <a:spcBef>
              <a:spcPct val="0"/>
            </a:spcBef>
            <a:spcAft>
              <a:spcPct val="15000"/>
            </a:spcAft>
            <a:buChar char="•"/>
          </a:pPr>
          <a:r>
            <a:rPr lang="es-ES" sz="2000" kern="1200" dirty="0" err="1">
              <a:cs typeface="Calibri Light"/>
            </a:rPr>
            <a:t>Pseudoprogresión</a:t>
          </a:r>
          <a:endParaRPr lang="es-ES" sz="2000" kern="1200" dirty="0">
            <a:cs typeface="Calibri Light"/>
          </a:endParaRPr>
        </a:p>
      </dsp:txBody>
      <dsp:txXfrm>
        <a:off x="5535248" y="2458638"/>
        <a:ext cx="3673297" cy="1103903"/>
      </dsp:txXfrm>
    </dsp:sp>
    <dsp:sp modelId="{1B91C40D-F212-4113-9DBA-81DF761A8AA0}">
      <dsp:nvSpPr>
        <dsp:cNvPr id="0" name=""/>
        <dsp:cNvSpPr/>
      </dsp:nvSpPr>
      <dsp:spPr>
        <a:xfrm>
          <a:off x="5500904" y="3727423"/>
          <a:ext cx="3741985" cy="84849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kern="1200" dirty="0">
              <a:cs typeface="Calibri Light"/>
            </a:rPr>
            <a:t>Activación no deseada de la autoinmunidad: efectos adversos</a:t>
          </a:r>
          <a:endParaRPr lang="es-ES" sz="2000" kern="1200" dirty="0"/>
        </a:p>
      </dsp:txBody>
      <dsp:txXfrm>
        <a:off x="5525755" y="3752274"/>
        <a:ext cx="3692283" cy="7987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77DAF-8A3E-4238-B25B-B01408534E90}">
      <dsp:nvSpPr>
        <dsp:cNvPr id="0" name=""/>
        <dsp:cNvSpPr/>
      </dsp:nvSpPr>
      <dsp:spPr>
        <a:xfrm>
          <a:off x="2339609" y="4346340"/>
          <a:ext cx="2756052" cy="236575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marL="0" lvl="0" indent="0" algn="ctr" defTabSz="1200150">
            <a:lnSpc>
              <a:spcPct val="90000"/>
            </a:lnSpc>
            <a:spcBef>
              <a:spcPct val="0"/>
            </a:spcBef>
            <a:spcAft>
              <a:spcPct val="35000"/>
            </a:spcAft>
            <a:buNone/>
          </a:pPr>
          <a:r>
            <a:rPr lang="es-ES" sz="2700" kern="1200" dirty="0">
              <a:cs typeface="Calibri Light"/>
            </a:rPr>
            <a:t>Vacunes</a:t>
          </a:r>
        </a:p>
      </dsp:txBody>
      <dsp:txXfrm>
        <a:off x="2766426" y="4712713"/>
        <a:ext cx="1902418" cy="1633007"/>
      </dsp:txXfrm>
    </dsp:sp>
    <dsp:sp modelId="{B67B0F16-A0EC-44BD-902B-15BD68E0D4E1}">
      <dsp:nvSpPr>
        <dsp:cNvPr id="0" name=""/>
        <dsp:cNvSpPr/>
      </dsp:nvSpPr>
      <dsp:spPr>
        <a:xfrm>
          <a:off x="2425811" y="5391746"/>
          <a:ext cx="321741" cy="27744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3F3A56-97BF-46C7-9E42-2A2E48887B59}">
      <dsp:nvSpPr>
        <dsp:cNvPr id="0" name=""/>
        <dsp:cNvSpPr/>
      </dsp:nvSpPr>
      <dsp:spPr>
        <a:xfrm>
          <a:off x="0" y="3060360"/>
          <a:ext cx="2756052" cy="2365753"/>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09DB42-7442-4BCA-828A-203D528BE2BB}">
      <dsp:nvSpPr>
        <dsp:cNvPr id="0" name=""/>
        <dsp:cNvSpPr/>
      </dsp:nvSpPr>
      <dsp:spPr>
        <a:xfrm>
          <a:off x="1866102" y="5098057"/>
          <a:ext cx="321741" cy="27744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A5B10F-9D80-44D0-B58C-7D7A14029211}">
      <dsp:nvSpPr>
        <dsp:cNvPr id="0" name=""/>
        <dsp:cNvSpPr/>
      </dsp:nvSpPr>
      <dsp:spPr>
        <a:xfrm>
          <a:off x="4676790" y="3042239"/>
          <a:ext cx="2756052" cy="236575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marL="0" lvl="0" indent="0" algn="ctr" defTabSz="1200150">
            <a:lnSpc>
              <a:spcPct val="90000"/>
            </a:lnSpc>
            <a:spcBef>
              <a:spcPct val="0"/>
            </a:spcBef>
            <a:spcAft>
              <a:spcPct val="35000"/>
            </a:spcAft>
            <a:buNone/>
          </a:pPr>
          <a:r>
            <a:rPr lang="es-ES" sz="2700" kern="1200" dirty="0" err="1">
              <a:cs typeface="Calibri Light"/>
            </a:rPr>
            <a:t>Citoquines</a:t>
          </a:r>
          <a:endParaRPr lang="es-ES" sz="2700" kern="1200" dirty="0">
            <a:cs typeface="Calibri Light"/>
          </a:endParaRPr>
        </a:p>
      </dsp:txBody>
      <dsp:txXfrm>
        <a:off x="5103607" y="3408612"/>
        <a:ext cx="1902418" cy="1633007"/>
      </dsp:txXfrm>
    </dsp:sp>
    <dsp:sp modelId="{8DF7F565-6377-40AE-9B09-E775CEA459C2}">
      <dsp:nvSpPr>
        <dsp:cNvPr id="0" name=""/>
        <dsp:cNvSpPr/>
      </dsp:nvSpPr>
      <dsp:spPr>
        <a:xfrm>
          <a:off x="6564746" y="5077437"/>
          <a:ext cx="321741" cy="27744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BA5CC1-AC33-48B3-97AB-9CD029E1B17D}">
      <dsp:nvSpPr>
        <dsp:cNvPr id="0" name=""/>
        <dsp:cNvSpPr/>
      </dsp:nvSpPr>
      <dsp:spPr>
        <a:xfrm>
          <a:off x="7026112" y="4342591"/>
          <a:ext cx="2756052" cy="2365753"/>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9E2217-E0DB-4E0F-960B-382FD04026B3}">
      <dsp:nvSpPr>
        <dsp:cNvPr id="0" name=""/>
        <dsp:cNvSpPr/>
      </dsp:nvSpPr>
      <dsp:spPr>
        <a:xfrm>
          <a:off x="7089246" y="5402368"/>
          <a:ext cx="321741" cy="27744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6646F6-C5C3-45A1-9E80-FC49FBD75BB4}">
      <dsp:nvSpPr>
        <dsp:cNvPr id="0" name=""/>
        <dsp:cNvSpPr/>
      </dsp:nvSpPr>
      <dsp:spPr>
        <a:xfrm>
          <a:off x="2339609" y="1767507"/>
          <a:ext cx="2756052" cy="236575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marL="0" lvl="0" indent="0" algn="ctr" defTabSz="1200150">
            <a:lnSpc>
              <a:spcPct val="90000"/>
            </a:lnSpc>
            <a:spcBef>
              <a:spcPct val="0"/>
            </a:spcBef>
            <a:spcAft>
              <a:spcPct val="35000"/>
            </a:spcAft>
            <a:buNone/>
          </a:pPr>
          <a:r>
            <a:rPr lang="es-ES" sz="2700" kern="1200" dirty="0" err="1">
              <a:cs typeface="Calibri Light"/>
            </a:rPr>
            <a:t>Immune</a:t>
          </a:r>
          <a:r>
            <a:rPr lang="es-ES" sz="2700" kern="1200" dirty="0">
              <a:cs typeface="Calibri Light"/>
            </a:rPr>
            <a:t> </a:t>
          </a:r>
          <a:r>
            <a:rPr lang="es-ES" sz="2700" kern="1200" dirty="0" err="1">
              <a:cs typeface="Calibri Light"/>
            </a:rPr>
            <a:t>check</a:t>
          </a:r>
          <a:r>
            <a:rPr lang="es-ES" sz="2700" kern="1200" dirty="0">
              <a:cs typeface="Calibri Light"/>
            </a:rPr>
            <a:t> </a:t>
          </a:r>
          <a:r>
            <a:rPr lang="es-ES" sz="2700" kern="1200" dirty="0" err="1">
              <a:cs typeface="Calibri Light"/>
            </a:rPr>
            <a:t>point</a:t>
          </a:r>
          <a:r>
            <a:rPr lang="es-ES" sz="2700" kern="1200" dirty="0">
              <a:cs typeface="Calibri Light"/>
            </a:rPr>
            <a:t> </a:t>
          </a:r>
          <a:r>
            <a:rPr lang="es-ES" sz="2700" kern="1200" dirty="0" err="1">
              <a:cs typeface="Calibri Light"/>
            </a:rPr>
            <a:t>inhibitors</a:t>
          </a:r>
        </a:p>
      </dsp:txBody>
      <dsp:txXfrm>
        <a:off x="2766426" y="2133880"/>
        <a:ext cx="1902418" cy="1633007"/>
      </dsp:txXfrm>
    </dsp:sp>
    <dsp:sp modelId="{831D451E-A4F1-4D00-A430-C2AC227C78C3}">
      <dsp:nvSpPr>
        <dsp:cNvPr id="0" name=""/>
        <dsp:cNvSpPr/>
      </dsp:nvSpPr>
      <dsp:spPr>
        <a:xfrm>
          <a:off x="4215424" y="1816247"/>
          <a:ext cx="321741" cy="27744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5FA862-30B5-4F15-A450-245169C24140}">
      <dsp:nvSpPr>
        <dsp:cNvPr id="0" name=""/>
        <dsp:cNvSpPr/>
      </dsp:nvSpPr>
      <dsp:spPr>
        <a:xfrm>
          <a:off x="4676790" y="463406"/>
          <a:ext cx="2756052" cy="2365753"/>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76F42F-E242-4B08-94DA-03C31C96A73C}">
      <dsp:nvSpPr>
        <dsp:cNvPr id="0" name=""/>
        <dsp:cNvSpPr/>
      </dsp:nvSpPr>
      <dsp:spPr>
        <a:xfrm>
          <a:off x="4739924" y="1511935"/>
          <a:ext cx="321741" cy="27744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E588A-95E6-4629-B470-29DC3D827019}">
      <dsp:nvSpPr>
        <dsp:cNvPr id="0" name=""/>
        <dsp:cNvSpPr/>
      </dsp:nvSpPr>
      <dsp:spPr>
        <a:xfrm>
          <a:off x="7026112" y="1763758"/>
          <a:ext cx="2756052" cy="2365753"/>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marL="0" lvl="0" indent="0" algn="ctr" defTabSz="1200150">
            <a:lnSpc>
              <a:spcPct val="90000"/>
            </a:lnSpc>
            <a:spcBef>
              <a:spcPct val="0"/>
            </a:spcBef>
            <a:spcAft>
              <a:spcPct val="35000"/>
            </a:spcAft>
            <a:buNone/>
          </a:pPr>
          <a:r>
            <a:rPr lang="es-ES" sz="2700" kern="1200" dirty="0" err="1">
              <a:cs typeface="Calibri Light"/>
            </a:rPr>
            <a:t>Adaptive</a:t>
          </a:r>
          <a:r>
            <a:rPr lang="es-ES" sz="2700" kern="1200" dirty="0">
              <a:cs typeface="Calibri Light"/>
            </a:rPr>
            <a:t> T </a:t>
          </a:r>
          <a:r>
            <a:rPr lang="es-ES" sz="2700" kern="1200" dirty="0" err="1">
              <a:cs typeface="Calibri Light"/>
            </a:rPr>
            <a:t>cell</a:t>
          </a:r>
          <a:r>
            <a:rPr lang="es-ES" sz="2700" kern="1200" dirty="0">
              <a:cs typeface="Calibri Light"/>
            </a:rPr>
            <a:t> </a:t>
          </a:r>
          <a:r>
            <a:rPr lang="es-ES" sz="2700" kern="1200" dirty="0" err="1">
              <a:cs typeface="Calibri Light"/>
            </a:rPr>
            <a:t>therapies</a:t>
          </a:r>
          <a:r>
            <a:rPr lang="es-ES" sz="2700" kern="1200" dirty="0">
              <a:cs typeface="Calibri Light"/>
            </a:rPr>
            <a:t>: CAR T</a:t>
          </a:r>
        </a:p>
      </dsp:txBody>
      <dsp:txXfrm>
        <a:off x="7452929" y="2130131"/>
        <a:ext cx="1902418" cy="1633007"/>
      </dsp:txXfrm>
    </dsp:sp>
    <dsp:sp modelId="{2AAE5D95-9CC8-48ED-8E79-59B23DBD4859}">
      <dsp:nvSpPr>
        <dsp:cNvPr id="0" name=""/>
        <dsp:cNvSpPr/>
      </dsp:nvSpPr>
      <dsp:spPr>
        <a:xfrm>
          <a:off x="9396074" y="2807913"/>
          <a:ext cx="321741" cy="27744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7F3E00-435F-41F5-83BC-CB531EAFD3BB}">
      <dsp:nvSpPr>
        <dsp:cNvPr id="0" name=""/>
        <dsp:cNvSpPr/>
      </dsp:nvSpPr>
      <dsp:spPr>
        <a:xfrm>
          <a:off x="9385147" y="3064109"/>
          <a:ext cx="2756052" cy="2365753"/>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B79F18-C601-4695-9897-78BD9FFD14A7}">
      <dsp:nvSpPr>
        <dsp:cNvPr id="0" name=""/>
        <dsp:cNvSpPr/>
      </dsp:nvSpPr>
      <dsp:spPr>
        <a:xfrm>
          <a:off x="9941214" y="3105976"/>
          <a:ext cx="321741" cy="27744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D5D3A-7EBE-4D3E-9920-51C8ACC1EC48}">
      <dsp:nvSpPr>
        <dsp:cNvPr id="0" name=""/>
        <dsp:cNvSpPr/>
      </dsp:nvSpPr>
      <dsp:spPr>
        <a:xfrm>
          <a:off x="10678" y="1627400"/>
          <a:ext cx="4868625" cy="32602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es-ES" sz="2800" b="1" kern="1200" dirty="0">
              <a:cs typeface="Calibri Light"/>
            </a:rPr>
            <a:t>Rápida</a:t>
          </a:r>
          <a:r>
            <a:rPr lang="es-ES" sz="2800" kern="1200" dirty="0">
              <a:cs typeface="Calibri Light"/>
            </a:rPr>
            <a:t> disminución del tamaño del tumor</a:t>
          </a:r>
        </a:p>
        <a:p>
          <a:pPr marL="285750" lvl="1" indent="-285750" algn="l" defTabSz="1244600">
            <a:lnSpc>
              <a:spcPct val="90000"/>
            </a:lnSpc>
            <a:spcBef>
              <a:spcPct val="0"/>
            </a:spcBef>
            <a:spcAft>
              <a:spcPct val="15000"/>
            </a:spcAft>
            <a:buChar char="•"/>
          </a:pPr>
          <a:r>
            <a:rPr lang="es-ES" sz="2800" kern="1200" dirty="0">
              <a:cs typeface="Calibri Light"/>
            </a:rPr>
            <a:t> Ausencia de nuevas lesiones</a:t>
          </a:r>
        </a:p>
      </dsp:txBody>
      <dsp:txXfrm>
        <a:off x="85707" y="1702429"/>
        <a:ext cx="4718567" cy="2411604"/>
      </dsp:txXfrm>
    </dsp:sp>
    <dsp:sp modelId="{70FE7803-305F-4F1E-8653-9589B09CF532}">
      <dsp:nvSpPr>
        <dsp:cNvPr id="0" name=""/>
        <dsp:cNvSpPr/>
      </dsp:nvSpPr>
      <dsp:spPr>
        <a:xfrm>
          <a:off x="10901438" y="4712756"/>
          <a:ext cx="542771" cy="699388"/>
        </a:xfrm>
        <a:prstGeom prst="circularArrow">
          <a:avLst>
            <a:gd name="adj1" fmla="val 997"/>
            <a:gd name="adj2" fmla="val 116753"/>
            <a:gd name="adj3" fmla="val 1465224"/>
            <a:gd name="adj4" fmla="val 8597450"/>
            <a:gd name="adj5" fmla="val 116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23CAE4-BB28-4510-892A-F88FD305417F}">
      <dsp:nvSpPr>
        <dsp:cNvPr id="0" name=""/>
        <dsp:cNvSpPr/>
      </dsp:nvSpPr>
      <dsp:spPr>
        <a:xfrm>
          <a:off x="605593" y="3779411"/>
          <a:ext cx="4327667" cy="1261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s-ES" sz="3700" kern="1200" dirty="0">
              <a:cs typeface="Calibri Light"/>
            </a:rPr>
            <a:t>CITOTÓXICOS: mata las células tumorales</a:t>
          </a:r>
        </a:p>
      </dsp:txBody>
      <dsp:txXfrm>
        <a:off x="642538" y="3816356"/>
        <a:ext cx="4253777" cy="1187495"/>
      </dsp:txXfrm>
    </dsp:sp>
    <dsp:sp modelId="{13C67761-A40E-4F06-9816-DE8E14A954E5}">
      <dsp:nvSpPr>
        <dsp:cNvPr id="0" name=""/>
        <dsp:cNvSpPr/>
      </dsp:nvSpPr>
      <dsp:spPr>
        <a:xfrm>
          <a:off x="5214218" y="1580975"/>
          <a:ext cx="5947927" cy="33531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s-ES" sz="2400" kern="1200" dirty="0">
              <a:cs typeface="Calibri Light"/>
            </a:rPr>
            <a:t>Respuesta </a:t>
          </a:r>
          <a:r>
            <a:rPr lang="es-ES" sz="2400" b="1" kern="1200" dirty="0">
              <a:cs typeface="Calibri Light"/>
            </a:rPr>
            <a:t>tardía</a:t>
          </a:r>
          <a:r>
            <a:rPr lang="es-ES" sz="2400" kern="1200" dirty="0">
              <a:cs typeface="Calibri Light"/>
            </a:rPr>
            <a:t> al tratamiento</a:t>
          </a:r>
        </a:p>
        <a:p>
          <a:pPr marL="228600" lvl="1" indent="-228600" algn="l" defTabSz="1066800">
            <a:lnSpc>
              <a:spcPct val="90000"/>
            </a:lnSpc>
            <a:spcBef>
              <a:spcPct val="0"/>
            </a:spcBef>
            <a:spcAft>
              <a:spcPct val="15000"/>
            </a:spcAft>
            <a:buChar char="•"/>
          </a:pPr>
          <a:r>
            <a:rPr lang="es-ES" sz="2400" kern="1200" dirty="0">
              <a:cs typeface="Calibri Light"/>
            </a:rPr>
            <a:t>Aumento inicial de la carga tumoral/  aparición de nuevas lesiones seguido  de  reducción del tumor a largo plazo</a:t>
          </a:r>
        </a:p>
        <a:p>
          <a:pPr marL="228600" lvl="1" indent="-228600" algn="l" defTabSz="1066800">
            <a:lnSpc>
              <a:spcPct val="90000"/>
            </a:lnSpc>
            <a:spcBef>
              <a:spcPct val="0"/>
            </a:spcBef>
            <a:spcAft>
              <a:spcPct val="15000"/>
            </a:spcAft>
            <a:buChar char="•"/>
          </a:pPr>
          <a:r>
            <a:rPr lang="es-ES" sz="2400" kern="1200" dirty="0">
              <a:cs typeface="Calibri Light"/>
            </a:rPr>
            <a:t> Enfermedad estable prolongada es criterio de respuesta</a:t>
          </a:r>
        </a:p>
      </dsp:txBody>
      <dsp:txXfrm>
        <a:off x="5291383" y="2376672"/>
        <a:ext cx="5793597" cy="2480285"/>
      </dsp:txXfrm>
    </dsp:sp>
    <dsp:sp modelId="{9D3BCCEC-B9C5-4F94-B4C5-666193FC486F}">
      <dsp:nvSpPr>
        <dsp:cNvPr id="0" name=""/>
        <dsp:cNvSpPr/>
      </dsp:nvSpPr>
      <dsp:spPr>
        <a:xfrm>
          <a:off x="6363821" y="861100"/>
          <a:ext cx="4327667" cy="1261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ES" sz="3600" kern="1200" dirty="0">
              <a:cs typeface="Calibri Light"/>
            </a:rPr>
            <a:t>IT: estimula respuesta inmune huésped </a:t>
          </a:r>
        </a:p>
      </dsp:txBody>
      <dsp:txXfrm>
        <a:off x="6400766" y="898045"/>
        <a:ext cx="4253777" cy="11874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4FDC7-7F79-4E75-B0FF-ACF3231C59BE}">
      <dsp:nvSpPr>
        <dsp:cNvPr id="0" name=""/>
        <dsp:cNvSpPr/>
      </dsp:nvSpPr>
      <dsp:spPr>
        <a:xfrm rot="4396374">
          <a:off x="3562509" y="1569391"/>
          <a:ext cx="6808266" cy="4747916"/>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4132EA-2EDC-46C2-B20C-BE6582E87D5C}">
      <dsp:nvSpPr>
        <dsp:cNvPr id="0" name=""/>
        <dsp:cNvSpPr/>
      </dsp:nvSpPr>
      <dsp:spPr>
        <a:xfrm>
          <a:off x="5883009" y="2037923"/>
          <a:ext cx="171930" cy="171930"/>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ABAA03-A29E-440B-8C89-2AB14469F0CB}">
      <dsp:nvSpPr>
        <dsp:cNvPr id="0" name=""/>
        <dsp:cNvSpPr/>
      </dsp:nvSpPr>
      <dsp:spPr>
        <a:xfrm>
          <a:off x="6853783" y="2783216"/>
          <a:ext cx="171930" cy="171930"/>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152600-F615-4C09-81CF-71E902B68B5A}">
      <dsp:nvSpPr>
        <dsp:cNvPr id="0" name=""/>
        <dsp:cNvSpPr/>
      </dsp:nvSpPr>
      <dsp:spPr>
        <a:xfrm>
          <a:off x="7726525" y="3655484"/>
          <a:ext cx="171930" cy="171930"/>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106DB8-AC09-44BF-A708-6C5495A5720B}">
      <dsp:nvSpPr>
        <dsp:cNvPr id="0" name=""/>
        <dsp:cNvSpPr/>
      </dsp:nvSpPr>
      <dsp:spPr>
        <a:xfrm>
          <a:off x="3106103" y="0"/>
          <a:ext cx="3209886" cy="126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b" anchorCtr="0">
          <a:noAutofit/>
        </a:bodyPr>
        <a:lstStyle/>
        <a:p>
          <a:pPr marL="0" lvl="0" indent="0" algn="ctr" defTabSz="1422400">
            <a:lnSpc>
              <a:spcPct val="90000"/>
            </a:lnSpc>
            <a:spcBef>
              <a:spcPct val="0"/>
            </a:spcBef>
            <a:spcAft>
              <a:spcPct val="35000"/>
            </a:spcAft>
            <a:buNone/>
          </a:pPr>
          <a:r>
            <a:rPr lang="es-ES" sz="3200" kern="1200" dirty="0">
              <a:latin typeface="Aharoni" panose="02010803020104030203" pitchFamily="2" charset="-79"/>
              <a:cs typeface="Aharoni" panose="02010803020104030203" pitchFamily="2" charset="-79"/>
            </a:rPr>
            <a:t>OMS </a:t>
          </a:r>
          <a:r>
            <a:rPr lang="es-ES" sz="1800" kern="1200" dirty="0">
              <a:latin typeface="Aharoni" panose="02010803020104030203" pitchFamily="2" charset="-79"/>
              <a:cs typeface="Aharoni" panose="02010803020104030203" pitchFamily="2" charset="-79"/>
            </a:rPr>
            <a:t>(1979)</a:t>
          </a:r>
          <a:endParaRPr lang="es-ES" sz="3200" kern="1200" dirty="0">
            <a:latin typeface="Aharoni" panose="02010803020104030203" pitchFamily="2" charset="-79"/>
            <a:cs typeface="Aharoni" panose="02010803020104030203" pitchFamily="2" charset="-79"/>
          </a:endParaRPr>
        </a:p>
      </dsp:txBody>
      <dsp:txXfrm>
        <a:off x="3106103" y="0"/>
        <a:ext cx="3209886" cy="1261871"/>
      </dsp:txXfrm>
    </dsp:sp>
    <dsp:sp modelId="{226D96DC-C238-4353-AF0C-9BFCA9A4F35A}">
      <dsp:nvSpPr>
        <dsp:cNvPr id="0" name=""/>
        <dsp:cNvSpPr/>
      </dsp:nvSpPr>
      <dsp:spPr>
        <a:xfrm>
          <a:off x="7010019" y="1492952"/>
          <a:ext cx="4771452" cy="126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l" defTabSz="1422400">
            <a:lnSpc>
              <a:spcPct val="90000"/>
            </a:lnSpc>
            <a:spcBef>
              <a:spcPct val="0"/>
            </a:spcBef>
            <a:spcAft>
              <a:spcPct val="35000"/>
            </a:spcAft>
            <a:buNone/>
          </a:pPr>
          <a:r>
            <a:rPr lang="es-ES" sz="3200" kern="1200" dirty="0">
              <a:latin typeface="Aharoni" panose="02010803020104030203" pitchFamily="2" charset="-79"/>
              <a:cs typeface="Aharoni" panose="02010803020104030203" pitchFamily="2" charset="-79"/>
            </a:rPr>
            <a:t>RECIST 1.0 </a:t>
          </a:r>
          <a:r>
            <a:rPr lang="es-ES" sz="2000" kern="1200" dirty="0">
              <a:latin typeface="Aharoni" panose="02010803020104030203" pitchFamily="2" charset="-79"/>
              <a:cs typeface="Aharoni" panose="02010803020104030203" pitchFamily="2" charset="-79"/>
            </a:rPr>
            <a:t>(2000)</a:t>
          </a:r>
        </a:p>
        <a:p>
          <a:pPr marL="285750" lvl="1" indent="-285750" algn="l" defTabSz="1600200">
            <a:lnSpc>
              <a:spcPct val="90000"/>
            </a:lnSpc>
            <a:spcBef>
              <a:spcPct val="0"/>
            </a:spcBef>
            <a:spcAft>
              <a:spcPct val="15000"/>
            </a:spcAft>
            <a:buChar char="•"/>
          </a:pPr>
          <a:r>
            <a:rPr lang="es-ES" sz="3600" kern="1200" dirty="0">
              <a:solidFill>
                <a:schemeClr val="accent1">
                  <a:lumMod val="50000"/>
                </a:schemeClr>
              </a:solidFill>
              <a:latin typeface="Aharoni" panose="02010803020104030203" pitchFamily="2" charset="-79"/>
              <a:cs typeface="Aharoni" panose="02010803020104030203" pitchFamily="2" charset="-79"/>
            </a:rPr>
            <a:t>RECIST1.1 </a:t>
          </a:r>
          <a:r>
            <a:rPr lang="es-ES" sz="2400" kern="1200" dirty="0">
              <a:latin typeface="Aharoni" panose="02010803020104030203" pitchFamily="2" charset="-79"/>
              <a:cs typeface="Aharoni" panose="02010803020104030203" pitchFamily="2" charset="-79"/>
            </a:rPr>
            <a:t>(2009)</a:t>
          </a:r>
          <a:endParaRPr lang="es-ES" sz="3600" kern="1200" dirty="0">
            <a:latin typeface="Aharoni" panose="02010803020104030203" pitchFamily="2" charset="-79"/>
            <a:cs typeface="Aharoni" panose="02010803020104030203" pitchFamily="2" charset="-79"/>
          </a:endParaRPr>
        </a:p>
      </dsp:txBody>
      <dsp:txXfrm>
        <a:off x="7010019" y="1492952"/>
        <a:ext cx="4771452" cy="1261871"/>
      </dsp:txXfrm>
    </dsp:sp>
    <dsp:sp modelId="{48F85690-9195-44DA-9A9E-B79D7B7B521A}">
      <dsp:nvSpPr>
        <dsp:cNvPr id="0" name=""/>
        <dsp:cNvSpPr/>
      </dsp:nvSpPr>
      <dsp:spPr>
        <a:xfrm>
          <a:off x="3106103" y="2238245"/>
          <a:ext cx="3209886" cy="126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r" defTabSz="1422400">
            <a:lnSpc>
              <a:spcPct val="90000"/>
            </a:lnSpc>
            <a:spcBef>
              <a:spcPct val="0"/>
            </a:spcBef>
            <a:spcAft>
              <a:spcPct val="35000"/>
            </a:spcAft>
            <a:buNone/>
          </a:pPr>
          <a:r>
            <a:rPr lang="es-ES" sz="3200" kern="1200" dirty="0" err="1">
              <a:latin typeface="Aharoni" panose="02010803020104030203" pitchFamily="2" charset="-79"/>
              <a:cs typeface="Aharoni" panose="02010803020104030203" pitchFamily="2" charset="-79"/>
            </a:rPr>
            <a:t>irRC</a:t>
          </a:r>
          <a:r>
            <a:rPr lang="es-ES" sz="3200" kern="1200" dirty="0">
              <a:latin typeface="Aharoni" panose="02010803020104030203" pitchFamily="2" charset="-79"/>
              <a:cs typeface="Aharoni" panose="02010803020104030203" pitchFamily="2" charset="-79"/>
            </a:rPr>
            <a:t> </a:t>
          </a:r>
          <a:r>
            <a:rPr lang="es-ES" sz="1800" kern="1200" dirty="0">
              <a:latin typeface="Aharoni" panose="02010803020104030203" pitchFamily="2" charset="-79"/>
              <a:cs typeface="Aharoni" panose="02010803020104030203" pitchFamily="2" charset="-79"/>
            </a:rPr>
            <a:t>(2009)</a:t>
          </a:r>
          <a:endParaRPr lang="es-ES" sz="3200" kern="1200" dirty="0">
            <a:latin typeface="Aharoni" panose="02010803020104030203" pitchFamily="2" charset="-79"/>
            <a:cs typeface="Aharoni" panose="02010803020104030203" pitchFamily="2" charset="-79"/>
          </a:endParaRPr>
        </a:p>
      </dsp:txBody>
      <dsp:txXfrm>
        <a:off x="3106103" y="2238245"/>
        <a:ext cx="3209886" cy="1261871"/>
      </dsp:txXfrm>
    </dsp:sp>
    <dsp:sp modelId="{AB19D5FA-73D2-497B-9A0F-86EC212D0FBE}">
      <dsp:nvSpPr>
        <dsp:cNvPr id="0" name=""/>
        <dsp:cNvSpPr/>
      </dsp:nvSpPr>
      <dsp:spPr>
        <a:xfrm>
          <a:off x="8358092" y="4615296"/>
          <a:ext cx="171930" cy="171930"/>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935CD8-3294-4D5B-B1EE-77C0AD9449CD}">
      <dsp:nvSpPr>
        <dsp:cNvPr id="0" name=""/>
        <dsp:cNvSpPr/>
      </dsp:nvSpPr>
      <dsp:spPr>
        <a:xfrm>
          <a:off x="8571585" y="3110514"/>
          <a:ext cx="3209886" cy="126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35000"/>
            </a:spcAft>
            <a:buNone/>
          </a:pPr>
          <a:r>
            <a:rPr lang="es-ES" sz="3200" kern="1200" dirty="0" err="1">
              <a:latin typeface="Aharoni" panose="02010803020104030203" pitchFamily="2" charset="-79"/>
              <a:cs typeface="Aharoni" panose="02010803020104030203" pitchFamily="2" charset="-79"/>
            </a:rPr>
            <a:t>irRECIST</a:t>
          </a:r>
          <a:r>
            <a:rPr lang="es-ES" sz="3200" kern="1200" dirty="0">
              <a:latin typeface="Aharoni" panose="02010803020104030203" pitchFamily="2" charset="-79"/>
              <a:cs typeface="Aharoni" panose="02010803020104030203" pitchFamily="2" charset="-79"/>
            </a:rPr>
            <a:t> </a:t>
          </a:r>
          <a:r>
            <a:rPr lang="es-ES" sz="2000" kern="1200" dirty="0">
              <a:latin typeface="Aharoni" panose="02010803020104030203" pitchFamily="2" charset="-79"/>
              <a:cs typeface="Aharoni" panose="02010803020104030203" pitchFamily="2" charset="-79"/>
            </a:rPr>
            <a:t>(2013)</a:t>
          </a:r>
          <a:endParaRPr lang="es-ES" sz="3200" kern="1200" dirty="0">
            <a:latin typeface="Aharoni" panose="02010803020104030203" pitchFamily="2" charset="-79"/>
            <a:cs typeface="Aharoni" panose="02010803020104030203" pitchFamily="2" charset="-79"/>
          </a:endParaRPr>
        </a:p>
      </dsp:txBody>
      <dsp:txXfrm>
        <a:off x="8571585" y="3110514"/>
        <a:ext cx="3209886" cy="1261871"/>
      </dsp:txXfrm>
    </dsp:sp>
    <dsp:sp modelId="{E5B43BFE-A312-41A7-BA99-5842D0B5B965}">
      <dsp:nvSpPr>
        <dsp:cNvPr id="0" name=""/>
        <dsp:cNvSpPr/>
      </dsp:nvSpPr>
      <dsp:spPr>
        <a:xfrm>
          <a:off x="3106103" y="4070325"/>
          <a:ext cx="4771452" cy="126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r" defTabSz="1600200">
            <a:lnSpc>
              <a:spcPct val="90000"/>
            </a:lnSpc>
            <a:spcBef>
              <a:spcPct val="0"/>
            </a:spcBef>
            <a:spcAft>
              <a:spcPct val="35000"/>
            </a:spcAft>
            <a:buNone/>
          </a:pPr>
          <a:r>
            <a:rPr lang="es-ES" sz="3600" kern="1200" dirty="0" err="1">
              <a:solidFill>
                <a:schemeClr val="accent1">
                  <a:lumMod val="50000"/>
                </a:schemeClr>
              </a:solidFill>
              <a:latin typeface="Aharoni" panose="02010803020104030203" pitchFamily="2" charset="-79"/>
              <a:cs typeface="Aharoni" panose="02010803020104030203" pitchFamily="2" charset="-79"/>
            </a:rPr>
            <a:t>iRECIST</a:t>
          </a:r>
          <a:r>
            <a:rPr lang="es-ES" sz="3600" kern="1200" dirty="0">
              <a:latin typeface="Aharoni" panose="02010803020104030203" pitchFamily="2" charset="-79"/>
              <a:cs typeface="Aharoni" panose="02010803020104030203" pitchFamily="2" charset="-79"/>
            </a:rPr>
            <a:t> </a:t>
          </a:r>
          <a:r>
            <a:rPr lang="es-ES" sz="2400" kern="1200" dirty="0">
              <a:latin typeface="Aharoni" panose="02010803020104030203" pitchFamily="2" charset="-79"/>
              <a:cs typeface="Aharoni" panose="02010803020104030203" pitchFamily="2" charset="-79"/>
            </a:rPr>
            <a:t>(2017)</a:t>
          </a:r>
          <a:endParaRPr lang="es-ES" sz="3600" kern="1200" dirty="0">
            <a:latin typeface="Aharoni" panose="02010803020104030203" pitchFamily="2" charset="-79"/>
            <a:cs typeface="Aharoni" panose="02010803020104030203" pitchFamily="2" charset="-79"/>
          </a:endParaRPr>
        </a:p>
      </dsp:txBody>
      <dsp:txXfrm>
        <a:off x="3106103" y="4070325"/>
        <a:ext cx="4771452" cy="1261871"/>
      </dsp:txXfrm>
    </dsp:sp>
    <dsp:sp modelId="{3A734F8A-9FAA-46A7-AAE6-DF37818C16E1}">
      <dsp:nvSpPr>
        <dsp:cNvPr id="0" name=""/>
        <dsp:cNvSpPr/>
      </dsp:nvSpPr>
      <dsp:spPr>
        <a:xfrm>
          <a:off x="7443787" y="6624827"/>
          <a:ext cx="4337684" cy="126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ctr" defTabSz="1066800">
            <a:lnSpc>
              <a:spcPct val="90000"/>
            </a:lnSpc>
            <a:spcBef>
              <a:spcPct val="0"/>
            </a:spcBef>
            <a:spcAft>
              <a:spcPct val="35000"/>
            </a:spcAft>
            <a:buNone/>
          </a:pPr>
          <a:r>
            <a:rPr lang="es-ES" sz="2400" kern="1200" dirty="0" err="1">
              <a:latin typeface="Aharoni" panose="02010803020104030203" pitchFamily="2" charset="-79"/>
              <a:cs typeface="Aharoni" panose="02010803020104030203" pitchFamily="2" charset="-79"/>
            </a:rPr>
            <a:t>im</a:t>
          </a:r>
          <a:r>
            <a:rPr lang="es-ES" sz="2400" kern="1200" dirty="0">
              <a:latin typeface="Aharoni" panose="02010803020104030203" pitchFamily="2" charset="-79"/>
              <a:cs typeface="Aharoni" panose="02010803020104030203" pitchFamily="2" charset="-79"/>
            </a:rPr>
            <a:t> RECIST </a:t>
          </a:r>
          <a:r>
            <a:rPr lang="es-ES" sz="1800" kern="1200" dirty="0">
              <a:latin typeface="Aharoni" panose="02010803020104030203" pitchFamily="2" charset="-79"/>
              <a:cs typeface="Aharoni" panose="02010803020104030203" pitchFamily="2" charset="-79"/>
            </a:rPr>
            <a:t>(2018)</a:t>
          </a:r>
          <a:endParaRPr lang="es-ES" sz="2400" kern="1200" dirty="0">
            <a:latin typeface="Aharoni" panose="02010803020104030203" pitchFamily="2" charset="-79"/>
            <a:cs typeface="Aharoni" panose="02010803020104030203" pitchFamily="2" charset="-79"/>
          </a:endParaRPr>
        </a:p>
      </dsp:txBody>
      <dsp:txXfrm>
        <a:off x="7443787" y="6624827"/>
        <a:ext cx="4337684" cy="12618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13104-3591-437E-B67A-1CAB3158B4A7}">
      <dsp:nvSpPr>
        <dsp:cNvPr id="0" name=""/>
        <dsp:cNvSpPr/>
      </dsp:nvSpPr>
      <dsp:spPr>
        <a:xfrm>
          <a:off x="2920" y="0"/>
          <a:ext cx="3916223" cy="1834994"/>
        </a:xfrm>
        <a:prstGeom prst="roundRect">
          <a:avLst>
            <a:gd name="adj" fmla="val 10000"/>
          </a:avLst>
        </a:prstGeom>
        <a:solidFill>
          <a:srgbClr val="FF993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3400" b="1" i="1" kern="1200" dirty="0">
              <a:cs typeface="Calibri Light" panose="020F0302020204030204"/>
            </a:rPr>
            <a:t>Confirmación de PD</a:t>
          </a:r>
          <a:r>
            <a:rPr lang="es-ES" sz="3400" i="0" kern="1200" dirty="0">
              <a:cs typeface="Calibri Light" panose="020F0302020204030204"/>
            </a:rPr>
            <a:t>     </a:t>
          </a:r>
          <a:r>
            <a:rPr lang="es-ES" sz="2800" i="0" kern="1200" dirty="0">
              <a:cs typeface="Calibri Light" panose="020F0302020204030204"/>
            </a:rPr>
            <a:t>al menos 2 estudios consecutivos con 4 </a:t>
          </a:r>
          <a:r>
            <a:rPr lang="es-ES" sz="2800" i="0" kern="1200" dirty="0" err="1">
              <a:cs typeface="Calibri Light" panose="020F0302020204030204"/>
            </a:rPr>
            <a:t>sem</a:t>
          </a:r>
          <a:r>
            <a:rPr lang="es-ES" sz="2800" i="0" kern="1200" dirty="0">
              <a:cs typeface="Calibri Light" panose="020F0302020204030204"/>
            </a:rPr>
            <a:t> de diferencia</a:t>
          </a:r>
          <a:endParaRPr lang="es-ES" sz="2600" kern="1200" dirty="0"/>
        </a:p>
      </dsp:txBody>
      <dsp:txXfrm>
        <a:off x="56665" y="53745"/>
        <a:ext cx="3808733" cy="1727504"/>
      </dsp:txXfrm>
    </dsp:sp>
    <dsp:sp modelId="{195A96E0-9588-4A4F-A36A-8EF477E6F7F9}">
      <dsp:nvSpPr>
        <dsp:cNvPr id="0" name=""/>
        <dsp:cNvSpPr/>
      </dsp:nvSpPr>
      <dsp:spPr>
        <a:xfrm>
          <a:off x="4577069" y="0"/>
          <a:ext cx="3916223" cy="1834994"/>
        </a:xfrm>
        <a:prstGeom prst="roundRect">
          <a:avLst>
            <a:gd name="adj" fmla="val 10000"/>
          </a:avLst>
        </a:prstGeom>
        <a:solidFill>
          <a:srgbClr val="FF993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b="1" i="1" kern="1200" dirty="0">
              <a:cs typeface="Calibri Light" panose="020F0302020204030204"/>
            </a:rPr>
            <a:t>Nuevas lesiones medibles               </a:t>
          </a:r>
          <a:r>
            <a:rPr lang="es-ES" sz="3600" b="1" i="0" kern="1200" dirty="0">
              <a:cs typeface="Calibri Light" panose="020F0302020204030204"/>
            </a:rPr>
            <a:t> </a:t>
          </a:r>
          <a:r>
            <a:rPr lang="es-ES" sz="2800" i="0" kern="1200" dirty="0">
              <a:cs typeface="Calibri Light" panose="020F0302020204030204"/>
            </a:rPr>
            <a:t>se incluyen en          </a:t>
          </a:r>
          <a:r>
            <a:rPr lang="es-ES" sz="2800" i="0" u="sng" kern="1200" dirty="0">
              <a:cs typeface="Calibri Light" panose="020F0302020204030204"/>
            </a:rPr>
            <a:t>carga tumoral total</a:t>
          </a:r>
          <a:endParaRPr lang="es-ES" sz="2600" u="sng" kern="1200" dirty="0"/>
        </a:p>
      </dsp:txBody>
      <dsp:txXfrm>
        <a:off x="4630814" y="53745"/>
        <a:ext cx="3808733" cy="17275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2A739-7816-4D87-A53E-96B5DA5AD23A}">
      <dsp:nvSpPr>
        <dsp:cNvPr id="0" name=""/>
        <dsp:cNvSpPr/>
      </dsp:nvSpPr>
      <dsp:spPr>
        <a:xfrm>
          <a:off x="3532149" y="1609"/>
          <a:ext cx="2198391" cy="2138654"/>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Font typeface="Wingdings" pitchFamily="34" charset="0"/>
            <a:buNone/>
          </a:pPr>
          <a:r>
            <a:rPr lang="es-ES" sz="2200" kern="1200" dirty="0"/>
            <a:t>Conceptos introducidos por </a:t>
          </a:r>
          <a:r>
            <a:rPr lang="es-ES" sz="2200" kern="1200" dirty="0" err="1"/>
            <a:t>irRC</a:t>
          </a:r>
          <a:endParaRPr lang="es-ES" sz="2200" kern="1200" dirty="0"/>
        </a:p>
      </dsp:txBody>
      <dsp:txXfrm>
        <a:off x="3854096" y="314808"/>
        <a:ext cx="1554497" cy="1512256"/>
      </dsp:txXfrm>
    </dsp:sp>
    <dsp:sp modelId="{8AE6785A-A35B-4DEB-BEEC-CECE442B7D58}">
      <dsp:nvSpPr>
        <dsp:cNvPr id="0" name=""/>
        <dsp:cNvSpPr/>
      </dsp:nvSpPr>
      <dsp:spPr>
        <a:xfrm>
          <a:off x="4218480" y="2255866"/>
          <a:ext cx="825729" cy="825729"/>
        </a:xfrm>
        <a:prstGeom prst="mathPlus">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a:off x="4327930" y="2571625"/>
        <a:ext cx="606829" cy="194211"/>
      </dsp:txXfrm>
    </dsp:sp>
    <dsp:sp modelId="{A78EA5ED-22B4-4C6E-83DD-7CFC8A0ACB05}">
      <dsp:nvSpPr>
        <dsp:cNvPr id="0" name=""/>
        <dsp:cNvSpPr/>
      </dsp:nvSpPr>
      <dsp:spPr>
        <a:xfrm>
          <a:off x="3532149" y="3197198"/>
          <a:ext cx="2198391" cy="2138654"/>
        </a:xfrm>
        <a:prstGeom prst="ellipse">
          <a:avLst/>
        </a:prstGeom>
        <a:solidFill>
          <a:schemeClr val="accent1">
            <a:shade val="80000"/>
            <a:hueOff val="78930"/>
            <a:satOff val="370"/>
            <a:lumOff val="1242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Font typeface="Wingdings" pitchFamily="34" charset="0"/>
            <a:buNone/>
          </a:pPr>
          <a:r>
            <a:rPr lang="es-ES" sz="2200" kern="1200" dirty="0">
              <a:cs typeface="Calibri Light"/>
            </a:rPr>
            <a:t>Evaluación basada en RECIST </a:t>
          </a:r>
          <a:r>
            <a:rPr lang="es-ES" sz="1800" kern="1200" dirty="0">
              <a:cs typeface="Calibri Light"/>
            </a:rPr>
            <a:t>(medidas unidimensionales y 5 lesiones)</a:t>
          </a:r>
          <a:endParaRPr lang="es-ES" sz="1800" kern="1200" dirty="0"/>
        </a:p>
      </dsp:txBody>
      <dsp:txXfrm>
        <a:off x="3854096" y="3510397"/>
        <a:ext cx="1554497" cy="1512256"/>
      </dsp:txXfrm>
    </dsp:sp>
    <dsp:sp modelId="{4CB631CE-1A50-4EAE-9B40-E2D25A773B99}">
      <dsp:nvSpPr>
        <dsp:cNvPr id="0" name=""/>
        <dsp:cNvSpPr/>
      </dsp:nvSpPr>
      <dsp:spPr>
        <a:xfrm>
          <a:off x="5944091" y="2403928"/>
          <a:ext cx="452727" cy="529606"/>
        </a:xfrm>
        <a:prstGeom prst="rightArrow">
          <a:avLst>
            <a:gd name="adj1" fmla="val 60000"/>
            <a:gd name="adj2" fmla="val 50000"/>
          </a:avLst>
        </a:prstGeom>
        <a:solidFill>
          <a:schemeClr val="accent1">
            <a:shade val="90000"/>
            <a:hueOff val="157850"/>
            <a:satOff val="-3197"/>
            <a:lumOff val="220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s-ES" sz="2200" kern="1200"/>
        </a:p>
      </dsp:txBody>
      <dsp:txXfrm>
        <a:off x="5944091" y="2509849"/>
        <a:ext cx="316909" cy="317764"/>
      </dsp:txXfrm>
    </dsp:sp>
    <dsp:sp modelId="{47CA034E-9563-479A-954E-FA73D0B792D8}">
      <dsp:nvSpPr>
        <dsp:cNvPr id="0" name=""/>
        <dsp:cNvSpPr/>
      </dsp:nvSpPr>
      <dsp:spPr>
        <a:xfrm>
          <a:off x="6584744" y="1890068"/>
          <a:ext cx="1373473" cy="1557326"/>
        </a:xfrm>
        <a:prstGeom prst="ellipse">
          <a:avLst/>
        </a:prstGeom>
        <a:solidFill>
          <a:schemeClr val="accent1">
            <a:shade val="80000"/>
            <a:hueOff val="157861"/>
            <a:satOff val="741"/>
            <a:lumOff val="248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ES" sz="2100" kern="1200" dirty="0" err="1">
              <a:cs typeface="Calibri Light"/>
            </a:rPr>
            <a:t>irRECIST</a:t>
          </a:r>
          <a:r>
            <a:rPr lang="es-ES" sz="2100" kern="1200" dirty="0">
              <a:cs typeface="Calibri Light"/>
            </a:rPr>
            <a:t> </a:t>
          </a:r>
        </a:p>
      </dsp:txBody>
      <dsp:txXfrm>
        <a:off x="6785884" y="2118133"/>
        <a:ext cx="971193" cy="11011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2EF65-A3BF-4246-8E62-7EFDE22B1981}">
      <dsp:nvSpPr>
        <dsp:cNvPr id="0" name=""/>
        <dsp:cNvSpPr/>
      </dsp:nvSpPr>
      <dsp:spPr>
        <a:xfrm rot="5400000">
          <a:off x="5457235" y="-2299201"/>
          <a:ext cx="686692" cy="545937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S" sz="1900" kern="1200" dirty="0">
              <a:cs typeface="Calibri Light" panose="020F0302020204030204"/>
            </a:rPr>
            <a:t>se registran y miden por separado                                  ( no se incluyen en la </a:t>
          </a:r>
          <a:r>
            <a:rPr lang="es-ES" sz="1900" strike="sngStrike" kern="1200" dirty="0">
              <a:cs typeface="Calibri Light" panose="020F0302020204030204"/>
            </a:rPr>
            <a:t>carga tumoral total</a:t>
          </a:r>
          <a:r>
            <a:rPr lang="es-ES" sz="1900" kern="1200" dirty="0">
              <a:cs typeface="Calibri Light" panose="020F0302020204030204"/>
            </a:rPr>
            <a:t>) </a:t>
          </a:r>
          <a:endParaRPr lang="es-ES" sz="1900" kern="1200" dirty="0"/>
        </a:p>
      </dsp:txBody>
      <dsp:txXfrm rot="-5400000">
        <a:off x="3070896" y="120660"/>
        <a:ext cx="5425848" cy="619648"/>
      </dsp:txXfrm>
    </dsp:sp>
    <dsp:sp modelId="{132FA085-8F92-48E3-A461-F1153DD0AAE9}">
      <dsp:nvSpPr>
        <dsp:cNvPr id="0" name=""/>
        <dsp:cNvSpPr/>
      </dsp:nvSpPr>
      <dsp:spPr>
        <a:xfrm>
          <a:off x="0" y="1300"/>
          <a:ext cx="3070896" cy="8583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cs typeface="Calibri Light" panose="020F0302020204030204"/>
            </a:rPr>
            <a:t>Nuevas lesiones</a:t>
          </a:r>
          <a:endParaRPr lang="es-ES" sz="2600" kern="1200" dirty="0"/>
        </a:p>
      </dsp:txBody>
      <dsp:txXfrm>
        <a:off x="41902" y="43202"/>
        <a:ext cx="2987092" cy="774562"/>
      </dsp:txXfrm>
    </dsp:sp>
    <dsp:sp modelId="{AAFDC4E6-3194-4638-82FF-F5F9DC94A167}">
      <dsp:nvSpPr>
        <dsp:cNvPr id="0" name=""/>
        <dsp:cNvSpPr/>
      </dsp:nvSpPr>
      <dsp:spPr>
        <a:xfrm rot="5400000">
          <a:off x="5457235" y="-1397917"/>
          <a:ext cx="686692" cy="545937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S" sz="1900" kern="1200" dirty="0">
              <a:cs typeface="Calibri Light" panose="020F0302020204030204"/>
            </a:rPr>
            <a:t>PD de acuerdo con RECIST 1.1 pero que precisa ser confirmado en control 4-8 semanas</a:t>
          </a:r>
          <a:endParaRPr lang="es-ES" sz="1900" kern="1200" dirty="0"/>
        </a:p>
      </dsp:txBody>
      <dsp:txXfrm rot="-5400000">
        <a:off x="3070896" y="1021944"/>
        <a:ext cx="5425848" cy="619648"/>
      </dsp:txXfrm>
    </dsp:sp>
    <dsp:sp modelId="{076A13C0-E9D1-4C11-B4EF-109FF39276DC}">
      <dsp:nvSpPr>
        <dsp:cNvPr id="0" name=""/>
        <dsp:cNvSpPr/>
      </dsp:nvSpPr>
      <dsp:spPr>
        <a:xfrm>
          <a:off x="0" y="902584"/>
          <a:ext cx="3070896" cy="8583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err="1"/>
            <a:t>iUPD</a:t>
          </a:r>
          <a:r>
            <a:rPr lang="es-ES" sz="2400" kern="1200" dirty="0"/>
            <a:t> (progresión no confirmada)</a:t>
          </a:r>
        </a:p>
      </dsp:txBody>
      <dsp:txXfrm>
        <a:off x="41902" y="944486"/>
        <a:ext cx="2987092" cy="774562"/>
      </dsp:txXfrm>
    </dsp:sp>
    <dsp:sp modelId="{71625133-10D0-4387-8E2B-911989DF0003}">
      <dsp:nvSpPr>
        <dsp:cNvPr id="0" name=""/>
        <dsp:cNvSpPr/>
      </dsp:nvSpPr>
      <dsp:spPr>
        <a:xfrm rot="5400000">
          <a:off x="5457235" y="-496633"/>
          <a:ext cx="686692" cy="545937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S" sz="1900" kern="1200" dirty="0">
              <a:cs typeface="Calibri Light" panose="020F0302020204030204"/>
            </a:rPr>
            <a:t> </a:t>
          </a:r>
          <a:r>
            <a:rPr lang="es-ES" sz="1900" u="sng" kern="1200" dirty="0">
              <a:cs typeface="Calibri Light" panose="020F0302020204030204"/>
            </a:rPr>
            <a:t>criterios</a:t>
          </a:r>
          <a:r>
            <a:rPr lang="es-ES" sz="1900" kern="1200" dirty="0">
              <a:cs typeface="Calibri Light" panose="020F0302020204030204"/>
            </a:rPr>
            <a:t> de crecimiento de las lesiones en control a las 4-8 semanas  </a:t>
          </a:r>
          <a:r>
            <a:rPr lang="es-ES" sz="1900" b="1" kern="1200" dirty="0">
              <a:cs typeface="Calibri Light" panose="020F0302020204030204"/>
            </a:rPr>
            <a:t>+</a:t>
          </a:r>
          <a:r>
            <a:rPr lang="es-ES" sz="1900" kern="1200" dirty="0">
              <a:cs typeface="Calibri Light" panose="020F0302020204030204"/>
            </a:rPr>
            <a:t> estabilidad clínica</a:t>
          </a:r>
          <a:endParaRPr lang="es-ES" sz="1900" kern="1200" dirty="0"/>
        </a:p>
      </dsp:txBody>
      <dsp:txXfrm rot="-5400000">
        <a:off x="3070896" y="1923228"/>
        <a:ext cx="5425848" cy="619648"/>
      </dsp:txXfrm>
    </dsp:sp>
    <dsp:sp modelId="{A16E2549-E2D1-47A4-8F36-699A7B4B0C2A}">
      <dsp:nvSpPr>
        <dsp:cNvPr id="0" name=""/>
        <dsp:cNvSpPr/>
      </dsp:nvSpPr>
      <dsp:spPr>
        <a:xfrm>
          <a:off x="0" y="1803869"/>
          <a:ext cx="3070896" cy="8583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err="1"/>
            <a:t>iCPD</a:t>
          </a:r>
          <a:r>
            <a:rPr lang="es-ES" sz="2400" kern="1200" dirty="0"/>
            <a:t> (progresión confirmada)</a:t>
          </a:r>
        </a:p>
      </dsp:txBody>
      <dsp:txXfrm>
        <a:off x="41902" y="1845771"/>
        <a:ext cx="2987092" cy="77456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A96A9E8B-7D4A-411B-9BF4-BE3284C96F7E}">
          <dgm:prSet phldrT="1"/>
          <dgm:t>
            <a:bodyPr/>
            <a:lstStyle/>
            <a:p>
              <a:r>
                <a:t>01</a:t>
              </a:r>
            </a:p>
          </dgm:t>
        </dgm:pt>
        <dgm:pt modelId="201" type="sibTrans" cxnId="{E14859CE-2B44-4A83-AC57-33A00BA85855}">
          <dgm:prSet phldrT="2"/>
          <dgm:t>
            <a:bodyPr/>
            <a:lstStyle/>
            <a:p>
              <a:r>
                <a:t>02</a:t>
              </a:r>
            </a:p>
          </dgm:t>
        </dgm:pt>
        <dgm:pt modelId="301" type="sibTrans" cxnId="{6B9ABB6A-9FF6-4666-8F5B-6450F77A782E}">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9FB42-8E8F-49B4-A207-81CAB374E00A}" type="datetimeFigureOut">
              <a:rPr lang="es-ES"/>
              <a:t>27/04/2019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655F6-3B15-404D-92A5-2553C0185415}" type="slidenum">
              <a:rPr lang="es-ES"/>
              <a:t>‹Nº›</a:t>
            </a:fld>
            <a:endParaRPr lang="es-ES"/>
          </a:p>
        </p:txBody>
      </p:sp>
    </p:spTree>
    <p:extLst>
      <p:ext uri="{BB962C8B-B14F-4D97-AF65-F5344CB8AC3E}">
        <p14:creationId xmlns:p14="http://schemas.microsoft.com/office/powerpoint/2010/main" val="419919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ubmed/28383646" TargetMode="External"/><Relationship Id="rId7" Type="http://schemas.openxmlformats.org/officeDocument/2006/relationships/hyperlink" Target="https://www.ncbi.nlm.nih.gov/pubmed/?term=Penel%20N%5bAuthor%5d&amp;cauthor=true&amp;cauthor_uid=28383646"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ncbi.nlm.nih.gov/pubmed/?term=Lebellec%20L%5bAuthor%5d&amp;cauthor=true&amp;cauthor_uid=28383646" TargetMode="External"/><Relationship Id="rId5" Type="http://schemas.openxmlformats.org/officeDocument/2006/relationships/hyperlink" Target="https://www.ncbi.nlm.nih.gov/pubmed/?term=Jarraya%20H%5bAuthor%5d&amp;cauthor=true&amp;cauthor_uid=28383646" TargetMode="External"/><Relationship Id="rId4" Type="http://schemas.openxmlformats.org/officeDocument/2006/relationships/hyperlink" Target="https://www.ncbi.nlm.nih.gov/pubmed/?term=Le%20Lay%20J%5bAuthor%5d&amp;cauthor=true&amp;cauthor_uid=28383646"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linicaltrials.gov/ct2/show/NCT011741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9109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SzPct val="45000"/>
              <a:buFont typeface="StarSymbol"/>
              <a:buChar char="●"/>
            </a:pPr>
            <a:r>
              <a:rPr lang="es-ES" sz="1200" dirty="0"/>
              <a:t>Disminución de carga tumoral tras un incremento inicial de la misma o disminución de la carga tumoral tras la aparición inicial de nuevas lesiones</a:t>
            </a:r>
          </a:p>
          <a:p>
            <a:pPr>
              <a:buSzPct val="45000"/>
              <a:buFont typeface="StarSymbol"/>
              <a:buChar char="●"/>
            </a:pPr>
            <a:r>
              <a:rPr lang="es-ES" sz="1200" dirty="0" err="1"/>
              <a:t>Fenónmeno</a:t>
            </a:r>
            <a:r>
              <a:rPr lang="es-ES" sz="1200" dirty="0"/>
              <a:t> PRECOZ Aparece aproximadamente a las 12 semanas de iniciado el tratamiento</a:t>
            </a:r>
          </a:p>
          <a:p>
            <a:pPr>
              <a:buSzPct val="45000"/>
              <a:buFont typeface="StarSymbol"/>
              <a:buChar char="●"/>
            </a:pPr>
            <a:r>
              <a:rPr lang="es-ES" sz="1200" dirty="0"/>
              <a:t>Si me preguntáis si hay alguna técnica de imagen ( una RM con difusión o una espectroscopia…) con la que podamos diferenciar estos infiltrados linfocitarios de una verdadera progresión… la respuesta es no</a:t>
            </a:r>
          </a:p>
          <a:p>
            <a:pPr>
              <a:buSzPct val="45000"/>
              <a:buFont typeface="StarSymbol"/>
              <a:buChar char="●"/>
            </a:pPr>
            <a:endParaRPr lang="es-ES" sz="1200" dirty="0"/>
          </a:p>
          <a:p>
            <a:pPr>
              <a:buSzPct val="45000"/>
              <a:buFont typeface="StarSymbol"/>
              <a:buChar char="●"/>
            </a:pPr>
            <a:r>
              <a:rPr lang="es-ES" sz="1200" dirty="0"/>
              <a:t>Radiológicamente no se puede diferenciar en un primer control </a:t>
            </a:r>
            <a:r>
              <a:rPr lang="es-ES" sz="1200" dirty="0" err="1"/>
              <a:t>pseudoprogresión</a:t>
            </a:r>
            <a:r>
              <a:rPr lang="es-ES" sz="1200" dirty="0"/>
              <a:t> de verdadera progresión, se puede diferenciar únicamente por medio de biopsia.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a:t>
            </a:r>
            <a:r>
              <a:rPr lang="es-ES" sz="1200" dirty="0" err="1"/>
              <a:t>pseudoprogression</a:t>
            </a:r>
            <a:r>
              <a:rPr lang="es-ES" sz="1200" dirty="0">
                <a:cs typeface="Calibri Light" panose="020F0302020204030204"/>
              </a:rPr>
              <a:t> </a:t>
            </a:r>
            <a:r>
              <a:rPr lang="es-ES" sz="1200" dirty="0" err="1">
                <a:cs typeface="Calibri Light" panose="020F0302020204030204"/>
              </a:rPr>
              <a:t>is</a:t>
            </a:r>
            <a:r>
              <a:rPr lang="es-ES" sz="1200" dirty="0">
                <a:cs typeface="Calibri Light" panose="020F0302020204030204"/>
              </a:rPr>
              <a:t> </a:t>
            </a:r>
            <a:r>
              <a:rPr lang="es-ES" sz="1200" dirty="0" err="1">
                <a:cs typeface="Calibri Light" panose="020F0302020204030204"/>
              </a:rPr>
              <a:t>associated</a:t>
            </a:r>
            <a:r>
              <a:rPr lang="es-ES" sz="1200" dirty="0">
                <a:cs typeface="Calibri Light" panose="020F0302020204030204"/>
              </a:rPr>
              <a:t> </a:t>
            </a:r>
            <a:r>
              <a:rPr lang="es-ES" sz="1200" dirty="0" err="1">
                <a:cs typeface="Calibri Light" panose="020F0302020204030204"/>
              </a:rPr>
              <a:t>with</a:t>
            </a:r>
            <a:r>
              <a:rPr lang="es-ES" sz="1200" dirty="0">
                <a:cs typeface="Calibri Light" panose="020F0302020204030204"/>
              </a:rPr>
              <a:t> </a:t>
            </a:r>
            <a:r>
              <a:rPr lang="es-ES" sz="1200" dirty="0" err="1">
                <a:cs typeface="Calibri Light" panose="020F0302020204030204"/>
              </a:rPr>
              <a:t>favorablelong-term</a:t>
            </a:r>
            <a:r>
              <a:rPr lang="es-ES" sz="1200" dirty="0">
                <a:cs typeface="Calibri Light" panose="020F0302020204030204"/>
              </a:rPr>
              <a:t> </a:t>
            </a:r>
            <a:r>
              <a:rPr lang="es-ES" sz="1200" dirty="0" err="1">
                <a:cs typeface="Calibri Light" panose="020F0302020204030204"/>
              </a:rPr>
              <a:t>outcomes</a:t>
            </a:r>
            <a:r>
              <a:rPr lang="es-ES" sz="1200" dirty="0">
                <a:cs typeface="Calibri Light" panose="020F0302020204030204"/>
              </a:rPr>
              <a:t>, </a:t>
            </a:r>
            <a:r>
              <a:rPr lang="es-ES" sz="1200" dirty="0" err="1">
                <a:cs typeface="Calibri Light" panose="020F0302020204030204"/>
              </a:rPr>
              <a:t>particularly</a:t>
            </a:r>
            <a:r>
              <a:rPr lang="es-ES" sz="1200" dirty="0">
                <a:cs typeface="Calibri Light" panose="020F0302020204030204"/>
              </a:rPr>
              <a:t> in melanoma </a:t>
            </a:r>
            <a:r>
              <a:rPr lang="es-ES" sz="1200" dirty="0" err="1">
                <a:cs typeface="Calibri Light" panose="020F0302020204030204"/>
              </a:rPr>
              <a:t>patients</a:t>
            </a:r>
            <a:r>
              <a:rPr lang="es-ES" sz="1200" dirty="0">
                <a:cs typeface="Calibri Light" panose="020F0302020204030204"/>
              </a:rPr>
              <a:t> </a:t>
            </a:r>
            <a:r>
              <a:rPr lang="es-ES" sz="1200" dirty="0" err="1">
                <a:cs typeface="Calibri Light" panose="020F0302020204030204"/>
              </a:rPr>
              <a:t>treated</a:t>
            </a:r>
            <a:r>
              <a:rPr lang="es-ES" sz="1200" dirty="0">
                <a:cs typeface="Calibri Light" panose="020F0302020204030204"/>
              </a:rPr>
              <a:t> </a:t>
            </a:r>
            <a:r>
              <a:rPr lang="es-ES" sz="1200" dirty="0" err="1">
                <a:cs typeface="Calibri Light" panose="020F0302020204030204"/>
              </a:rPr>
              <a:t>withipilimumab</a:t>
            </a:r>
            <a:r>
              <a:rPr lang="es-ES" sz="1200" dirty="0">
                <a:cs typeface="Calibri Light" panose="020F0302020204030204"/>
              </a:rPr>
              <a:t> (anti-CTLA-4).</a:t>
            </a:r>
          </a:p>
          <a:p>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10</a:t>
            </a:fld>
            <a:endParaRPr lang="es-ES"/>
          </a:p>
        </p:txBody>
      </p:sp>
    </p:spTree>
    <p:extLst>
      <p:ext uri="{BB962C8B-B14F-4D97-AF65-F5344CB8AC3E}">
        <p14:creationId xmlns:p14="http://schemas.microsoft.com/office/powerpoint/2010/main" val="1367539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 dirty="0"/>
              <a:t>aparición de nuevas lesiones después de la finalización del tratamiento que precede a una disminución de la carga tumoral en los siguientes controles: La aparición de nuevas lesiones puede representar un aumento de intervalo en el tamaño de las micrometástasis que inicialmente eran demasiado pequeñas para ser visualizadas con las pruebas de imagen. Estas micrometástasis se hacen más grandes y son detectables en las imágenes de postratamiento como resultado de la infiltración de células inmunes del tumor.</a:t>
            </a:r>
            <a:endParaRPr lang="es" dirty="0">
              <a:cs typeface="Calibri"/>
            </a:endParaRPr>
          </a:p>
          <a:p>
            <a:r>
              <a:rPr lang="es-ES" dirty="0"/>
              <a:t>-crecimiento del tumor durante el tiempo necesario para desarrollar una respuesta inmunitaria y / o infiltración de células inmunitarias e inflamación de lesiones conocidas y aquellas que inicialmente eran radiológicamente ocultas</a:t>
            </a:r>
          </a:p>
          <a:p>
            <a:endParaRPr lang="es-ES" dirty="0">
              <a:cs typeface="Calibri"/>
            </a:endParaRPr>
          </a:p>
          <a:p>
            <a:r>
              <a:rPr lang="es-ES" dirty="0">
                <a:cs typeface="Calibri"/>
              </a:rPr>
              <a:t>Este aumento de tamaño inicial de las lesiones tras el inicio del tratamiento traduce el mecanismo de acción de estos fármacos: en las biopsias</a:t>
            </a:r>
            <a:r>
              <a:rPr lang="es-ES" dirty="0"/>
              <a:t> se van a ver cambios inflamatorios: de células inmunes cargándose a células tumorales   e infiltración del tumor por células inmunes</a:t>
            </a:r>
            <a:endParaRPr lang="en-US" dirty="0">
              <a:cs typeface="Calibri" panose="020F0502020204030204"/>
            </a:endParaRPr>
          </a:p>
          <a:p>
            <a:r>
              <a:rPr lang="es-ES" dirty="0"/>
              <a:t>-</a:t>
            </a:r>
            <a:r>
              <a:rPr lang="es-ES" b="1" dirty="0"/>
              <a:t>La explicación</a:t>
            </a:r>
            <a:r>
              <a:rPr lang="es-ES" dirty="0"/>
              <a:t> de este fenómeno </a:t>
            </a:r>
            <a:r>
              <a:rPr lang="es-ES" dirty="0" err="1"/>
              <a:t>inclyen</a:t>
            </a:r>
            <a:r>
              <a:rPr lang="es-ES" dirty="0"/>
              <a:t>: con crecimiento del tumor hasta que el sistema </a:t>
            </a:r>
            <a:r>
              <a:rPr lang="es-ES" dirty="0" err="1"/>
              <a:t>imune</a:t>
            </a:r>
            <a:r>
              <a:rPr lang="es-ES" dirty="0"/>
              <a:t> organiza su respuesta y/o infiltración por células inmunes e inflamación de las </a:t>
            </a:r>
            <a:r>
              <a:rPr lang="es-ES" dirty="0" err="1"/>
              <a:t>lesionse</a:t>
            </a:r>
            <a:r>
              <a:rPr lang="es-ES" dirty="0"/>
              <a:t> existente y </a:t>
            </a:r>
            <a:r>
              <a:rPr lang="es-ES" dirty="0" err="1"/>
              <a:t>pqueñas</a:t>
            </a:r>
            <a:r>
              <a:rPr lang="es-ES" dirty="0"/>
              <a:t> lesiones que eran </a:t>
            </a:r>
            <a:r>
              <a:rPr lang="es-ES" dirty="0" err="1"/>
              <a:t>radiológicamnete</a:t>
            </a:r>
            <a:r>
              <a:rPr lang="es-ES" dirty="0"/>
              <a:t> no visibles  por su pequeño tamaño </a:t>
            </a:r>
            <a:endParaRPr lang="es-ES" dirty="0">
              <a:cs typeface="Calibri"/>
            </a:endParaRPr>
          </a:p>
        </p:txBody>
      </p:sp>
      <p:sp>
        <p:nvSpPr>
          <p:cNvPr id="4" name="Marcador de número de diapositiva 3"/>
          <p:cNvSpPr>
            <a:spLocks noGrp="1"/>
          </p:cNvSpPr>
          <p:nvPr>
            <p:ph type="sldNum" sz="quarter" idx="5"/>
          </p:nvPr>
        </p:nvSpPr>
        <p:spPr/>
        <p:txBody>
          <a:bodyPr/>
          <a:lstStyle/>
          <a:p>
            <a:fld id="{FB4655F6-3B15-404D-92A5-2553C0185415}" type="slidenum">
              <a:rPr lang="es-ES" smtClean="0"/>
              <a:t>11</a:t>
            </a:fld>
            <a:endParaRPr lang="es-ES"/>
          </a:p>
        </p:txBody>
      </p:sp>
    </p:spTree>
    <p:extLst>
      <p:ext uri="{BB962C8B-B14F-4D97-AF65-F5344CB8AC3E}">
        <p14:creationId xmlns:p14="http://schemas.microsoft.com/office/powerpoint/2010/main" val="3971786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buSzPct val="45000"/>
              <a:buFont typeface="StarSymbol"/>
              <a:buChar char="●"/>
            </a:pPr>
            <a:r>
              <a:rPr lang="es-ES" sz="2268" dirty="0"/>
              <a:t>Descrito por primera vez por </a:t>
            </a:r>
            <a:r>
              <a:rPr lang="es-ES" sz="2268" dirty="0" err="1"/>
              <a:t>Champiat</a:t>
            </a:r>
            <a:r>
              <a:rPr lang="es-ES" sz="2268" dirty="0"/>
              <a:t> et al en un grupo de pacientes tratados con terapia inhibidora PD-1/PD-L1:</a:t>
            </a:r>
          </a:p>
          <a:p>
            <a:pPr marL="0" lvl="1" indent="0" hangingPunct="0">
              <a:spcBef>
                <a:spcPts val="0"/>
              </a:spcBef>
              <a:spcAft>
                <a:spcPts val="1284"/>
              </a:spcAft>
              <a:buSzPct val="75000"/>
              <a:buFont typeface="StarSymbol"/>
              <a:buChar char="–"/>
            </a:pPr>
            <a:r>
              <a:rPr lang="es-ES" sz="2268" dirty="0">
                <a:latin typeface="Arial" pitchFamily="18"/>
                <a:ea typeface="Microsoft YaHei" pitchFamily="2"/>
                <a:cs typeface="Arial" pitchFamily="2"/>
              </a:rPr>
              <a:t>Asociación entre </a:t>
            </a:r>
            <a:r>
              <a:rPr lang="es-ES" sz="2268" dirty="0" err="1">
                <a:latin typeface="Arial" pitchFamily="18"/>
                <a:ea typeface="Microsoft YaHei" pitchFamily="2"/>
                <a:cs typeface="Arial" pitchFamily="2"/>
              </a:rPr>
              <a:t>hiperprogersión</a:t>
            </a:r>
            <a:r>
              <a:rPr lang="es-ES" sz="2268" dirty="0">
                <a:latin typeface="Arial" pitchFamily="18"/>
                <a:ea typeface="Microsoft YaHei" pitchFamily="2"/>
                <a:cs typeface="Arial" pitchFamily="2"/>
              </a:rPr>
              <a:t> y edad avanzada (&gt;65 años). Antecedentes de RT, ciertas mutaciones genéticas. Paradójicamente pacientes con baja tasa de velocidad de crecimiento previo a la IT tienen mayor riesgo de presentar </a:t>
            </a:r>
            <a:r>
              <a:rPr lang="es-ES" sz="2268" dirty="0" err="1">
                <a:latin typeface="Arial" pitchFamily="18"/>
                <a:ea typeface="Microsoft YaHei" pitchFamily="2"/>
                <a:cs typeface="Arial" pitchFamily="2"/>
              </a:rPr>
              <a:t>pseudoprogresión</a:t>
            </a:r>
            <a:endParaRPr lang="es-ES" sz="2268" dirty="0">
              <a:latin typeface="Arial" pitchFamily="18"/>
              <a:ea typeface="Microsoft YaHei" pitchFamily="2"/>
              <a:cs typeface="Arial" pitchFamily="2"/>
            </a:endParaRPr>
          </a:p>
          <a:p>
            <a:pPr lvl="0">
              <a:buSzPct val="45000"/>
              <a:buFont typeface="StarSymbol"/>
              <a:buChar char="●"/>
            </a:pPr>
            <a:r>
              <a:rPr lang="es-ES" sz="2268" dirty="0"/>
              <a:t>Hacen falta más estudio para entender el patrón de </a:t>
            </a:r>
            <a:r>
              <a:rPr lang="es-ES" sz="2268" dirty="0" err="1"/>
              <a:t>hiperprogesión</a:t>
            </a:r>
            <a:r>
              <a:rPr lang="es-ES" sz="2268" dirty="0"/>
              <a:t> y poder hacer una mejor selección de los pacientes candidatos a tratamiento con inmunoterapia</a:t>
            </a:r>
          </a:p>
          <a:p>
            <a:pPr lvl="0">
              <a:buSzPct val="45000"/>
              <a:buFont typeface="StarSymbol"/>
              <a:buChar char="●"/>
            </a:pPr>
            <a:endParaRPr lang="es-ES" sz="2268" dirty="0"/>
          </a:p>
          <a:p>
            <a:pPr lvl="0">
              <a:buSzPct val="45000"/>
              <a:buFont typeface="StarSymbol"/>
              <a:buChar char="●"/>
            </a:pPr>
            <a:r>
              <a:rPr lang="es-ES" sz="2268" dirty="0"/>
              <a:t>PROGRESIÓN DRAMÁTICA DE LA ENFERMEDAD A UN RITMO MAYOR DE LO ESPERABLE</a:t>
            </a:r>
            <a:endParaRPr lang="es-ES" sz="2268" dirty="0">
              <a:solidFill>
                <a:srgbClr val="000000"/>
              </a:solidFill>
              <a:latin typeface="+mn-lt"/>
              <a:ea typeface="+mn-ea"/>
              <a:cs typeface="+mn-cs"/>
            </a:endParaRPr>
          </a:p>
          <a:p>
            <a:pPr lvl="0">
              <a:buSzPct val="45000"/>
              <a:buFont typeface="StarSymbol"/>
              <a:buChar char="●"/>
            </a:pPr>
            <a:r>
              <a:rPr lang="es-ES" sz="1200" dirty="0">
                <a:solidFill>
                  <a:srgbClr val="000000"/>
                </a:solidFill>
                <a:latin typeface="Arial" pitchFamily="18"/>
                <a:ea typeface="Microsoft YaHei" pitchFamily="2"/>
                <a:cs typeface="Arial" pitchFamily="2"/>
              </a:rPr>
              <a:t>Aceleración de la cinética del crecimiento del tumor (↑ ≥ x2)    , respecto al crecimiento que presentaba con otros tratamientos previos a la IT</a:t>
            </a:r>
          </a:p>
          <a:p>
            <a:pPr lvl="0">
              <a:buSzPct val="45000"/>
              <a:buFont typeface="StarSymbol"/>
              <a:buChar char="●"/>
            </a:pPr>
            <a:r>
              <a:rPr lang="es-ES" sz="1200" dirty="0">
                <a:solidFill>
                  <a:srgbClr val="000000"/>
                </a:solidFill>
                <a:latin typeface="Arial" pitchFamily="18"/>
                <a:ea typeface="Microsoft YaHei" pitchFamily="2"/>
                <a:cs typeface="Arial" pitchFamily="2"/>
              </a:rPr>
              <a:t>Aumento de la carga tumoral mayor del 50% respecto al estudio basal.</a:t>
            </a:r>
          </a:p>
          <a:p>
            <a:pPr lvl="0">
              <a:buSzPct val="45000"/>
              <a:buFont typeface="StarSymbol"/>
              <a:buChar char="●"/>
            </a:pPr>
            <a:r>
              <a:rPr lang="es-ES" sz="1200" dirty="0">
                <a:solidFill>
                  <a:srgbClr val="000000"/>
                </a:solidFill>
                <a:latin typeface="Arial" pitchFamily="18"/>
                <a:ea typeface="Microsoft YaHei" pitchFamily="2"/>
                <a:cs typeface="Arial" pitchFamily="2"/>
              </a:rPr>
              <a:t>Cuando se investiga qué factores de riesgo existen para que aparezca este fenómeno se ve que es más frecuente sobre todo en PACIENTES EDAD AVANZADA… </a:t>
            </a:r>
            <a:r>
              <a:rPr lang="es-ES" sz="1200" dirty="0" err="1">
                <a:solidFill>
                  <a:srgbClr val="000000"/>
                </a:solidFill>
                <a:latin typeface="Arial" pitchFamily="18"/>
                <a:ea typeface="Microsoft YaHei" pitchFamily="2"/>
                <a:cs typeface="Arial" pitchFamily="2"/>
              </a:rPr>
              <a:t>pero</a:t>
            </a:r>
            <a:r>
              <a:rPr lang="es-ES" sz="1200" dirty="0" err="1">
                <a:latin typeface="Arial" pitchFamily="18"/>
                <a:ea typeface="Microsoft YaHei" pitchFamily="2"/>
                <a:cs typeface="Arial" pitchFamily="2"/>
              </a:rPr>
              <a:t>Antecedentes</a:t>
            </a:r>
            <a:r>
              <a:rPr lang="es-ES" sz="1200" dirty="0">
                <a:latin typeface="Arial" pitchFamily="18"/>
                <a:ea typeface="Microsoft YaHei" pitchFamily="2"/>
                <a:cs typeface="Arial" pitchFamily="2"/>
              </a:rPr>
              <a:t> de RT, ciertas mutaciones genéticas. Y curiosamente pacientes con baja tasa de velocidad de crecimiento previo a la IT tienen mayor riesgo de presentar </a:t>
            </a:r>
            <a:r>
              <a:rPr lang="es-ES" sz="1200" dirty="0" err="1">
                <a:latin typeface="Arial" pitchFamily="18"/>
                <a:ea typeface="Microsoft YaHei" pitchFamily="2"/>
                <a:cs typeface="Arial" pitchFamily="2"/>
              </a:rPr>
              <a:t>pseudoprogresión</a:t>
            </a:r>
            <a:r>
              <a:rPr lang="es-ES" sz="1200" dirty="0">
                <a:solidFill>
                  <a:srgbClr val="000000"/>
                </a:solidFill>
                <a:latin typeface="Arial" pitchFamily="18"/>
                <a:ea typeface="Microsoft YaHei" pitchFamily="2"/>
                <a:cs typeface="Arial" pitchFamily="2"/>
              </a:rPr>
              <a:t> también</a:t>
            </a:r>
          </a:p>
          <a:p>
            <a:endParaRPr lang="es-ES" dirty="0"/>
          </a:p>
          <a:p>
            <a:r>
              <a:rPr lang="es-ES" dirty="0"/>
              <a:t>Hay que ser conscientes de que este fenómeno también se da</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12</a:t>
            </a:fld>
            <a:endParaRPr lang="es-ES"/>
          </a:p>
        </p:txBody>
      </p:sp>
    </p:spTree>
    <p:extLst>
      <p:ext uri="{BB962C8B-B14F-4D97-AF65-F5344CB8AC3E}">
        <p14:creationId xmlns:p14="http://schemas.microsoft.com/office/powerpoint/2010/main" val="112676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a 58-year-old woman with metastatic urothelial carcinoma. Evaluation after the third drug injection revealed a massive hepatic progression. B, </a:t>
            </a:r>
            <a:r>
              <a:rPr lang="en-US" dirty="0" err="1"/>
              <a:t>Seric</a:t>
            </a:r>
            <a:r>
              <a:rPr lang="en-US" dirty="0"/>
              <a:t> lactate dehydrogenase evolution is concomitantly increasing and appears to accelerate after treatment onset.</a:t>
            </a:r>
          </a:p>
          <a:p>
            <a:r>
              <a:rPr lang="en-US"/>
              <a:t>yperprogressive disease was 19% (seven of 36) in </a:t>
            </a:r>
          </a:p>
          <a:p>
            <a:r>
              <a:rPr lang="en-US"/>
              <a:t>patients older than 65 years, as compared with 5% (five of 95) in </a:t>
            </a:r>
          </a:p>
          <a:p>
            <a:r>
              <a:rPr lang="en-US" dirty="0"/>
              <a:t>patients younger than 64 years</a:t>
            </a:r>
            <a:endParaRPr lang="en-US" dirty="0">
              <a:cs typeface="Calibri"/>
            </a:endParaRPr>
          </a:p>
          <a:p>
            <a:endParaRPr lang="en-US" dirty="0">
              <a:cs typeface="Calibri"/>
            </a:endParaRPr>
          </a:p>
          <a:p>
            <a:r>
              <a:rPr lang="en-US">
                <a:cs typeface="Calibri"/>
              </a:rPr>
              <a:t>No se ha relacionado la hiperprogresión con: tamaño tumor en el estudio basal, nº líneas previas de tratamiento, admon corticoides en basal, número lugares con metástasis, tipo de tumor, blood characteristic at baseline ( wang et al international immunopharmacology 58)</a:t>
            </a:r>
            <a:endParaRPr lang="en-US" dirty="0">
              <a:cs typeface="Calibri"/>
            </a:endParaRPr>
          </a:p>
          <a:p>
            <a:endParaRPr lang="en-US" dirty="0">
              <a:cs typeface="Calibri"/>
            </a:endParaRPr>
          </a:p>
        </p:txBody>
      </p:sp>
      <p:sp>
        <p:nvSpPr>
          <p:cNvPr id="4" name="Marcador de número de diapositiva 3"/>
          <p:cNvSpPr>
            <a:spLocks noGrp="1"/>
          </p:cNvSpPr>
          <p:nvPr>
            <p:ph type="sldNum" sz="quarter" idx="5"/>
          </p:nvPr>
        </p:nvSpPr>
        <p:spPr/>
        <p:txBody>
          <a:bodyPr/>
          <a:lstStyle/>
          <a:p>
            <a:fld id="{FB4655F6-3B15-404D-92A5-2553C0185415}" type="slidenum">
              <a:rPr lang="es-ES" smtClean="0"/>
              <a:t>13</a:t>
            </a:fld>
            <a:endParaRPr lang="es-ES"/>
          </a:p>
        </p:txBody>
      </p:sp>
    </p:spTree>
    <p:extLst>
      <p:ext uri="{BB962C8B-B14F-4D97-AF65-F5344CB8AC3E}">
        <p14:creationId xmlns:p14="http://schemas.microsoft.com/office/powerpoint/2010/main" val="39634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respuestas disociadas están presentes cuando algunos tumores crecen y</a:t>
            </a:r>
          </a:p>
          <a:p>
            <a:r>
              <a:rPr lang="es-ES" dirty="0"/>
              <a:t>otros retroceden. Este patrón de respuesta es análogo a las respuestas mixtas observadas con la quimioterapia y la terapia dirigida (Figura 3). Solo un estudio de nuestro conocimiento informó sobre respuestas disociadas en el 7,5% de los pacientes con CPNM tratados con agentes anti-PD1 / PD-L1 [11]. Este patrón atípico de respuesta se asoció con una mejor supervivencia que las verdaderas progresiones. No se identificó predictor de respuesta disociada. </a:t>
            </a:r>
            <a:r>
              <a:rPr lang="es-ES" dirty="0" err="1"/>
              <a:t>Liniker</a:t>
            </a:r>
            <a:r>
              <a:rPr lang="es-ES" dirty="0"/>
              <a:t> et al. [73] informaron datos de pacientes que recibieron radioterapia extracraneal de rescate y / o estereotáctica intracraneal</a:t>
            </a:r>
          </a:p>
          <a:p>
            <a:r>
              <a:rPr lang="es-ES" dirty="0"/>
              <a:t>radiocirugía para la enfermedad progresiva bajo terapia anti-PD-1 de</a:t>
            </a:r>
          </a:p>
          <a:p>
            <a:r>
              <a:rPr lang="es-ES" dirty="0"/>
              <a:t>15 pacientes con melanoma avanzado, que continuaron con la inmunoterapia después de la radioterapia. Se informó una tasa de respuesta general del 45% en las 30 lesiones progresivas que se sometieron a radioterapia. Este estudio ilustra la viabilidad de un tratamiento local durante la inmunoterapia. Si bien no existen recomendaciones claras en caso de respuesta disociada, creemos que los tratamientos locales de lesiones progresivas deben discutirse en pacientes seleccionados con</a:t>
            </a:r>
          </a:p>
          <a:p>
            <a:r>
              <a:rPr lang="es-ES" dirty="0"/>
              <a:t>buen estado clínico si es posible (tabla 2).</a:t>
            </a:r>
          </a:p>
          <a:p>
            <a:endParaRPr lang="es-ES" dirty="0"/>
          </a:p>
          <a:p>
            <a:r>
              <a:rPr lang="es-ES" dirty="0"/>
              <a:t>-Las respuestas disociadas son otro patrón de respuesta inmune no convencional, que sugiere diferentes respuestas a través de los órganos. Sin embargo, hay pocos datos disponibles, principalmente debido al hecho de que este perfil es difícil de captar mediante la evaluación RECIST convencional, que requiere un análisis profundo de las imágenes de TC.</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14</a:t>
            </a:fld>
            <a:endParaRPr lang="es-ES"/>
          </a:p>
        </p:txBody>
      </p:sp>
    </p:spTree>
    <p:extLst>
      <p:ext uri="{BB962C8B-B14F-4D97-AF65-F5344CB8AC3E}">
        <p14:creationId xmlns:p14="http://schemas.microsoft.com/office/powerpoint/2010/main" val="303064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-.y los </a:t>
            </a:r>
            <a:r>
              <a:rPr lang="en-US" dirty="0" err="1"/>
              <a:t>criterios</a:t>
            </a:r>
            <a:r>
              <a:rPr lang="en-US" dirty="0"/>
              <a:t> de </a:t>
            </a:r>
            <a:r>
              <a:rPr lang="en-US" dirty="0" err="1"/>
              <a:t>respuesta</a:t>
            </a:r>
            <a:r>
              <a:rPr lang="en-US" dirty="0"/>
              <a:t> </a:t>
            </a:r>
            <a:r>
              <a:rPr lang="en-US" dirty="0" err="1"/>
              <a:t>convencionales</a:t>
            </a:r>
            <a:r>
              <a:rPr lang="en-US" dirty="0"/>
              <a:t> son </a:t>
            </a:r>
            <a:r>
              <a:rPr lang="en-US" dirty="0" err="1"/>
              <a:t>capaces</a:t>
            </a:r>
            <a:r>
              <a:rPr lang="en-US" dirty="0"/>
              <a:t> de </a:t>
            </a:r>
            <a:r>
              <a:rPr lang="en-US" dirty="0" err="1"/>
              <a:t>valorar</a:t>
            </a:r>
            <a:r>
              <a:rPr lang="en-US" dirty="0"/>
              <a:t> </a:t>
            </a:r>
            <a:r>
              <a:rPr lang="en-US" dirty="0" err="1"/>
              <a:t>estos</a:t>
            </a:r>
            <a:r>
              <a:rPr lang="en-US" dirty="0"/>
              <a:t> </a:t>
            </a:r>
            <a:r>
              <a:rPr lang="en-US" dirty="0" err="1"/>
              <a:t>nuevos</a:t>
            </a:r>
            <a:r>
              <a:rPr lang="en-US" dirty="0"/>
              <a:t> </a:t>
            </a:r>
            <a:r>
              <a:rPr lang="en-US" dirty="0" err="1"/>
              <a:t>patrones</a:t>
            </a:r>
            <a:r>
              <a:rPr lang="en-US" dirty="0"/>
              <a:t>?</a:t>
            </a:r>
          </a:p>
          <a:p>
            <a:endParaRPr lang="en-US" dirty="0"/>
          </a:p>
          <a:p>
            <a:r>
              <a:rPr lang="en-US" dirty="0"/>
              <a:t>La </a:t>
            </a:r>
            <a:r>
              <a:rPr lang="en-US" dirty="0" err="1"/>
              <a:t>presencia</a:t>
            </a:r>
            <a:r>
              <a:rPr lang="en-US" dirty="0"/>
              <a:t> de </a:t>
            </a:r>
            <a:r>
              <a:rPr lang="en-US" dirty="0" err="1"/>
              <a:t>respuestas</a:t>
            </a:r>
            <a:r>
              <a:rPr lang="en-US" dirty="0"/>
              <a:t> “ </a:t>
            </a:r>
            <a:r>
              <a:rPr lang="en-US" dirty="0" err="1"/>
              <a:t>atípicas</a:t>
            </a:r>
            <a:r>
              <a:rPr lang="en-US" dirty="0"/>
              <a:t>” </a:t>
            </a:r>
            <a:r>
              <a:rPr lang="en-US" dirty="0" err="1"/>
              <a:t>hace</a:t>
            </a:r>
            <a:r>
              <a:rPr lang="en-US" dirty="0"/>
              <a:t> </a:t>
            </a:r>
            <a:r>
              <a:rPr lang="en-US" dirty="0" err="1"/>
              <a:t>qué</a:t>
            </a:r>
            <a:r>
              <a:rPr lang="en-US" dirty="0"/>
              <a:t> </a:t>
            </a:r>
            <a:r>
              <a:rPr lang="en-US" dirty="0" err="1"/>
              <a:t>nos</a:t>
            </a:r>
            <a:r>
              <a:rPr lang="en-US" dirty="0"/>
              <a:t> </a:t>
            </a:r>
            <a:r>
              <a:rPr lang="en-US" dirty="0" err="1"/>
              <a:t>preguntemos</a:t>
            </a:r>
            <a:r>
              <a:rPr lang="en-US" dirty="0"/>
              <a:t> con </a:t>
            </a:r>
            <a:r>
              <a:rPr lang="en-US" dirty="0" err="1"/>
              <a:t>qué</a:t>
            </a:r>
            <a:r>
              <a:rPr lang="en-US" dirty="0"/>
              <a:t> </a:t>
            </a:r>
            <a:r>
              <a:rPr lang="en-US" dirty="0" err="1"/>
              <a:t>criterio</a:t>
            </a:r>
            <a:r>
              <a:rPr lang="en-US" dirty="0"/>
              <a:t> </a:t>
            </a:r>
            <a:r>
              <a:rPr lang="en-US" dirty="0" err="1"/>
              <a:t>estamos</a:t>
            </a:r>
            <a:r>
              <a:rPr lang="en-US" dirty="0"/>
              <a:t> </a:t>
            </a:r>
            <a:r>
              <a:rPr lang="en-US" dirty="0" err="1"/>
              <a:t>actuando</a:t>
            </a:r>
            <a:r>
              <a:rPr lang="en-US" dirty="0"/>
              <a:t> a la hora de </a:t>
            </a:r>
            <a:r>
              <a:rPr lang="en-US" dirty="0" err="1"/>
              <a:t>evaluar</a:t>
            </a:r>
            <a:r>
              <a:rPr lang="en-US" dirty="0"/>
              <a:t> a </a:t>
            </a:r>
            <a:r>
              <a:rPr lang="en-US" dirty="0" err="1"/>
              <a:t>estos</a:t>
            </a:r>
            <a:r>
              <a:rPr lang="en-US" dirty="0"/>
              <a:t> </a:t>
            </a:r>
            <a:r>
              <a:rPr lang="en-US" dirty="0" err="1"/>
              <a:t>pacientes</a:t>
            </a:r>
            <a:endParaRPr lang="en-US" dirty="0">
              <a:cs typeface="Calibri"/>
            </a:endParaRPr>
          </a:p>
          <a:p>
            <a:endParaRPr lang="en-US" dirty="0"/>
          </a:p>
          <a:p>
            <a:r>
              <a:rPr lang="en-US" dirty="0"/>
              <a:t> One of the major differences in </a:t>
            </a:r>
            <a:r>
              <a:rPr lang="en-US" dirty="0" err="1"/>
              <a:t>tumour</a:t>
            </a:r>
            <a:r>
              <a:rPr lang="en-US" dirty="0"/>
              <a:t> burden response to immune therapies compared to cytotoxic therapies is a longer lag time for suitable response, necessitating consideration of a durable stable disease (SD) to represent </a:t>
            </a:r>
            <a:r>
              <a:rPr lang="en-US" dirty="0" err="1"/>
              <a:t>antitumour</a:t>
            </a:r>
            <a:r>
              <a:rPr lang="en-US" dirty="0"/>
              <a:t> activity. </a:t>
            </a:r>
          </a:p>
          <a:p>
            <a:r>
              <a:rPr lang="en-US" dirty="0"/>
              <a:t>-Another unique non-conventional response associated with immune therapies is the enlargement of preexisting lesions and development of new lesions during the initial phase of treatment, which would necessitate categorization as progressive disease (PD) with conventional criteria. </a:t>
            </a:r>
          </a:p>
          <a:p>
            <a:r>
              <a:rPr lang="en-US" dirty="0"/>
              <a:t>- The initial increase in </a:t>
            </a:r>
            <a:r>
              <a:rPr lang="en-US" dirty="0" err="1"/>
              <a:t>tumour</a:t>
            </a:r>
            <a:r>
              <a:rPr lang="en-US" dirty="0"/>
              <a:t> burden or development of new lesions during the initial phase of treatment with immunotherapies could be due to transient flare up and explained on a histological basis as either </a:t>
            </a:r>
            <a:r>
              <a:rPr lang="en-US" dirty="0" err="1"/>
              <a:t>tumour</a:t>
            </a:r>
            <a:r>
              <a:rPr lang="en-US" dirty="0"/>
              <a:t> growth until development of sufficient immune response or transient immune cell infiltrate</a:t>
            </a:r>
          </a:p>
          <a:p>
            <a:r>
              <a:rPr lang="en-US" dirty="0"/>
              <a:t>-3 The appearance of new lesions has been attributed to T cell infiltration into </a:t>
            </a:r>
            <a:r>
              <a:rPr lang="en-US" dirty="0" err="1"/>
              <a:t>tumour</a:t>
            </a:r>
            <a:r>
              <a:rPr lang="en-US" dirty="0"/>
              <a:t> deposits, which are undetectable radiologically at baseline scans</a:t>
            </a:r>
          </a:p>
          <a:p>
            <a:r>
              <a:rPr lang="en-US" dirty="0"/>
              <a:t>-The patients manifesting with </a:t>
            </a:r>
            <a:r>
              <a:rPr lang="en-US" dirty="0" err="1"/>
              <a:t>pseudoprogression</a:t>
            </a:r>
            <a:r>
              <a:rPr lang="en-US" dirty="0"/>
              <a:t> are usually asymptomatic, whereas patients with true progression will show clinical worsening of symptoms. A short-term follow-up in 4–6 weeks generally confirms true vs pseudo-progression in these patients</a:t>
            </a:r>
          </a:p>
          <a:p>
            <a:endParaRPr lang="en-US" dirty="0">
              <a:cs typeface="Calibri"/>
            </a:endParaRPr>
          </a:p>
        </p:txBody>
      </p:sp>
      <p:sp>
        <p:nvSpPr>
          <p:cNvPr id="4" name="Marcador de número de diapositiva 3"/>
          <p:cNvSpPr>
            <a:spLocks noGrp="1"/>
          </p:cNvSpPr>
          <p:nvPr>
            <p:ph type="sldNum" sz="quarter" idx="5"/>
          </p:nvPr>
        </p:nvSpPr>
        <p:spPr/>
        <p:txBody>
          <a:bodyPr/>
          <a:lstStyle/>
          <a:p>
            <a:fld id="{FB4655F6-3B15-404D-92A5-2553C0185415}" type="slidenum">
              <a:rPr lang="es-ES"/>
              <a:t>15</a:t>
            </a:fld>
            <a:endParaRPr lang="es-ES"/>
          </a:p>
        </p:txBody>
      </p:sp>
    </p:spTree>
    <p:extLst>
      <p:ext uri="{BB962C8B-B14F-4D97-AF65-F5344CB8AC3E}">
        <p14:creationId xmlns:p14="http://schemas.microsoft.com/office/powerpoint/2010/main" val="3063981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Ya no teníamos muy claro qué pasaba en la </a:t>
            </a:r>
            <a:r>
              <a:rPr lang="es-ES" dirty="0" err="1"/>
              <a:t>it</a:t>
            </a:r>
            <a:r>
              <a:rPr lang="es-ES" dirty="0"/>
              <a:t> y ahora con todos estos criterios no se si será fácil sacar algo claro</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16</a:t>
            </a:fld>
            <a:endParaRPr lang="es-ES"/>
          </a:p>
        </p:txBody>
      </p:sp>
    </p:spTree>
    <p:extLst>
      <p:ext uri="{BB962C8B-B14F-4D97-AF65-F5344CB8AC3E}">
        <p14:creationId xmlns:p14="http://schemas.microsoft.com/office/powerpoint/2010/main" val="424503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cs typeface="Calibri"/>
              </a:rPr>
              <a:t>Fueron</a:t>
            </a:r>
            <a:r>
              <a:rPr lang="en-US" dirty="0">
                <a:cs typeface="Calibri"/>
              </a:rPr>
              <a:t> el primer </a:t>
            </a:r>
            <a:r>
              <a:rPr lang="en-US" dirty="0" err="1">
                <a:cs typeface="Calibri"/>
              </a:rPr>
              <a:t>intento</a:t>
            </a:r>
            <a:r>
              <a:rPr lang="en-US" dirty="0">
                <a:cs typeface="Calibri"/>
              </a:rPr>
              <a:t> de </a:t>
            </a:r>
            <a:r>
              <a:rPr lang="en-US" dirty="0" err="1">
                <a:cs typeface="Calibri"/>
              </a:rPr>
              <a:t>desarrollar</a:t>
            </a:r>
            <a:r>
              <a:rPr lang="en-US" dirty="0">
                <a:cs typeface="Calibri"/>
              </a:rPr>
              <a:t> un </a:t>
            </a:r>
            <a:r>
              <a:rPr lang="en-US" dirty="0" err="1">
                <a:cs typeface="Calibri"/>
              </a:rPr>
              <a:t>método</a:t>
            </a:r>
            <a:r>
              <a:rPr lang="en-US" dirty="0">
                <a:cs typeface="Calibri"/>
              </a:rPr>
              <a:t> para </a:t>
            </a:r>
            <a:r>
              <a:rPr lang="en-US" dirty="0" err="1">
                <a:cs typeface="Calibri"/>
              </a:rPr>
              <a:t>describir</a:t>
            </a:r>
            <a:r>
              <a:rPr lang="en-US" dirty="0">
                <a:cs typeface="Calibri"/>
              </a:rPr>
              <a:t> el </a:t>
            </a:r>
            <a:r>
              <a:rPr lang="en-US" dirty="0" err="1">
                <a:cs typeface="Calibri"/>
              </a:rPr>
              <a:t>patrón</a:t>
            </a:r>
            <a:r>
              <a:rPr lang="en-US" dirty="0">
                <a:cs typeface="Calibri"/>
              </a:rPr>
              <a:t> de </a:t>
            </a:r>
            <a:r>
              <a:rPr lang="en-US" dirty="0" err="1">
                <a:cs typeface="Calibri"/>
              </a:rPr>
              <a:t>respuesta</a:t>
            </a:r>
            <a:r>
              <a:rPr lang="en-US" dirty="0">
                <a:cs typeface="Calibri"/>
              </a:rPr>
              <a:t> </a:t>
            </a:r>
            <a:r>
              <a:rPr lang="en-US" dirty="0" err="1">
                <a:cs typeface="Calibri"/>
              </a:rPr>
              <a:t>observado</a:t>
            </a:r>
            <a:r>
              <a:rPr lang="en-US" dirty="0">
                <a:cs typeface="Calibri"/>
              </a:rPr>
              <a:t>:</a:t>
            </a:r>
          </a:p>
          <a:p>
            <a:r>
              <a:rPr lang="en-US" dirty="0">
                <a:cs typeface="Calibri"/>
              </a:rPr>
              <a:t>Introduce 2 </a:t>
            </a:r>
            <a:r>
              <a:rPr lang="en-US" dirty="0" err="1">
                <a:cs typeface="Calibri"/>
              </a:rPr>
              <a:t>conceptos</a:t>
            </a:r>
            <a:r>
              <a:rPr lang="en-US" dirty="0">
                <a:cs typeface="Calibri"/>
              </a:rPr>
              <a:t> </a:t>
            </a:r>
          </a:p>
          <a:p>
            <a:r>
              <a:rPr lang="en-US" dirty="0">
                <a:cs typeface="Calibri"/>
              </a:rPr>
              <a:t>-1) </a:t>
            </a:r>
            <a:r>
              <a:rPr lang="es-ES" dirty="0"/>
              <a:t>Para poder confirmar PD hacen falta al menos 2 estudios consecutivos con 4 semanas de diferencia, en lugar de declarar PD inmediatamente al aumento inicial de la carga tumoral (Esto es </a:t>
            </a:r>
            <a:r>
              <a:rPr lang="es-ES" b="1" dirty="0"/>
              <a:t>para capturar los casos de </a:t>
            </a:r>
            <a:r>
              <a:rPr lang="es-ES" b="1" dirty="0" err="1"/>
              <a:t>pseudoprogresión</a:t>
            </a:r>
            <a:r>
              <a:rPr lang="es-ES" b="1" dirty="0"/>
              <a:t>, </a:t>
            </a:r>
            <a:r>
              <a:rPr lang="es-ES" dirty="0"/>
              <a:t>en los que posteriormente se puede demostrar disminución del tamaño tumoral)</a:t>
            </a:r>
            <a:endParaRPr lang="en-US" dirty="0"/>
          </a:p>
          <a:p>
            <a:r>
              <a:rPr lang="es-ES" dirty="0"/>
              <a:t>-</a:t>
            </a:r>
            <a:r>
              <a:rPr lang="es-ES" dirty="0">
                <a:cs typeface="Calibri"/>
              </a:rPr>
              <a:t>2) </a:t>
            </a:r>
            <a:r>
              <a:rPr lang="es-ES" dirty="0"/>
              <a:t>cuando aparecen nuevas lesiones se incluyes las mediciones de las nuevas lesiones en la suma de la carga tumoral total ( en vez de considerar las nuevas lesiones como PD como ocurre con el RECIST) Y es </a:t>
            </a:r>
            <a:r>
              <a:rPr lang="es-ES" b="1" dirty="0"/>
              <a:t>porque algunos pacientes pueden responder durante o después de la aparición de nuevas lesiones </a:t>
            </a:r>
            <a:endParaRPr lang="en-US" b="1" dirty="0">
              <a:cs typeface="Calibri" panose="020F0502020204030204"/>
            </a:endParaRPr>
          </a:p>
          <a:p>
            <a:r>
              <a:rPr lang="es-ES" dirty="0"/>
              <a:t>-</a:t>
            </a:r>
            <a:r>
              <a:rPr lang="es-ES" dirty="0" err="1"/>
              <a:t>IrRC</a:t>
            </a:r>
            <a:r>
              <a:rPr lang="es-ES" dirty="0"/>
              <a:t>: Introdujo conciencia sobre los patrones de respuesta atípicos pero presentó problemas relacionados con los métodos de medición de tumores ya que se basó en los criterios WHO que utilizaba medidas bidimensionales y no como RECIST ( 2000) que utiliza criterios unidimensionales ( más fácilmente medibles y reproducibles).</a:t>
            </a:r>
            <a:endParaRPr lang="es-ES" dirty="0">
              <a:cs typeface="Calibri"/>
            </a:endParaRPr>
          </a:p>
          <a:p>
            <a:r>
              <a:rPr lang="es-ES" dirty="0"/>
              <a:t>- las comparaciones directas de los resultados del ensayo fueron difíciles cuando algunos investigadores usan RECIST con sus mediciones unidimensionales y otros usan </a:t>
            </a:r>
            <a:r>
              <a:rPr lang="es-ES" dirty="0" err="1"/>
              <a:t>irRC</a:t>
            </a:r>
            <a:r>
              <a:rPr lang="es-ES" dirty="0"/>
              <a:t> con sus mediciones bidimensionales. Además el número de estudios anteriores demostró que las mediciones bidimensionales tienen una mayor variabilidad de medición y mayores tasas de errores de clasificación en comparación con las mediciones unidimensionales basadas en RECIST</a:t>
            </a:r>
            <a:endParaRPr lang="es-ES" dirty="0">
              <a:cs typeface="Calibri"/>
            </a:endParaRPr>
          </a:p>
          <a:p>
            <a:r>
              <a:rPr lang="es-ES" dirty="0"/>
              <a:t>SALIERON EN EL 2009 CUANDO AUN NO ESTABA PUBLICADO EL RECIST Y SE BASARON EN CRITERIOS DE LA OMS</a:t>
            </a:r>
          </a:p>
          <a:p>
            <a:endParaRPr lang="es-ES" dirty="0">
              <a:cs typeface="Calibri" panose="020F0502020204030204"/>
            </a:endParaRPr>
          </a:p>
          <a:p>
            <a:r>
              <a:rPr lang="es-ES" dirty="0"/>
              <a:t>a. </a:t>
            </a:r>
            <a:r>
              <a:rPr lang="es-ES" dirty="0" err="1"/>
              <a:t>First</a:t>
            </a:r>
            <a:r>
              <a:rPr lang="es-ES" dirty="0"/>
              <a:t>, </a:t>
            </a:r>
            <a:r>
              <a:rPr lang="es-ES" dirty="0" err="1"/>
              <a:t>the</a:t>
            </a:r>
            <a:r>
              <a:rPr lang="es-ES" dirty="0"/>
              <a:t> </a:t>
            </a:r>
            <a:r>
              <a:rPr lang="es-ES" dirty="0" err="1"/>
              <a:t>reproducibility</a:t>
            </a:r>
            <a:r>
              <a:rPr lang="es-ES" dirty="0"/>
              <a:t> </a:t>
            </a:r>
            <a:r>
              <a:rPr lang="es-ES" dirty="0" err="1"/>
              <a:t>of</a:t>
            </a:r>
            <a:r>
              <a:rPr lang="es-ES" dirty="0"/>
              <a:t> bidimensional </a:t>
            </a:r>
            <a:r>
              <a:rPr lang="es-ES" dirty="0" err="1"/>
              <a:t>assessment</a:t>
            </a:r>
            <a:r>
              <a:rPr lang="es-ES" dirty="0"/>
              <a:t> </a:t>
            </a:r>
            <a:r>
              <a:rPr lang="es-ES" dirty="0" err="1"/>
              <a:t>is</a:t>
            </a:r>
            <a:r>
              <a:rPr lang="es-ES" dirty="0"/>
              <a:t> </a:t>
            </a:r>
            <a:r>
              <a:rPr lang="es-ES" dirty="0" err="1"/>
              <a:t>lower</a:t>
            </a:r>
            <a:r>
              <a:rPr lang="es-ES" dirty="0"/>
              <a:t> </a:t>
            </a:r>
            <a:r>
              <a:rPr lang="es-ES" dirty="0" err="1"/>
              <a:t>if</a:t>
            </a:r>
            <a:r>
              <a:rPr lang="es-ES" dirty="0"/>
              <a:t> </a:t>
            </a:r>
            <a:r>
              <a:rPr lang="es-ES" dirty="0" err="1"/>
              <a:t>compared</a:t>
            </a:r>
            <a:r>
              <a:rPr lang="es-ES" dirty="0"/>
              <a:t> </a:t>
            </a:r>
            <a:r>
              <a:rPr lang="es-ES" dirty="0" err="1"/>
              <a:t>with</a:t>
            </a:r>
            <a:r>
              <a:rPr lang="es-ES" dirty="0"/>
              <a:t> unidimensional </a:t>
            </a:r>
            <a:r>
              <a:rPr lang="es-ES" dirty="0" err="1"/>
              <a:t>assessment</a:t>
            </a:r>
            <a:r>
              <a:rPr lang="es-ES" dirty="0"/>
              <a:t>; </a:t>
            </a:r>
            <a:r>
              <a:rPr lang="es-ES" dirty="0" err="1"/>
              <a:t>second</a:t>
            </a:r>
            <a:r>
              <a:rPr lang="es-ES" dirty="0"/>
              <a:t>, </a:t>
            </a:r>
            <a:r>
              <a:rPr lang="es-ES" dirty="0" err="1"/>
              <a:t>the</a:t>
            </a:r>
            <a:r>
              <a:rPr lang="es-ES" dirty="0"/>
              <a:t> </a:t>
            </a:r>
            <a:r>
              <a:rPr lang="es-ES" dirty="0" err="1"/>
              <a:t>large</a:t>
            </a:r>
            <a:r>
              <a:rPr lang="es-ES" dirty="0"/>
              <a:t> </a:t>
            </a:r>
            <a:r>
              <a:rPr lang="es-ES" dirty="0" err="1"/>
              <a:t>number</a:t>
            </a:r>
            <a:r>
              <a:rPr lang="es-ES" dirty="0"/>
              <a:t> </a:t>
            </a:r>
            <a:r>
              <a:rPr lang="es-ES" dirty="0" err="1"/>
              <a:t>of</a:t>
            </a:r>
            <a:r>
              <a:rPr lang="es-ES" dirty="0"/>
              <a:t> target </a:t>
            </a:r>
            <a:r>
              <a:rPr lang="es-ES" dirty="0" err="1"/>
              <a:t>lesions</a:t>
            </a:r>
            <a:r>
              <a:rPr lang="es-ES" dirty="0"/>
              <a:t> </a:t>
            </a:r>
            <a:r>
              <a:rPr lang="es-ES" dirty="0" err="1"/>
              <a:t>to</a:t>
            </a:r>
            <a:r>
              <a:rPr lang="es-ES" dirty="0"/>
              <a:t> be </a:t>
            </a:r>
            <a:r>
              <a:rPr lang="es-ES" dirty="0" err="1"/>
              <a:t>measured</a:t>
            </a:r>
            <a:r>
              <a:rPr lang="es-ES" dirty="0"/>
              <a:t> can be time </a:t>
            </a:r>
            <a:r>
              <a:rPr lang="es-ES" dirty="0" err="1"/>
              <a:t>consuming</a:t>
            </a:r>
            <a:r>
              <a:rPr lang="es-ES" dirty="0"/>
              <a:t>; </a:t>
            </a:r>
            <a:r>
              <a:rPr lang="es-ES" dirty="0" err="1"/>
              <a:t>third</a:t>
            </a:r>
            <a:r>
              <a:rPr lang="es-ES" dirty="0"/>
              <a:t>, </a:t>
            </a:r>
            <a:r>
              <a:rPr lang="es-ES" dirty="0" err="1"/>
              <a:t>lymph</a:t>
            </a:r>
            <a:r>
              <a:rPr lang="es-ES" dirty="0"/>
              <a:t> </a:t>
            </a:r>
            <a:r>
              <a:rPr lang="es-ES" dirty="0" err="1"/>
              <a:t>nodes</a:t>
            </a:r>
            <a:r>
              <a:rPr lang="es-ES" dirty="0"/>
              <a:t> </a:t>
            </a:r>
            <a:r>
              <a:rPr lang="es-ES" dirty="0" err="1"/>
              <a:t>assessment</a:t>
            </a:r>
            <a:r>
              <a:rPr lang="es-ES" dirty="0"/>
              <a:t> </a:t>
            </a:r>
            <a:r>
              <a:rPr lang="es-ES" dirty="0" err="1"/>
              <a:t>is</a:t>
            </a:r>
            <a:r>
              <a:rPr lang="es-ES" dirty="0"/>
              <a:t> </a:t>
            </a:r>
            <a:r>
              <a:rPr lang="es-ES" dirty="0" err="1"/>
              <a:t>not</a:t>
            </a:r>
            <a:r>
              <a:rPr lang="es-ES" dirty="0"/>
              <a:t> </a:t>
            </a:r>
            <a:r>
              <a:rPr lang="es-ES" dirty="0" err="1"/>
              <a:t>clearly</a:t>
            </a:r>
            <a:r>
              <a:rPr lang="es-ES" dirty="0"/>
              <a:t> </a:t>
            </a:r>
            <a:r>
              <a:rPr lang="es-ES" dirty="0" err="1"/>
              <a:t>evaluated</a:t>
            </a:r>
            <a:r>
              <a:rPr lang="es-ES" dirty="0"/>
              <a:t> </a:t>
            </a:r>
            <a:endParaRPr lang="es-ES" dirty="0">
              <a:cs typeface="Calibri"/>
            </a:endParaRPr>
          </a:p>
        </p:txBody>
      </p:sp>
      <p:sp>
        <p:nvSpPr>
          <p:cNvPr id="4" name="Marcador de número de diapositiva 3"/>
          <p:cNvSpPr>
            <a:spLocks noGrp="1"/>
          </p:cNvSpPr>
          <p:nvPr>
            <p:ph type="sldNum" sz="quarter" idx="5"/>
          </p:nvPr>
        </p:nvSpPr>
        <p:spPr/>
        <p:txBody>
          <a:bodyPr/>
          <a:lstStyle/>
          <a:p>
            <a:fld id="{FB4655F6-3B15-404D-92A5-2553C0185415}" type="slidenum">
              <a:rPr lang="es-ES" smtClean="0"/>
              <a:t>17</a:t>
            </a:fld>
            <a:endParaRPr lang="es-ES"/>
          </a:p>
        </p:txBody>
      </p:sp>
    </p:spTree>
    <p:extLst>
      <p:ext uri="{BB962C8B-B14F-4D97-AF65-F5344CB8AC3E}">
        <p14:creationId xmlns:p14="http://schemas.microsoft.com/office/powerpoint/2010/main" val="570517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melanoma in a 75-year-old woman after initiation of ipilimumab </a:t>
            </a:r>
            <a:r>
              <a:rPr lang="en-US" dirty="0" err="1"/>
              <a:t>therap</a:t>
            </a:r>
            <a:endParaRPr lang="es-ES" dirty="0"/>
          </a:p>
          <a:p>
            <a:r>
              <a:rPr lang="es-ES" b="1" dirty="0"/>
              <a:t>El crecimiento transitorio de las lesiones o la aparición de nuevas lesiones NO implican Progresión</a:t>
            </a:r>
          </a:p>
          <a:p>
            <a:endParaRPr lang="es-ES" dirty="0"/>
          </a:p>
          <a:p>
            <a:r>
              <a:rPr lang="es-ES" dirty="0"/>
              <a:t>Las lesiones nuevas </a:t>
            </a:r>
            <a:r>
              <a:rPr lang="es-ES" u="sng" dirty="0"/>
              <a:t>medibles</a:t>
            </a:r>
            <a:r>
              <a:rPr lang="es-ES" dirty="0"/>
              <a:t> se Suman a la carga tumoral total  y hace falta una confirmación de la </a:t>
            </a:r>
            <a:r>
              <a:rPr lang="es-ES" dirty="0" err="1"/>
              <a:t>PROGRESión</a:t>
            </a:r>
            <a:r>
              <a:rPr lang="es-ES" dirty="0"/>
              <a:t> a las 4 semanas</a:t>
            </a:r>
          </a:p>
          <a:p>
            <a:endParaRPr lang="es-ES" dirty="0"/>
          </a:p>
          <a:p>
            <a:r>
              <a:rPr lang="es-ES" dirty="0"/>
              <a:t>- LAS LESIONES NUEVAS </a:t>
            </a:r>
            <a:r>
              <a:rPr lang="es-ES" u="sng" dirty="0"/>
              <a:t>NO</a:t>
            </a:r>
            <a:r>
              <a:rPr lang="es-ES" dirty="0"/>
              <a:t> MEDIBLES y LAS </a:t>
            </a:r>
            <a:r>
              <a:rPr lang="es-ES" u="sng" dirty="0"/>
              <a:t>NO</a:t>
            </a:r>
            <a:r>
              <a:rPr lang="es-ES" dirty="0"/>
              <a:t> DIANA </a:t>
            </a:r>
            <a:r>
              <a:rPr lang="es-ES" u="sng" dirty="0"/>
              <a:t>NO</a:t>
            </a:r>
            <a:r>
              <a:rPr lang="es-ES" dirty="0"/>
              <a:t> SE INCORPORAN a la carga tumoral total y  NO definen progresión ( pero si persisten impiden la REMISIÓN COMPLETA) ( puedo tener lesiones nuevas no medibles que no responden al tratamiento pero no definen PD) Puede aparecer una linfangitis pero esta no define PD</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18</a:t>
            </a:fld>
            <a:endParaRPr lang="es-ES"/>
          </a:p>
        </p:txBody>
      </p:sp>
    </p:spTree>
    <p:extLst>
      <p:ext uri="{BB962C8B-B14F-4D97-AF65-F5344CB8AC3E}">
        <p14:creationId xmlns:p14="http://schemas.microsoft.com/office/powerpoint/2010/main" val="2248007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a:t>
            </a:r>
            <a:r>
              <a:rPr lang="es-ES" u="sng" dirty="0"/>
              <a:t>lesiones NO medibles </a:t>
            </a:r>
            <a:r>
              <a:rPr lang="es-ES" dirty="0"/>
              <a:t>se valoran subjetivamente pero pueden </a:t>
            </a:r>
            <a:r>
              <a:rPr lang="es-ES" dirty="0" err="1"/>
              <a:t>definidr</a:t>
            </a:r>
            <a:r>
              <a:rPr lang="es-ES" dirty="0"/>
              <a:t> PROGRESIÓN si existe CRECIMIENTO INEQUÍVOCO ( al contrario que </a:t>
            </a:r>
            <a:r>
              <a:rPr lang="es-ES" dirty="0" err="1"/>
              <a:t>irRC</a:t>
            </a:r>
            <a:r>
              <a:rPr lang="es-ES" dirty="0"/>
              <a:t>)</a:t>
            </a:r>
          </a:p>
          <a:p>
            <a:r>
              <a:rPr lang="es-ES" dirty="0"/>
              <a:t>( p. ej. Aparece una linfangitis carcinomatosa que es una lesión no medible y se considera PD)__permite evaluar las lesiones no medibles como causa de progresión)</a:t>
            </a:r>
          </a:p>
          <a:p>
            <a:endParaRPr lang="es-ES" dirty="0"/>
          </a:p>
          <a:p>
            <a:pPr marL="171450" indent="-171450">
              <a:buFontTx/>
              <a:buChar char="-"/>
            </a:pPr>
            <a:r>
              <a:rPr lang="es-ES" dirty="0" err="1"/>
              <a:t>irRECIST</a:t>
            </a:r>
            <a:r>
              <a:rPr lang="es-ES" dirty="0"/>
              <a:t> requiere confirmación PD  las 4-6 semanas. Sin embargo, la definición de CONFIRMACIÓN DE PD difieren según los ensayos: hay al menos 3 diferencias principales: la presencia de </a:t>
            </a:r>
            <a:r>
              <a:rPr lang="es-ES" u="sng" dirty="0"/>
              <a:t>estabilidad clínica  </a:t>
            </a:r>
            <a:r>
              <a:rPr lang="es-ES" dirty="0"/>
              <a:t>(con una definición precisa de lo que es la estabilidad clínica), el aumento  de tamaño de </a:t>
            </a:r>
            <a:r>
              <a:rPr lang="es-ES" u="sng" dirty="0"/>
              <a:t>lesiones no diana y de nuevas </a:t>
            </a:r>
            <a:r>
              <a:rPr lang="es-ES" dirty="0"/>
              <a:t>lesiones para calcular la carga tumoral total y compararla con el nadir y la retención de </a:t>
            </a:r>
            <a:r>
              <a:rPr lang="es-ES" u="sng" dirty="0"/>
              <a:t>solo nuevas lesiones </a:t>
            </a:r>
            <a:r>
              <a:rPr lang="es-ES" dirty="0"/>
              <a:t>que continúan creciendo entre las imágenes que documentan la PD inicial y las imágenes que confirman la PD según ir-RECIST (</a:t>
            </a:r>
            <a:r>
              <a:rPr lang="es-ES" sz="1200" b="1" i="0" u="sng" kern="1200" dirty="0">
                <a:solidFill>
                  <a:schemeClr val="tx1"/>
                </a:solidFill>
                <a:effectLst/>
                <a:latin typeface="+mn-lt"/>
                <a:ea typeface="+mn-ea"/>
                <a:cs typeface="+mn-cs"/>
                <a:hlinkClick r:id="rId3" tooltip="Annals of oncology : official journal of the European Society for Medical Oncology."/>
              </a:rPr>
              <a:t>Ann Oncol.</a:t>
            </a:r>
            <a:r>
              <a:rPr lang="es-ES" sz="1200" b="1" i="0" kern="1200" dirty="0">
                <a:solidFill>
                  <a:schemeClr val="tx1"/>
                </a:solidFill>
                <a:effectLst/>
                <a:latin typeface="+mn-lt"/>
                <a:ea typeface="+mn-ea"/>
                <a:cs typeface="+mn-cs"/>
              </a:rPr>
              <a:t> 2017 Jul 1;28(7):1676-1678. </a:t>
            </a:r>
            <a:r>
              <a:rPr lang="es-ES" sz="1200" b="1" i="0" kern="1200" dirty="0" err="1">
                <a:solidFill>
                  <a:schemeClr val="tx1"/>
                </a:solidFill>
                <a:effectLst/>
                <a:latin typeface="+mn-lt"/>
                <a:ea typeface="+mn-ea"/>
                <a:cs typeface="+mn-cs"/>
              </a:rPr>
              <a:t>doi</a:t>
            </a:r>
            <a:r>
              <a:rPr lang="es-ES" sz="1200" b="1" i="0" kern="1200" dirty="0">
                <a:solidFill>
                  <a:schemeClr val="tx1"/>
                </a:solidFill>
                <a:effectLst/>
                <a:latin typeface="+mn-lt"/>
                <a:ea typeface="+mn-ea"/>
                <a:cs typeface="+mn-cs"/>
              </a:rPr>
              <a:t>: 10.1093/</a:t>
            </a:r>
            <a:r>
              <a:rPr lang="es-ES" sz="1200" b="1" i="0" kern="1200" dirty="0" err="1">
                <a:solidFill>
                  <a:schemeClr val="tx1"/>
                </a:solidFill>
                <a:effectLst/>
                <a:latin typeface="+mn-lt"/>
                <a:ea typeface="+mn-ea"/>
                <a:cs typeface="+mn-cs"/>
              </a:rPr>
              <a:t>annonc</a:t>
            </a:r>
            <a:r>
              <a:rPr lang="es-ES" sz="1200" b="1" i="0" kern="1200" dirty="0">
                <a:solidFill>
                  <a:schemeClr val="tx1"/>
                </a:solidFill>
                <a:effectLst/>
                <a:latin typeface="+mn-lt"/>
                <a:ea typeface="+mn-ea"/>
                <a:cs typeface="+mn-cs"/>
              </a:rPr>
              <a:t>/mdx168.irRECIST and </a:t>
            </a:r>
            <a:r>
              <a:rPr lang="es-ES" sz="1200" b="1" i="0" kern="1200" dirty="0" err="1">
                <a:solidFill>
                  <a:schemeClr val="tx1"/>
                </a:solidFill>
                <a:effectLst/>
                <a:latin typeface="+mn-lt"/>
                <a:ea typeface="+mn-ea"/>
                <a:cs typeface="+mn-cs"/>
              </a:rPr>
              <a:t>iRECIST</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the</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devil</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is</a:t>
            </a:r>
            <a:r>
              <a:rPr lang="es-ES" sz="1200" b="1" i="0" kern="1200" dirty="0">
                <a:solidFill>
                  <a:schemeClr val="tx1"/>
                </a:solidFill>
                <a:effectLst/>
                <a:latin typeface="+mn-lt"/>
                <a:ea typeface="+mn-ea"/>
                <a:cs typeface="+mn-cs"/>
              </a:rPr>
              <a:t> in </a:t>
            </a:r>
            <a:r>
              <a:rPr lang="es-ES" sz="1200" b="1" i="0" kern="1200" dirty="0" err="1">
                <a:solidFill>
                  <a:schemeClr val="tx1"/>
                </a:solidFill>
                <a:effectLst/>
                <a:latin typeface="+mn-lt"/>
                <a:ea typeface="+mn-ea"/>
                <a:cs typeface="+mn-cs"/>
              </a:rPr>
              <a:t>the</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details</a:t>
            </a:r>
            <a:r>
              <a:rPr lang="es-ES" sz="1200" b="1" i="0" kern="1200" dirty="0">
                <a:solidFill>
                  <a:schemeClr val="tx1"/>
                </a:solidFill>
                <a:effectLst/>
                <a:latin typeface="+mn-lt"/>
                <a:ea typeface="+mn-ea"/>
                <a:cs typeface="+mn-cs"/>
              </a:rPr>
              <a:t>. </a:t>
            </a:r>
            <a:r>
              <a:rPr lang="es-ES" sz="1200" b="1" i="0" u="sng" kern="1200" dirty="0">
                <a:solidFill>
                  <a:schemeClr val="tx1"/>
                </a:solidFill>
                <a:effectLst/>
                <a:latin typeface="+mn-lt"/>
                <a:ea typeface="+mn-ea"/>
                <a:cs typeface="+mn-cs"/>
                <a:hlinkClick r:id="rId4" invalidUrl="https://www.ncbi.nlm.nih.gov/pubmed/?term=Le Lay J[Author]&amp;cauthor=true&amp;cauthor_uid=28383646"/>
              </a:rPr>
              <a:t>Le Lay J</a:t>
            </a:r>
            <a:r>
              <a:rPr lang="es-ES" sz="1200" b="1" i="0" kern="1200" baseline="30000" dirty="0">
                <a:solidFill>
                  <a:schemeClr val="tx1"/>
                </a:solidFill>
                <a:effectLst/>
                <a:latin typeface="+mn-lt"/>
                <a:ea typeface="+mn-ea"/>
                <a:cs typeface="+mn-cs"/>
              </a:rPr>
              <a:t>1</a:t>
            </a:r>
            <a:r>
              <a:rPr lang="es-ES" sz="1200" b="1" i="0" kern="1200" dirty="0">
                <a:solidFill>
                  <a:schemeClr val="tx1"/>
                </a:solidFill>
                <a:effectLst/>
                <a:latin typeface="+mn-lt"/>
                <a:ea typeface="+mn-ea"/>
                <a:cs typeface="+mn-cs"/>
              </a:rPr>
              <a:t>, </a:t>
            </a:r>
            <a:r>
              <a:rPr lang="es-ES" sz="1200" b="1" i="0" u="sng" kern="1200" dirty="0" err="1">
                <a:solidFill>
                  <a:schemeClr val="tx1"/>
                </a:solidFill>
                <a:effectLst/>
                <a:latin typeface="+mn-lt"/>
                <a:ea typeface="+mn-ea"/>
                <a:cs typeface="+mn-cs"/>
                <a:hlinkClick r:id="rId5" invalidUrl="https://www.ncbi.nlm.nih.gov/pubmed/?term=Jarraya H[Author]&amp;cauthor=true&amp;cauthor_uid=28383646"/>
              </a:rPr>
              <a:t>Jarraya</a:t>
            </a:r>
            <a:r>
              <a:rPr lang="es-ES" sz="1200" b="1" i="0" u="sng" kern="1200" dirty="0">
                <a:solidFill>
                  <a:schemeClr val="tx1"/>
                </a:solidFill>
                <a:effectLst/>
                <a:latin typeface="+mn-lt"/>
                <a:ea typeface="+mn-ea"/>
                <a:cs typeface="+mn-cs"/>
                <a:hlinkClick r:id="rId5" invalidUrl="https://www.ncbi.nlm.nih.gov/pubmed/?term=Jarraya H[Author]&amp;cauthor=true&amp;cauthor_uid=28383646"/>
              </a:rPr>
              <a:t> H</a:t>
            </a:r>
            <a:r>
              <a:rPr lang="es-ES" sz="1200" b="1" i="0" kern="1200" baseline="30000" dirty="0">
                <a:solidFill>
                  <a:schemeClr val="tx1"/>
                </a:solidFill>
                <a:effectLst/>
                <a:latin typeface="+mn-lt"/>
                <a:ea typeface="+mn-ea"/>
                <a:cs typeface="+mn-cs"/>
              </a:rPr>
              <a:t>2</a:t>
            </a:r>
            <a:r>
              <a:rPr lang="es-ES" sz="1200" b="1" i="0" kern="1200" dirty="0">
                <a:solidFill>
                  <a:schemeClr val="tx1"/>
                </a:solidFill>
                <a:effectLst/>
                <a:latin typeface="+mn-lt"/>
                <a:ea typeface="+mn-ea"/>
                <a:cs typeface="+mn-cs"/>
              </a:rPr>
              <a:t>, </a:t>
            </a:r>
            <a:r>
              <a:rPr lang="es-ES" sz="1200" b="1" i="0" u="sng" kern="1200" dirty="0" err="1">
                <a:solidFill>
                  <a:schemeClr val="tx1"/>
                </a:solidFill>
                <a:effectLst/>
                <a:latin typeface="+mn-lt"/>
                <a:ea typeface="+mn-ea"/>
                <a:cs typeface="+mn-cs"/>
                <a:hlinkClick r:id="rId6" invalidUrl="https://www.ncbi.nlm.nih.gov/pubmed/?term=Lebellec L[Author]&amp;cauthor=true&amp;cauthor_uid=28383646"/>
              </a:rPr>
              <a:t>Lebellec</a:t>
            </a:r>
            <a:r>
              <a:rPr lang="es-ES" sz="1200" b="1" i="0" u="sng" kern="1200" dirty="0">
                <a:solidFill>
                  <a:schemeClr val="tx1"/>
                </a:solidFill>
                <a:effectLst/>
                <a:latin typeface="+mn-lt"/>
                <a:ea typeface="+mn-ea"/>
                <a:cs typeface="+mn-cs"/>
                <a:hlinkClick r:id="rId6" invalidUrl="https://www.ncbi.nlm.nih.gov/pubmed/?term=Lebellec L[Author]&amp;cauthor=true&amp;cauthor_uid=28383646"/>
              </a:rPr>
              <a:t> L</a:t>
            </a:r>
            <a:r>
              <a:rPr lang="es-ES" sz="1200" b="1" i="0" kern="1200" baseline="30000" dirty="0">
                <a:solidFill>
                  <a:schemeClr val="tx1"/>
                </a:solidFill>
                <a:effectLst/>
                <a:latin typeface="+mn-lt"/>
                <a:ea typeface="+mn-ea"/>
                <a:cs typeface="+mn-cs"/>
              </a:rPr>
              <a:t>3</a:t>
            </a:r>
            <a:r>
              <a:rPr lang="es-ES" sz="1200" b="1" i="0" kern="1200" dirty="0">
                <a:solidFill>
                  <a:schemeClr val="tx1"/>
                </a:solidFill>
                <a:effectLst/>
                <a:latin typeface="+mn-lt"/>
                <a:ea typeface="+mn-ea"/>
                <a:cs typeface="+mn-cs"/>
              </a:rPr>
              <a:t>, </a:t>
            </a:r>
            <a:r>
              <a:rPr lang="es-ES" sz="1200" b="1" i="0" u="sng" kern="1200" dirty="0" err="1">
                <a:solidFill>
                  <a:schemeClr val="tx1"/>
                </a:solidFill>
                <a:effectLst/>
                <a:latin typeface="+mn-lt"/>
                <a:ea typeface="+mn-ea"/>
                <a:cs typeface="+mn-cs"/>
                <a:hlinkClick r:id="rId7" invalidUrl="https://www.ncbi.nlm.nih.gov/pubmed/?term=Penel N[Author]&amp;cauthor=true&amp;cauthor_uid=28383646"/>
              </a:rPr>
              <a:t>Penel</a:t>
            </a:r>
            <a:r>
              <a:rPr lang="es-ES" sz="1200" b="1" i="0" u="sng" kern="1200" dirty="0">
                <a:solidFill>
                  <a:schemeClr val="tx1"/>
                </a:solidFill>
                <a:effectLst/>
                <a:latin typeface="+mn-lt"/>
                <a:ea typeface="+mn-ea"/>
                <a:cs typeface="+mn-cs"/>
                <a:hlinkClick r:id="rId7" invalidUrl="https://www.ncbi.nlm.nih.gov/pubmed/?term=Penel N[Author]&amp;cauthor=true&amp;cauthor_uid=28383646"/>
              </a:rPr>
              <a:t> N</a:t>
            </a:r>
            <a:r>
              <a:rPr lang="es-ES" sz="1200" b="1" i="0" kern="1200" baseline="30000" dirty="0">
                <a:solidFill>
                  <a:schemeClr val="tx1"/>
                </a:solidFill>
                <a:effectLst/>
                <a:latin typeface="+mn-lt"/>
                <a:ea typeface="+mn-ea"/>
                <a:cs typeface="+mn-cs"/>
              </a:rPr>
              <a:t>1,4</a:t>
            </a:r>
            <a:r>
              <a:rPr lang="es-ES" sz="1200" b="1" i="0" kern="1200" dirty="0">
                <a:solidFill>
                  <a:schemeClr val="tx1"/>
                </a:solidFill>
                <a:effectLst/>
                <a:latin typeface="+mn-lt"/>
                <a:ea typeface="+mn-ea"/>
                <a:cs typeface="+mn-cs"/>
              </a:rPr>
              <a:t>.</a:t>
            </a:r>
            <a:r>
              <a:rPr lang="es-ES" b="1" dirty="0"/>
              <a:t>)</a:t>
            </a:r>
          </a:p>
          <a:p>
            <a:pPr marL="171450" indent="-171450">
              <a:buFontTx/>
              <a:buChar char="-"/>
            </a:pPr>
            <a:endParaRPr lang="es-ES" b="1" dirty="0"/>
          </a:p>
          <a:p>
            <a:pPr marL="171450" indent="-171450">
              <a:buFontTx/>
              <a:buChar char="-"/>
            </a:pPr>
            <a:r>
              <a:rPr lang="es-ES" b="1" dirty="0"/>
              <a:t>Es por esto que surgen los criterios </a:t>
            </a:r>
            <a:r>
              <a:rPr lang="es-ES" b="1" dirty="0" err="1"/>
              <a:t>iRECIST</a:t>
            </a:r>
            <a:r>
              <a:rPr lang="es-ES" b="1" dirty="0"/>
              <a:t> intentando buscar un lenguaje común y estandarizado que no difiera según los ensayos</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19</a:t>
            </a:fld>
            <a:endParaRPr lang="es-ES"/>
          </a:p>
        </p:txBody>
      </p:sp>
    </p:spTree>
    <p:extLst>
      <p:ext uri="{BB962C8B-B14F-4D97-AF65-F5344CB8AC3E}">
        <p14:creationId xmlns:p14="http://schemas.microsoft.com/office/powerpoint/2010/main" val="294732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87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IRECIST: sigue la dirección demostrada por </a:t>
            </a:r>
            <a:r>
              <a:rPr lang="es-ES" dirty="0" err="1"/>
              <a:t>irRECIST</a:t>
            </a:r>
            <a:r>
              <a:rPr lang="es-ES" dirty="0"/>
              <a:t> en que utiliza mediciones basadas en RECIST y mantiene modificaciones importantes para capturar patrones de respuesta relacionados con el sistema inmunológico.</a:t>
            </a:r>
          </a:p>
          <a:p>
            <a:pPr lvl="4" indent="-285750">
              <a:lnSpc>
                <a:spcPct val="85000"/>
              </a:lnSpc>
              <a:spcBef>
                <a:spcPts val="600"/>
              </a:spcBef>
              <a:buFont typeface="Courier New,monospace"/>
              <a:buChar char="o"/>
            </a:pPr>
            <a:r>
              <a:rPr lang="es-ES" dirty="0"/>
              <a:t>"</a:t>
            </a:r>
            <a:r>
              <a:rPr lang="es-ES" dirty="0" err="1"/>
              <a:t>unconfirmed</a:t>
            </a:r>
            <a:r>
              <a:rPr lang="es-ES" dirty="0"/>
              <a:t> PD" ( </a:t>
            </a:r>
            <a:r>
              <a:rPr lang="es-ES" dirty="0" err="1"/>
              <a:t>iUPD</a:t>
            </a:r>
            <a:r>
              <a:rPr lang="es-ES" dirty="0"/>
              <a:t>):  PD de acuerdo con RECIST 1.1 pero que precisa ser confirmado </a:t>
            </a:r>
            <a:endParaRPr lang="es-ES" dirty="0">
              <a:cs typeface="Calibri"/>
            </a:endParaRPr>
          </a:p>
          <a:p>
            <a:pPr lvl="4" indent="-285750">
              <a:lnSpc>
                <a:spcPct val="85000"/>
              </a:lnSpc>
              <a:spcBef>
                <a:spcPts val="600"/>
              </a:spcBef>
              <a:buFont typeface="Courier New,monospace"/>
              <a:buChar char="o"/>
            </a:pPr>
            <a:r>
              <a:rPr lang="es-ES" dirty="0"/>
              <a:t>"</a:t>
            </a:r>
            <a:r>
              <a:rPr lang="es-ES" dirty="0" err="1"/>
              <a:t>confirmed</a:t>
            </a:r>
            <a:r>
              <a:rPr lang="es-ES" dirty="0"/>
              <a:t> PD ( </a:t>
            </a:r>
            <a:r>
              <a:rPr lang="es-ES" dirty="0" err="1"/>
              <a:t>iCPD</a:t>
            </a:r>
            <a:r>
              <a:rPr lang="es-ES" dirty="0"/>
              <a:t>):  se demuestra crecimiento de las lesiones en control 4-8 semanas</a:t>
            </a:r>
            <a:endParaRPr lang="es-ES" dirty="0">
              <a:cs typeface="Calibri"/>
            </a:endParaRPr>
          </a:p>
          <a:p>
            <a:pPr marL="1988185" lvl="5" indent="-285750">
              <a:lnSpc>
                <a:spcPct val="85000"/>
              </a:lnSpc>
              <a:spcBef>
                <a:spcPts val="600"/>
              </a:spcBef>
              <a:buFont typeface="Arial,Sans-Serif"/>
              <a:buChar char="•"/>
            </a:pPr>
            <a:r>
              <a:rPr lang="es-ES" dirty="0"/>
              <a:t>Conceptos </a:t>
            </a:r>
            <a:r>
              <a:rPr lang="es-ES" dirty="0" err="1"/>
              <a:t>últiles</a:t>
            </a:r>
            <a:r>
              <a:rPr lang="es-ES" dirty="0"/>
              <a:t> para una descripción más detallada de respuesta, sobre todo en pacientes con  aumento de la carga de tumor inicial no necesariamente deben ser reevaluado con un estudio consecutivo para confirmación. Algunos pacientes pueden optar por comenzar la siguiente terapia sistémica sin esperar 4 semanas o más para realizar el estudio de confirmación. Otros pueden no tolerar más la inmunoterapia debido a los efectos secundarios o no pueden regresar al estudio de seguimiento debido al deterioro clínico</a:t>
            </a:r>
            <a:endParaRPr lang="es-ES" dirty="0">
              <a:cs typeface="Calibri"/>
            </a:endParaRPr>
          </a:p>
          <a:p>
            <a:pPr lvl="4" indent="-285750">
              <a:lnSpc>
                <a:spcPct val="85000"/>
              </a:lnSpc>
              <a:spcBef>
                <a:spcPts val="600"/>
              </a:spcBef>
              <a:buFont typeface="Courier New,monospace"/>
              <a:buChar char="o"/>
            </a:pPr>
            <a:r>
              <a:rPr lang="es-ES" dirty="0"/>
              <a:t>La evaluación de las nuevas evaluaciones de lesiones también se actualizó  y en lugar de incluir nuevas mediciones de lesiones en la suma de toda la carga tumoral, las nuevas lesiones se registran y miden por separado.</a:t>
            </a:r>
            <a:endParaRPr lang="es-ES" dirty="0">
              <a:cs typeface="Calibri"/>
            </a:endParaRPr>
          </a:p>
          <a:p>
            <a:pPr marL="171450" lvl="1">
              <a:lnSpc>
                <a:spcPct val="85000"/>
              </a:lnSpc>
              <a:spcBef>
                <a:spcPts val="600"/>
              </a:spcBef>
            </a:pPr>
            <a:r>
              <a:rPr lang="es-ES" dirty="0"/>
              <a:t>El valor de </a:t>
            </a:r>
            <a:r>
              <a:rPr lang="es-ES" dirty="0" err="1"/>
              <a:t>iRECIST</a:t>
            </a:r>
            <a:r>
              <a:rPr lang="es-ES" dirty="0"/>
              <a:t> queda por validar en ensayos prospectivos, y algunos detalles pueden necesitar una mayor aclaración. En cualquier caso, la introducción de </a:t>
            </a:r>
            <a:r>
              <a:rPr lang="es-ES" dirty="0" err="1"/>
              <a:t>iRECIST</a:t>
            </a:r>
            <a:r>
              <a:rPr lang="es-ES" dirty="0"/>
              <a:t> garantiza además que se debe utilizar un enfoque basado en RECIST para las evaluaciones de respuesta relacionadas con el sistema inmunitario y complementa los esfuerzos en curso para desarrollar un lenguaje común para la evaluación de la respuesta al tratamiento para la inmunoterapia.</a:t>
            </a:r>
            <a:endParaRPr lang="es-ES" dirty="0">
              <a:cs typeface="Calibri"/>
            </a:endParaRPr>
          </a:p>
          <a:p>
            <a:endParaRPr lang="en-US" dirty="0">
              <a:cs typeface="Calibri"/>
            </a:endParaRPr>
          </a:p>
          <a:p>
            <a:pPr marL="171450" indent="-171450">
              <a:buFontTx/>
              <a:buChar char="-"/>
            </a:pPr>
            <a:r>
              <a:rPr lang="en-US" dirty="0">
                <a:cs typeface="Calibri"/>
              </a:rPr>
              <a:t>se observaron discrepancias en el uso de irRC e irRECIST con RECIST 1.1 por lo que grupos de trabajo de RECIST y subcomités de IT crearon un RECIST modificado para IT que se llamó iRECIST intentando </a:t>
            </a:r>
            <a:r>
              <a:rPr lang="en-US" dirty="0" err="1"/>
              <a:t>minimizar</a:t>
            </a:r>
            <a:r>
              <a:rPr lang="en-US" dirty="0"/>
              <a:t> la </a:t>
            </a:r>
            <a:r>
              <a:rPr lang="en-US" dirty="0" err="1"/>
              <a:t>variabilidad</a:t>
            </a:r>
            <a:r>
              <a:rPr lang="en-US" dirty="0"/>
              <a:t> </a:t>
            </a:r>
            <a:r>
              <a:rPr lang="en-US" dirty="0" err="1"/>
              <a:t>en</a:t>
            </a:r>
            <a:r>
              <a:rPr lang="en-US" dirty="0"/>
              <a:t> la </a:t>
            </a:r>
            <a:r>
              <a:rPr lang="en-US" dirty="0" err="1"/>
              <a:t>interpretación</a:t>
            </a:r>
            <a:r>
              <a:rPr lang="en-US" dirty="0"/>
              <a:t>/ </a:t>
            </a:r>
            <a:r>
              <a:rPr lang="en-US" dirty="0" err="1"/>
              <a:t>intentando</a:t>
            </a:r>
            <a:r>
              <a:rPr lang="en-US" dirty="0"/>
              <a:t> el </a:t>
            </a:r>
            <a:r>
              <a:rPr lang="en-US" dirty="0" err="1"/>
              <a:t>uso</a:t>
            </a:r>
            <a:r>
              <a:rPr lang="en-US" dirty="0"/>
              <a:t> de una </a:t>
            </a:r>
            <a:r>
              <a:rPr lang="en-US" dirty="0" err="1"/>
              <a:t>terminología</a:t>
            </a:r>
            <a:r>
              <a:rPr lang="en-US" dirty="0"/>
              <a:t> </a:t>
            </a:r>
            <a:r>
              <a:rPr lang="en-US" dirty="0" err="1"/>
              <a:t>estandarizada</a:t>
            </a:r>
            <a:r>
              <a:rPr lang="en-US" dirty="0"/>
              <a:t> que </a:t>
            </a:r>
            <a:r>
              <a:rPr lang="en-US" dirty="0" err="1"/>
              <a:t>permitiera</a:t>
            </a:r>
            <a:r>
              <a:rPr lang="en-US" dirty="0"/>
              <a:t> el </a:t>
            </a:r>
            <a:r>
              <a:rPr lang="en-US" dirty="0" err="1"/>
              <a:t>análisis</a:t>
            </a:r>
            <a:r>
              <a:rPr lang="en-US" dirty="0"/>
              <a:t> de </a:t>
            </a:r>
            <a:r>
              <a:rPr lang="en-US" dirty="0" err="1"/>
              <a:t>varios</a:t>
            </a:r>
            <a:r>
              <a:rPr lang="en-US" dirty="0"/>
              <a:t> </a:t>
            </a:r>
            <a:r>
              <a:rPr lang="en-US" dirty="0" err="1"/>
              <a:t>ensayos</a:t>
            </a:r>
            <a:r>
              <a:rPr lang="en-US" dirty="0"/>
              <a:t> que </a:t>
            </a:r>
            <a:r>
              <a:rPr lang="en-US" dirty="0" err="1"/>
              <a:t>incluyeron</a:t>
            </a:r>
            <a:r>
              <a:rPr lang="en-US" dirty="0"/>
              <a:t> </a:t>
            </a:r>
            <a:r>
              <a:rPr lang="en-US" dirty="0" err="1"/>
              <a:t>inmunoterapia</a:t>
            </a:r>
            <a:r>
              <a:rPr lang="en-US" dirty="0"/>
              <a:t>.</a:t>
            </a:r>
          </a:p>
          <a:p>
            <a:pPr marL="171450" indent="-171450">
              <a:buFontTx/>
              <a:buChar char="-"/>
            </a:pPr>
            <a:endParaRPr lang="en-US" dirty="0">
              <a:cs typeface="Calibri"/>
            </a:endParaRPr>
          </a:p>
          <a:p>
            <a:pPr marL="171450" indent="-171450">
              <a:buFontTx/>
              <a:buChar char="-"/>
            </a:pPr>
            <a:r>
              <a:rPr lang="en-US" dirty="0">
                <a:cs typeface="Calibri"/>
              </a:rPr>
              <a:t>Tengo las </a:t>
            </a:r>
            <a:r>
              <a:rPr lang="en-US" dirty="0" err="1">
                <a:cs typeface="Calibri"/>
              </a:rPr>
              <a:t>carga</a:t>
            </a:r>
            <a:r>
              <a:rPr lang="en-US" dirty="0">
                <a:cs typeface="Calibri"/>
              </a:rPr>
              <a:t> tumoral </a:t>
            </a:r>
            <a:r>
              <a:rPr lang="en-US" dirty="0" err="1">
                <a:cs typeface="Calibri"/>
              </a:rPr>
              <a:t>inicial</a:t>
            </a:r>
            <a:r>
              <a:rPr lang="en-US" dirty="0">
                <a:cs typeface="Calibri"/>
              </a:rPr>
              <a:t> con las </a:t>
            </a:r>
            <a:r>
              <a:rPr lang="en-US" dirty="0" err="1">
                <a:cs typeface="Calibri"/>
              </a:rPr>
              <a:t>lesiones</a:t>
            </a:r>
            <a:r>
              <a:rPr lang="en-US" dirty="0">
                <a:cs typeface="Calibri"/>
              </a:rPr>
              <a:t> </a:t>
            </a:r>
            <a:r>
              <a:rPr lang="en-US" dirty="0" err="1">
                <a:cs typeface="Calibri"/>
              </a:rPr>
              <a:t>diana</a:t>
            </a:r>
            <a:r>
              <a:rPr lang="en-US" dirty="0">
                <a:cs typeface="Calibri"/>
              </a:rPr>
              <a:t>, </a:t>
            </a:r>
            <a:r>
              <a:rPr lang="en-US" dirty="0" err="1">
                <a:cs typeface="Calibri"/>
              </a:rPr>
              <a:t>tengo</a:t>
            </a:r>
            <a:r>
              <a:rPr lang="en-US" dirty="0">
                <a:cs typeface="Calibri"/>
              </a:rPr>
              <a:t> tb las </a:t>
            </a:r>
            <a:r>
              <a:rPr lang="en-US" dirty="0" err="1">
                <a:cs typeface="Calibri"/>
              </a:rPr>
              <a:t>lesiones</a:t>
            </a:r>
            <a:r>
              <a:rPr lang="en-US" dirty="0">
                <a:cs typeface="Calibri"/>
              </a:rPr>
              <a:t> </a:t>
            </a:r>
            <a:r>
              <a:rPr lang="en-US" b="0" dirty="0">
                <a:cs typeface="Calibri"/>
              </a:rPr>
              <a:t>NO </a:t>
            </a:r>
            <a:r>
              <a:rPr lang="en-US" b="0" dirty="0" err="1">
                <a:cs typeface="Calibri"/>
              </a:rPr>
              <a:t>diana</a:t>
            </a:r>
            <a:r>
              <a:rPr lang="en-US" b="0" dirty="0">
                <a:cs typeface="Calibri"/>
              </a:rPr>
              <a:t> y las </a:t>
            </a:r>
            <a:r>
              <a:rPr lang="en-US" b="0" dirty="0" err="1">
                <a:cs typeface="Calibri"/>
              </a:rPr>
              <a:t>nuevas</a:t>
            </a:r>
            <a:r>
              <a:rPr lang="en-US" b="0" dirty="0">
                <a:cs typeface="Calibri"/>
              </a:rPr>
              <a:t> </a:t>
            </a:r>
            <a:r>
              <a:rPr lang="en-US" b="0" dirty="0" err="1">
                <a:cs typeface="Calibri"/>
              </a:rPr>
              <a:t>lesiones</a:t>
            </a:r>
            <a:r>
              <a:rPr lang="en-US" b="0" dirty="0">
                <a:cs typeface="Calibri"/>
              </a:rPr>
              <a:t> y </a:t>
            </a:r>
            <a:r>
              <a:rPr lang="en-US" b="0" dirty="0" err="1">
                <a:cs typeface="Calibri"/>
              </a:rPr>
              <a:t>tengo</a:t>
            </a:r>
            <a:r>
              <a:rPr lang="en-US" b="0" dirty="0">
                <a:cs typeface="Calibri"/>
              </a:rPr>
              <a:t> que </a:t>
            </a:r>
            <a:r>
              <a:rPr lang="en-US" b="0" dirty="0" err="1">
                <a:cs typeface="Calibri"/>
              </a:rPr>
              <a:t>ir</a:t>
            </a:r>
            <a:r>
              <a:rPr lang="en-US" b="0" dirty="0">
                <a:cs typeface="Calibri"/>
              </a:rPr>
              <a:t> </a:t>
            </a:r>
            <a:r>
              <a:rPr lang="en-US" b="0" dirty="0" err="1">
                <a:cs typeface="Calibri"/>
              </a:rPr>
              <a:t>viendo</a:t>
            </a:r>
            <a:r>
              <a:rPr lang="en-US" b="0" dirty="0">
                <a:cs typeface="Calibri"/>
              </a:rPr>
              <a:t> </a:t>
            </a:r>
            <a:r>
              <a:rPr lang="en-US" b="0" dirty="0" err="1">
                <a:cs typeface="Calibri"/>
              </a:rPr>
              <a:t>cómo</a:t>
            </a:r>
            <a:r>
              <a:rPr lang="en-US" b="0" dirty="0">
                <a:cs typeface="Calibri"/>
              </a:rPr>
              <a:t> se </a:t>
            </a:r>
            <a:r>
              <a:rPr lang="en-US" b="0" dirty="0" err="1">
                <a:cs typeface="Calibri"/>
              </a:rPr>
              <a:t>comporta</a:t>
            </a:r>
            <a:r>
              <a:rPr lang="en-US" b="0" dirty="0">
                <a:cs typeface="Calibri"/>
              </a:rPr>
              <a:t> </a:t>
            </a:r>
            <a:r>
              <a:rPr lang="en-US" b="0" dirty="0" err="1">
                <a:cs typeface="Calibri"/>
              </a:rPr>
              <a:t>cada</a:t>
            </a:r>
            <a:r>
              <a:rPr lang="en-US" b="0" dirty="0">
                <a:cs typeface="Calibri"/>
              </a:rPr>
              <a:t> </a:t>
            </a:r>
            <a:r>
              <a:rPr lang="en-US" b="0" dirty="0" err="1">
                <a:cs typeface="Calibri"/>
              </a:rPr>
              <a:t>uno</a:t>
            </a:r>
            <a:r>
              <a:rPr lang="en-US" b="0" dirty="0">
                <a:cs typeface="Calibri"/>
              </a:rPr>
              <a:t> de los </a:t>
            </a:r>
            <a:r>
              <a:rPr lang="en-US" b="0" dirty="0" err="1">
                <a:cs typeface="Calibri"/>
              </a:rPr>
              <a:t>grupos</a:t>
            </a:r>
            <a:r>
              <a:rPr lang="en-US" b="0" dirty="0">
                <a:cs typeface="Calibri"/>
              </a:rPr>
              <a:t> e </a:t>
            </a:r>
            <a:r>
              <a:rPr lang="en-US" b="0" dirty="0" err="1">
                <a:cs typeface="Calibri"/>
              </a:rPr>
              <a:t>incluso</a:t>
            </a:r>
            <a:r>
              <a:rPr lang="en-US" b="0" dirty="0">
                <a:cs typeface="Calibri"/>
              </a:rPr>
              <a:t> </a:t>
            </a:r>
            <a:r>
              <a:rPr lang="en-US" b="0" dirty="0" err="1">
                <a:cs typeface="Calibri"/>
              </a:rPr>
              <a:t>combinar</a:t>
            </a:r>
            <a:r>
              <a:rPr lang="en-US" b="0" dirty="0">
                <a:cs typeface="Calibri"/>
              </a:rPr>
              <a:t> entre </a:t>
            </a:r>
            <a:r>
              <a:rPr lang="en-US" b="0" dirty="0" err="1">
                <a:cs typeface="Calibri"/>
              </a:rPr>
              <a:t>sí</a:t>
            </a:r>
            <a:r>
              <a:rPr lang="en-US" b="0" dirty="0">
                <a:cs typeface="Calibri"/>
              </a:rPr>
              <a:t> </a:t>
            </a:r>
            <a:r>
              <a:rPr lang="en-US" b="0" dirty="0" err="1">
                <a:cs typeface="Calibri"/>
              </a:rPr>
              <a:t>estos</a:t>
            </a:r>
            <a:r>
              <a:rPr lang="en-US" b="0" dirty="0">
                <a:cs typeface="Calibri"/>
              </a:rPr>
              <a:t> </a:t>
            </a:r>
            <a:r>
              <a:rPr lang="en-US" b="0" dirty="0" err="1">
                <a:cs typeface="Calibri"/>
              </a:rPr>
              <a:t>grupos</a:t>
            </a:r>
            <a:r>
              <a:rPr lang="en-US" b="0" dirty="0">
                <a:cs typeface="Calibri"/>
              </a:rPr>
              <a:t> para </a:t>
            </a:r>
            <a:r>
              <a:rPr lang="en-US" b="0" dirty="0" err="1">
                <a:cs typeface="Calibri"/>
              </a:rPr>
              <a:t>poder</a:t>
            </a:r>
            <a:r>
              <a:rPr lang="en-US" b="0" dirty="0">
                <a:cs typeface="Calibri"/>
              </a:rPr>
              <a:t> </a:t>
            </a:r>
            <a:r>
              <a:rPr lang="en-US" b="0" dirty="0" err="1">
                <a:cs typeface="Calibri"/>
              </a:rPr>
              <a:t>valorar</a:t>
            </a:r>
            <a:r>
              <a:rPr lang="en-US" b="0" dirty="0">
                <a:cs typeface="Calibri"/>
              </a:rPr>
              <a:t> </a:t>
            </a:r>
            <a:r>
              <a:rPr lang="en-US" b="0" dirty="0" err="1">
                <a:cs typeface="Calibri"/>
              </a:rPr>
              <a:t>qué</a:t>
            </a:r>
            <a:r>
              <a:rPr lang="en-US" b="0" dirty="0">
                <a:cs typeface="Calibri"/>
              </a:rPr>
              <a:t> le </a:t>
            </a:r>
            <a:r>
              <a:rPr lang="en-US" b="0" dirty="0" err="1">
                <a:cs typeface="Calibri"/>
              </a:rPr>
              <a:t>pasa</a:t>
            </a:r>
            <a:r>
              <a:rPr lang="en-US" b="0" dirty="0">
                <a:cs typeface="Calibri"/>
              </a:rPr>
              <a:t> al </a:t>
            </a:r>
            <a:r>
              <a:rPr lang="en-US" b="0" dirty="0" err="1">
                <a:cs typeface="Calibri"/>
              </a:rPr>
              <a:t>paciente</a:t>
            </a:r>
            <a:r>
              <a:rPr lang="en-US" b="0" dirty="0">
                <a:cs typeface="Calibri"/>
              </a:rPr>
              <a:t> ( </a:t>
            </a:r>
            <a:r>
              <a:rPr lang="en-US" b="0" dirty="0" err="1">
                <a:cs typeface="Calibri"/>
              </a:rPr>
              <a:t>pero</a:t>
            </a:r>
            <a:r>
              <a:rPr lang="en-US" b="0" dirty="0">
                <a:cs typeface="Calibri"/>
              </a:rPr>
              <a:t> sin </a:t>
            </a:r>
            <a:r>
              <a:rPr lang="en-US" b="0" dirty="0" err="1">
                <a:cs typeface="Calibri"/>
              </a:rPr>
              <a:t>sumar</a:t>
            </a:r>
            <a:r>
              <a:rPr lang="en-US" b="0" dirty="0">
                <a:cs typeface="Calibri"/>
              </a:rPr>
              <a:t> entre </a:t>
            </a:r>
            <a:r>
              <a:rPr lang="en-US" b="0" dirty="0" err="1">
                <a:cs typeface="Calibri"/>
              </a:rPr>
              <a:t>si</a:t>
            </a:r>
            <a:r>
              <a:rPr lang="en-US" b="0" dirty="0">
                <a:cs typeface="Calibri"/>
              </a:rPr>
              <a:t> sus </a:t>
            </a:r>
            <a:r>
              <a:rPr lang="en-US" b="0" dirty="0" err="1">
                <a:cs typeface="Calibri"/>
              </a:rPr>
              <a:t>medidas</a:t>
            </a:r>
            <a:r>
              <a:rPr lang="en-US" b="0" dirty="0">
                <a:cs typeface="Calibri"/>
              </a:rPr>
              <a:t>)</a:t>
            </a:r>
          </a:p>
        </p:txBody>
      </p:sp>
      <p:sp>
        <p:nvSpPr>
          <p:cNvPr id="4" name="Marcador de número de diapositiva 3"/>
          <p:cNvSpPr>
            <a:spLocks noGrp="1"/>
          </p:cNvSpPr>
          <p:nvPr>
            <p:ph type="sldNum" sz="quarter" idx="5"/>
          </p:nvPr>
        </p:nvSpPr>
        <p:spPr/>
        <p:txBody>
          <a:bodyPr/>
          <a:lstStyle/>
          <a:p>
            <a:fld id="{FB4655F6-3B15-404D-92A5-2553C0185415}" type="slidenum">
              <a:rPr lang="es-ES"/>
              <a:t>20</a:t>
            </a:fld>
            <a:endParaRPr lang="es-ES"/>
          </a:p>
        </p:txBody>
      </p:sp>
    </p:spTree>
    <p:extLst>
      <p:ext uri="{BB962C8B-B14F-4D97-AF65-F5344CB8AC3E}">
        <p14:creationId xmlns:p14="http://schemas.microsoft.com/office/powerpoint/2010/main" val="3779048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cs typeface="Calibri"/>
              </a:rPr>
              <a:t>Confirmado</a:t>
            </a:r>
            <a:r>
              <a:rPr lang="en-US" dirty="0">
                <a:cs typeface="Calibri"/>
              </a:rPr>
              <a:t> </a:t>
            </a:r>
            <a:r>
              <a:rPr lang="en-US" dirty="0" err="1">
                <a:cs typeface="Calibri"/>
              </a:rPr>
              <a:t>tras</a:t>
            </a:r>
            <a:r>
              <a:rPr lang="en-US" dirty="0">
                <a:cs typeface="Calibri"/>
              </a:rPr>
              <a:t> </a:t>
            </a:r>
            <a:r>
              <a:rPr lang="en-US" dirty="0" err="1">
                <a:cs typeface="Calibri"/>
              </a:rPr>
              <a:t>aumento</a:t>
            </a:r>
            <a:r>
              <a:rPr lang="en-US" dirty="0">
                <a:cs typeface="Calibri"/>
              </a:rPr>
              <a:t> de </a:t>
            </a:r>
            <a:r>
              <a:rPr lang="en-US" dirty="0" err="1">
                <a:cs typeface="Calibri"/>
              </a:rPr>
              <a:t>lesión</a:t>
            </a:r>
            <a:r>
              <a:rPr lang="en-US" dirty="0">
                <a:cs typeface="Calibri"/>
              </a:rPr>
              <a:t> </a:t>
            </a:r>
            <a:r>
              <a:rPr lang="en-US" dirty="0" err="1">
                <a:cs typeface="Calibri"/>
              </a:rPr>
              <a:t>diana</a:t>
            </a:r>
            <a:r>
              <a:rPr lang="en-US" dirty="0">
                <a:cs typeface="Calibri"/>
              </a:rPr>
              <a:t> mayor de 5 mm</a:t>
            </a:r>
          </a:p>
        </p:txBody>
      </p:sp>
      <p:sp>
        <p:nvSpPr>
          <p:cNvPr id="4" name="Marcador de número de diapositiva 3"/>
          <p:cNvSpPr>
            <a:spLocks noGrp="1"/>
          </p:cNvSpPr>
          <p:nvPr>
            <p:ph type="sldNum" sz="quarter" idx="5"/>
          </p:nvPr>
        </p:nvSpPr>
        <p:spPr/>
        <p:txBody>
          <a:bodyPr/>
          <a:lstStyle/>
          <a:p>
            <a:fld id="{FB4655F6-3B15-404D-92A5-2553C0185415}" type="slidenum">
              <a:rPr lang="es-ES"/>
              <a:t>22</a:t>
            </a:fld>
            <a:endParaRPr lang="es-ES"/>
          </a:p>
        </p:txBody>
      </p:sp>
    </p:spTree>
    <p:extLst>
      <p:ext uri="{BB962C8B-B14F-4D97-AF65-F5344CB8AC3E}">
        <p14:creationId xmlns:p14="http://schemas.microsoft.com/office/powerpoint/2010/main" val="1051747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cs typeface="Calibri"/>
              </a:rPr>
              <a:t>Confirmada</a:t>
            </a:r>
            <a:r>
              <a:rPr lang="en-US" dirty="0">
                <a:cs typeface="Calibri"/>
              </a:rPr>
              <a:t> </a:t>
            </a:r>
            <a:r>
              <a:rPr lang="en-US" dirty="0" err="1">
                <a:cs typeface="Calibri"/>
              </a:rPr>
              <a:t>progresión</a:t>
            </a:r>
            <a:r>
              <a:rPr lang="en-US" dirty="0">
                <a:cs typeface="Calibri"/>
              </a:rPr>
              <a:t>: </a:t>
            </a:r>
            <a:r>
              <a:rPr lang="en-US" dirty="0" err="1">
                <a:cs typeface="Calibri"/>
              </a:rPr>
              <a:t>nueva</a:t>
            </a:r>
            <a:r>
              <a:rPr lang="en-US" dirty="0">
                <a:cs typeface="Calibri"/>
              </a:rPr>
              <a:t> </a:t>
            </a:r>
            <a:r>
              <a:rPr lang="en-US" dirty="0" err="1">
                <a:cs typeface="Calibri"/>
              </a:rPr>
              <a:t>lesión</a:t>
            </a:r>
            <a:r>
              <a:rPr lang="en-US" dirty="0">
                <a:cs typeface="Calibri"/>
              </a:rPr>
              <a:t> </a:t>
            </a:r>
            <a:r>
              <a:rPr lang="en-US" dirty="0" err="1">
                <a:cs typeface="Calibri"/>
              </a:rPr>
              <a:t>en</a:t>
            </a:r>
            <a:r>
              <a:rPr lang="en-US" dirty="0">
                <a:cs typeface="Calibri"/>
              </a:rPr>
              <a:t> el primer control y lesion </a:t>
            </a:r>
            <a:r>
              <a:rPr lang="en-US" dirty="0" err="1">
                <a:cs typeface="Calibri"/>
              </a:rPr>
              <a:t>diana</a:t>
            </a:r>
            <a:r>
              <a:rPr lang="en-US" dirty="0">
                <a:cs typeface="Calibri"/>
              </a:rPr>
              <a:t> </a:t>
            </a:r>
            <a:r>
              <a:rPr lang="en-US" dirty="0" err="1">
                <a:cs typeface="Calibri"/>
              </a:rPr>
              <a:t>estable</a:t>
            </a:r>
            <a:r>
              <a:rPr lang="en-US" dirty="0">
                <a:cs typeface="Calibri"/>
              </a:rPr>
              <a:t>. </a:t>
            </a:r>
            <a:r>
              <a:rPr lang="en-US" dirty="0" err="1">
                <a:cs typeface="Calibri"/>
              </a:rPr>
              <a:t>En</a:t>
            </a:r>
            <a:r>
              <a:rPr lang="en-US" dirty="0">
                <a:cs typeface="Calibri"/>
              </a:rPr>
              <a:t> </a:t>
            </a:r>
            <a:r>
              <a:rPr lang="en-US" dirty="0" err="1">
                <a:cs typeface="Calibri"/>
              </a:rPr>
              <a:t>siguiente</a:t>
            </a:r>
            <a:r>
              <a:rPr lang="en-US" dirty="0">
                <a:cs typeface="Calibri"/>
              </a:rPr>
              <a:t> </a:t>
            </a:r>
            <a:r>
              <a:rPr lang="en-US" dirty="0" err="1">
                <a:cs typeface="Calibri"/>
              </a:rPr>
              <a:t>ambas</a:t>
            </a:r>
            <a:r>
              <a:rPr lang="en-US" dirty="0">
                <a:cs typeface="Calibri"/>
              </a:rPr>
              <a:t> </a:t>
            </a:r>
            <a:r>
              <a:rPr lang="en-US" dirty="0" err="1">
                <a:cs typeface="Calibri"/>
              </a:rPr>
              <a:t>lesiones</a:t>
            </a:r>
            <a:r>
              <a:rPr lang="en-US" dirty="0">
                <a:cs typeface="Calibri"/>
              </a:rPr>
              <a:t> </a:t>
            </a:r>
            <a:r>
              <a:rPr lang="en-US" dirty="0" err="1">
                <a:cs typeface="Calibri"/>
              </a:rPr>
              <a:t>estables</a:t>
            </a:r>
            <a:r>
              <a:rPr lang="en-US" dirty="0">
                <a:cs typeface="Calibri"/>
              </a:rPr>
              <a:t> </a:t>
            </a:r>
            <a:r>
              <a:rPr lang="en-US" dirty="0" err="1">
                <a:cs typeface="Calibri"/>
              </a:rPr>
              <a:t>pero</a:t>
            </a:r>
            <a:r>
              <a:rPr lang="en-US" dirty="0">
                <a:cs typeface="Calibri"/>
              </a:rPr>
              <a:t> </a:t>
            </a:r>
            <a:r>
              <a:rPr lang="en-US" dirty="0" err="1">
                <a:cs typeface="Calibri"/>
              </a:rPr>
              <a:t>aparición</a:t>
            </a:r>
            <a:r>
              <a:rPr lang="en-US" dirty="0">
                <a:cs typeface="Calibri"/>
              </a:rPr>
              <a:t> de </a:t>
            </a:r>
            <a:r>
              <a:rPr lang="en-US" dirty="0" err="1">
                <a:cs typeface="Calibri"/>
              </a:rPr>
              <a:t>otra</a:t>
            </a:r>
            <a:r>
              <a:rPr lang="en-US" dirty="0">
                <a:cs typeface="Calibri"/>
              </a:rPr>
              <a:t> </a:t>
            </a:r>
            <a:r>
              <a:rPr lang="en-US" dirty="0" err="1">
                <a:cs typeface="Calibri"/>
              </a:rPr>
              <a:t>nueva</a:t>
            </a:r>
            <a:r>
              <a:rPr lang="en-US" dirty="0">
                <a:cs typeface="Calibri"/>
              </a:rPr>
              <a:t> </a:t>
            </a:r>
            <a:r>
              <a:rPr lang="en-US" dirty="0" err="1">
                <a:cs typeface="Calibri"/>
              </a:rPr>
              <a:t>lesión</a:t>
            </a:r>
            <a:r>
              <a:rPr lang="en-US" dirty="0">
                <a:cs typeface="Calibri"/>
              </a:rPr>
              <a:t>.</a:t>
            </a:r>
          </a:p>
        </p:txBody>
      </p:sp>
      <p:sp>
        <p:nvSpPr>
          <p:cNvPr id="4" name="Marcador de número de diapositiva 3"/>
          <p:cNvSpPr>
            <a:spLocks noGrp="1"/>
          </p:cNvSpPr>
          <p:nvPr>
            <p:ph type="sldNum" sz="quarter" idx="5"/>
          </p:nvPr>
        </p:nvSpPr>
        <p:spPr/>
        <p:txBody>
          <a:bodyPr/>
          <a:lstStyle/>
          <a:p>
            <a:fld id="{FB4655F6-3B15-404D-92A5-2553C0185415}" type="slidenum">
              <a:rPr lang="es-ES"/>
              <a:t>23</a:t>
            </a:fld>
            <a:endParaRPr lang="es-ES"/>
          </a:p>
        </p:txBody>
      </p:sp>
    </p:spTree>
    <p:extLst>
      <p:ext uri="{BB962C8B-B14F-4D97-AF65-F5344CB8AC3E}">
        <p14:creationId xmlns:p14="http://schemas.microsoft.com/office/powerpoint/2010/main" val="2922208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26</a:t>
            </a:fld>
            <a:endParaRPr lang="es-ES"/>
          </a:p>
        </p:txBody>
      </p:sp>
    </p:spTree>
    <p:extLst>
      <p:ext uri="{BB962C8B-B14F-4D97-AF65-F5344CB8AC3E}">
        <p14:creationId xmlns:p14="http://schemas.microsoft.com/office/powerpoint/2010/main" val="143048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es-ES" sz="1200" dirty="0"/>
              <a:t>Ninguno de estos criterios se ha adoptado de manera uniforme en la rutina, y RECIST1.1 sigue siendo el estándar de manejo y toma de decisiones diaria… y los criterios relacionados con el sistema inmunitario se usan sobre todo “</a:t>
            </a:r>
            <a:r>
              <a:rPr lang="es-ES" sz="1200" err="1"/>
              <a:t>end</a:t>
            </a:r>
            <a:r>
              <a:rPr lang="es-ES" sz="1200" dirty="0"/>
              <a:t> </a:t>
            </a:r>
            <a:r>
              <a:rPr lang="es-ES" sz="1200" err="1"/>
              <a:t>point</a:t>
            </a:r>
            <a:r>
              <a:rPr lang="es-ES" sz="1200" dirty="0"/>
              <a:t>” secundarios</a:t>
            </a:r>
            <a:r>
              <a:rPr lang="es-ES" dirty="0"/>
              <a:t> </a:t>
            </a:r>
            <a:r>
              <a:rPr lang="es-ES" sz="1200" dirty="0"/>
              <a:t> . Esto es especialmente importante en los ensayos aleatorios versus quimioterapia o terapia dirigida donde RECIST1.1 es estándar.</a:t>
            </a:r>
          </a:p>
          <a:p>
            <a:r>
              <a:rPr lang="es-ES">
                <a:cs typeface="Calibri"/>
              </a:rPr>
              <a:t> -</a:t>
            </a:r>
            <a:r>
              <a:rPr lang="es-ES"/>
              <a:t>la investigación en curso y futura, especialmente en el dominio de imágenes híbridas, proporcionará información adicional sobre la infiltración del tumor por las células inmunes (p. ej. células T efectoras) que puede reactivarse con la inmunoterapia. Los resultados que surgen de los estudios con radiotrazadores específicos de PD L1 son alentadores y pueden representar herramientas útiles para los candidatos seleccionados para la inmunoterapia en un futuro próximo</a:t>
            </a:r>
            <a:endParaRPr lang="es-ES" dirty="0">
              <a:cs typeface="Calibri" panose="020F0502020204030204"/>
            </a:endParaRPr>
          </a:p>
          <a:p>
            <a:r>
              <a:rPr lang="es-ES" dirty="0"/>
              <a:t>( Aunque los estudios disponibles de </a:t>
            </a:r>
            <a:r>
              <a:rPr lang="es-ES" dirty="0" err="1"/>
              <a:t>immunopet</a:t>
            </a:r>
            <a:r>
              <a:rPr lang="es-ES" dirty="0"/>
              <a:t> son preclínicos, los resultados observados son alentadores y prometedores. El objetivo de </a:t>
            </a:r>
            <a:r>
              <a:rPr lang="es-ES" dirty="0" err="1"/>
              <a:t>Immuno</a:t>
            </a:r>
            <a:r>
              <a:rPr lang="es-ES" dirty="0"/>
              <a:t> </a:t>
            </a:r>
            <a:r>
              <a:rPr lang="es-ES" dirty="0" err="1"/>
              <a:t>Pet</a:t>
            </a:r>
            <a:r>
              <a:rPr lang="es-ES" dirty="0"/>
              <a:t> sería convertirse en una herramienta invaluable para el seguimiento de las imágenes y, idealmente, para la identificación de la posibilidad de que el paciente responda a la inmunoterapia contra el cáncer.</a:t>
            </a:r>
            <a:endParaRPr lang="es-ES" dirty="0">
              <a:cs typeface="Calibri"/>
            </a:endParaRPr>
          </a:p>
          <a:p>
            <a:endParaRPr lang="es-ES" dirty="0">
              <a:cs typeface="Calibri"/>
            </a:endParaRPr>
          </a:p>
          <a:p>
            <a:r>
              <a:rPr lang="es-ES" dirty="0">
                <a:cs typeface="Calibri"/>
              </a:rPr>
              <a:t>-</a:t>
            </a:r>
            <a:r>
              <a:rPr lang="es-ES" dirty="0" err="1"/>
              <a:t>The</a:t>
            </a:r>
            <a:r>
              <a:rPr lang="es-ES" dirty="0"/>
              <a:t> </a:t>
            </a:r>
            <a:r>
              <a:rPr lang="es-ES" dirty="0" err="1"/>
              <a:t>results</a:t>
            </a:r>
            <a:r>
              <a:rPr lang="es-ES" dirty="0"/>
              <a:t> </a:t>
            </a:r>
            <a:r>
              <a:rPr lang="es-ES" dirty="0" err="1"/>
              <a:t>demonstrate</a:t>
            </a:r>
            <a:r>
              <a:rPr lang="es-ES" dirty="0"/>
              <a:t> </a:t>
            </a:r>
            <a:r>
              <a:rPr lang="es-ES" dirty="0" err="1"/>
              <a:t>that</a:t>
            </a:r>
            <a:r>
              <a:rPr lang="es-ES" dirty="0"/>
              <a:t> </a:t>
            </a:r>
            <a:r>
              <a:rPr lang="es-ES" dirty="0" err="1"/>
              <a:t>ctDNA</a:t>
            </a:r>
            <a:r>
              <a:rPr lang="es-ES" dirty="0"/>
              <a:t> </a:t>
            </a:r>
            <a:r>
              <a:rPr lang="es-ES" dirty="0" err="1"/>
              <a:t>profiles</a:t>
            </a:r>
            <a:r>
              <a:rPr lang="es-ES" dirty="0"/>
              <a:t> can </a:t>
            </a:r>
            <a:r>
              <a:rPr lang="es-ES" dirty="0" err="1"/>
              <a:t>accurately</a:t>
            </a:r>
            <a:r>
              <a:rPr lang="es-ES" dirty="0"/>
              <a:t> </a:t>
            </a:r>
            <a:r>
              <a:rPr lang="es-ES" dirty="0" err="1"/>
              <a:t>differentiate</a:t>
            </a:r>
            <a:r>
              <a:rPr lang="es-ES" dirty="0"/>
              <a:t> </a:t>
            </a:r>
            <a:r>
              <a:rPr lang="es-ES" dirty="0" err="1"/>
              <a:t>pseudoprogression</a:t>
            </a:r>
            <a:r>
              <a:rPr lang="es-ES" dirty="0"/>
              <a:t> </a:t>
            </a:r>
            <a:r>
              <a:rPr lang="es-ES" dirty="0" err="1"/>
              <a:t>from</a:t>
            </a:r>
            <a:r>
              <a:rPr lang="es-ES" dirty="0"/>
              <a:t> true </a:t>
            </a:r>
            <a:r>
              <a:rPr lang="es-ES" dirty="0" err="1"/>
              <a:t>progression</a:t>
            </a:r>
            <a:r>
              <a:rPr lang="es-ES" dirty="0"/>
              <a:t> </a:t>
            </a:r>
            <a:r>
              <a:rPr lang="es-ES" dirty="0" err="1"/>
              <a:t>of</a:t>
            </a:r>
            <a:r>
              <a:rPr lang="es-ES" dirty="0"/>
              <a:t> </a:t>
            </a:r>
            <a:r>
              <a:rPr lang="es-ES" dirty="0" err="1"/>
              <a:t>disease</a:t>
            </a:r>
            <a:r>
              <a:rPr lang="es-ES" dirty="0"/>
              <a:t> in </a:t>
            </a:r>
            <a:r>
              <a:rPr lang="es-ES" dirty="0" err="1"/>
              <a:t>patients</a:t>
            </a:r>
            <a:r>
              <a:rPr lang="es-ES" dirty="0"/>
              <a:t> </a:t>
            </a:r>
            <a:r>
              <a:rPr lang="es-ES" dirty="0" err="1"/>
              <a:t>with</a:t>
            </a:r>
            <a:r>
              <a:rPr lang="es-ES" dirty="0"/>
              <a:t> melanoma </a:t>
            </a:r>
            <a:r>
              <a:rPr lang="es-ES" dirty="0" err="1"/>
              <a:t>treated</a:t>
            </a:r>
            <a:r>
              <a:rPr lang="es-ES" dirty="0"/>
              <a:t> </a:t>
            </a:r>
            <a:r>
              <a:rPr lang="es-ES" dirty="0" err="1"/>
              <a:t>with</a:t>
            </a:r>
            <a:r>
              <a:rPr lang="es-ES" dirty="0"/>
              <a:t> PD-1 </a:t>
            </a:r>
            <a:r>
              <a:rPr lang="es-ES" dirty="0" err="1"/>
              <a:t>antibodies</a:t>
            </a:r>
            <a:r>
              <a:rPr lang="es-ES" dirty="0"/>
              <a:t>. </a:t>
            </a:r>
            <a:r>
              <a:rPr lang="es-ES" dirty="0" err="1"/>
              <a:t>Results</a:t>
            </a:r>
            <a:r>
              <a:rPr lang="es-ES" dirty="0"/>
              <a:t> </a:t>
            </a:r>
            <a:r>
              <a:rPr lang="es-ES" dirty="0" err="1"/>
              <a:t>of</a:t>
            </a:r>
            <a:r>
              <a:rPr lang="es-ES" dirty="0"/>
              <a:t> </a:t>
            </a:r>
            <a:r>
              <a:rPr lang="es-ES" dirty="0" err="1"/>
              <a:t>this</a:t>
            </a:r>
            <a:r>
              <a:rPr lang="es-ES" dirty="0"/>
              <a:t> </a:t>
            </a:r>
            <a:r>
              <a:rPr lang="es-ES" dirty="0" err="1"/>
              <a:t>blood</a:t>
            </a:r>
            <a:r>
              <a:rPr lang="es-ES" dirty="0"/>
              <a:t> test </a:t>
            </a:r>
            <a:r>
              <a:rPr lang="es-ES" dirty="0" err="1"/>
              <a:t>performed</a:t>
            </a:r>
            <a:r>
              <a:rPr lang="es-ES" dirty="0"/>
              <a:t> at regular </a:t>
            </a:r>
            <a:r>
              <a:rPr lang="es-ES" dirty="0" err="1"/>
              <a:t>intervals</a:t>
            </a:r>
            <a:r>
              <a:rPr lang="es-ES" dirty="0"/>
              <a:t> </a:t>
            </a:r>
            <a:r>
              <a:rPr lang="es-ES" dirty="0" err="1"/>
              <a:t>during</a:t>
            </a:r>
            <a:r>
              <a:rPr lang="es-ES" dirty="0"/>
              <a:t> </a:t>
            </a:r>
            <a:r>
              <a:rPr lang="es-ES" dirty="0" err="1"/>
              <a:t>systemic</a:t>
            </a:r>
            <a:r>
              <a:rPr lang="es-ES" dirty="0"/>
              <a:t> </a:t>
            </a:r>
            <a:r>
              <a:rPr lang="es-ES" dirty="0" err="1"/>
              <a:t>treatment</a:t>
            </a:r>
            <a:r>
              <a:rPr lang="es-ES" dirty="0"/>
              <a:t> </a:t>
            </a:r>
            <a:r>
              <a:rPr lang="es-ES" dirty="0" err="1"/>
              <a:t>reflect</a:t>
            </a:r>
            <a:r>
              <a:rPr lang="es-ES" dirty="0"/>
              <a:t> tumor </a:t>
            </a:r>
            <a:r>
              <a:rPr lang="es-ES" dirty="0" err="1"/>
              <a:t>biology</a:t>
            </a:r>
            <a:r>
              <a:rPr lang="es-ES" dirty="0"/>
              <a:t> and </a:t>
            </a:r>
            <a:r>
              <a:rPr lang="es-ES" dirty="0" err="1"/>
              <a:t>have</a:t>
            </a:r>
            <a:r>
              <a:rPr lang="es-ES" dirty="0"/>
              <a:t> </a:t>
            </a:r>
            <a:r>
              <a:rPr lang="es-ES" dirty="0" err="1"/>
              <a:t>potential</a:t>
            </a:r>
            <a:r>
              <a:rPr lang="es-ES" dirty="0"/>
              <a:t> as a </a:t>
            </a:r>
            <a:r>
              <a:rPr lang="es-ES" dirty="0" err="1"/>
              <a:t>powerful</a:t>
            </a:r>
            <a:r>
              <a:rPr lang="es-ES" dirty="0"/>
              <a:t> </a:t>
            </a:r>
            <a:r>
              <a:rPr lang="es-ES" dirty="0" err="1"/>
              <a:t>biomarker</a:t>
            </a:r>
            <a:r>
              <a:rPr lang="es-ES" dirty="0"/>
              <a:t> </a:t>
            </a:r>
            <a:r>
              <a:rPr lang="es-ES" dirty="0" err="1"/>
              <a:t>to</a:t>
            </a:r>
            <a:r>
              <a:rPr lang="es-ES" dirty="0"/>
              <a:t> </a:t>
            </a:r>
            <a:r>
              <a:rPr lang="es-ES" dirty="0" err="1"/>
              <a:t>predict</a:t>
            </a:r>
            <a:r>
              <a:rPr lang="es-ES" dirty="0"/>
              <a:t> </a:t>
            </a:r>
            <a:r>
              <a:rPr lang="es-ES" dirty="0" err="1"/>
              <a:t>long-term</a:t>
            </a:r>
            <a:r>
              <a:rPr lang="es-ES" dirty="0"/>
              <a:t> response and </a:t>
            </a:r>
            <a:r>
              <a:rPr lang="es-ES"/>
              <a:t>survival.JAMA Oncol. 2018;4(5):717-721</a:t>
            </a:r>
            <a:endParaRPr lang="es-ES" dirty="0">
              <a:cs typeface="Calibri"/>
            </a:endParaRPr>
          </a:p>
        </p:txBody>
      </p:sp>
      <p:sp>
        <p:nvSpPr>
          <p:cNvPr id="4" name="Marcador de número de diapositiva 3"/>
          <p:cNvSpPr>
            <a:spLocks noGrp="1"/>
          </p:cNvSpPr>
          <p:nvPr>
            <p:ph type="sldNum" sz="quarter" idx="5"/>
          </p:nvPr>
        </p:nvSpPr>
        <p:spPr/>
        <p:txBody>
          <a:bodyPr/>
          <a:lstStyle/>
          <a:p>
            <a:fld id="{FB4655F6-3B15-404D-92A5-2553C0185415}" type="slidenum">
              <a:rPr lang="es-ES" smtClean="0"/>
              <a:t>27</a:t>
            </a:fld>
            <a:endParaRPr lang="es-ES"/>
          </a:p>
        </p:txBody>
      </p:sp>
    </p:spTree>
    <p:extLst>
      <p:ext uri="{BB962C8B-B14F-4D97-AF65-F5344CB8AC3E}">
        <p14:creationId xmlns:p14="http://schemas.microsoft.com/office/powerpoint/2010/main" val="3258920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Los IT se </a:t>
            </a:r>
            <a:r>
              <a:rPr lang="en-US" dirty="0" err="1"/>
              <a:t>asocian</a:t>
            </a:r>
            <a:r>
              <a:rPr lang="en-US" dirty="0"/>
              <a:t> a </a:t>
            </a:r>
            <a:r>
              <a:rPr lang="en-US" dirty="0" err="1"/>
              <a:t>reacciones</a:t>
            </a:r>
            <a:r>
              <a:rPr lang="en-US" dirty="0"/>
              <a:t> </a:t>
            </a:r>
            <a:r>
              <a:rPr lang="en-US" dirty="0" err="1"/>
              <a:t>adversas</a:t>
            </a:r>
            <a:r>
              <a:rPr lang="en-US" dirty="0"/>
              <a:t> </a:t>
            </a:r>
            <a:r>
              <a:rPr lang="en-US" dirty="0" err="1"/>
              <a:t>diferentes</a:t>
            </a:r>
            <a:r>
              <a:rPr lang="en-US" dirty="0"/>
              <a:t> a la </a:t>
            </a:r>
            <a:r>
              <a:rPr lang="en-US" dirty="0" err="1"/>
              <a:t>quimioterapia</a:t>
            </a:r>
            <a:r>
              <a:rPr lang="en-US" dirty="0"/>
              <a:t> </a:t>
            </a:r>
            <a:r>
              <a:rPr lang="en-US" dirty="0" err="1"/>
              <a:t>citotóxica</a:t>
            </a:r>
            <a:r>
              <a:rPr lang="en-US" dirty="0"/>
              <a:t>. </a:t>
            </a:r>
            <a:r>
              <a:rPr lang="en-US" dirty="0" err="1"/>
              <a:t>Estos</a:t>
            </a:r>
            <a:r>
              <a:rPr lang="en-US" dirty="0"/>
              <a:t> </a:t>
            </a:r>
            <a:r>
              <a:rPr lang="en-US" dirty="0" err="1"/>
              <a:t>irAE</a:t>
            </a:r>
            <a:r>
              <a:rPr lang="en-US" dirty="0"/>
              <a:t> se </a:t>
            </a:r>
            <a:r>
              <a:rPr lang="en-US" dirty="0" err="1"/>
              <a:t>atribuyen</a:t>
            </a:r>
            <a:r>
              <a:rPr lang="en-US" dirty="0"/>
              <a:t> a la </a:t>
            </a:r>
            <a:r>
              <a:rPr lang="en-US" dirty="0" err="1"/>
              <a:t>autoinmunidad</a:t>
            </a:r>
            <a:r>
              <a:rPr lang="en-US" dirty="0"/>
              <a:t> </a:t>
            </a:r>
            <a:r>
              <a:rPr lang="en-US" dirty="0" err="1"/>
              <a:t>causada</a:t>
            </a:r>
            <a:r>
              <a:rPr lang="en-US" dirty="0"/>
              <a:t> por las </a:t>
            </a:r>
            <a:r>
              <a:rPr lang="en-US" dirty="0" err="1"/>
              <a:t>células</a:t>
            </a:r>
            <a:r>
              <a:rPr lang="en-US" dirty="0"/>
              <a:t> T </a:t>
            </a:r>
            <a:r>
              <a:rPr lang="en-US" dirty="0" err="1"/>
              <a:t>hiperactivadas</a:t>
            </a:r>
            <a:r>
              <a:rPr lang="en-US" dirty="0"/>
              <a:t>, son </a:t>
            </a:r>
            <a:r>
              <a:rPr lang="en-US" dirty="0" err="1"/>
              <a:t>comunes</a:t>
            </a:r>
            <a:r>
              <a:rPr lang="en-US" dirty="0"/>
              <a:t> y </a:t>
            </a:r>
            <a:r>
              <a:rPr lang="en-US" dirty="0" err="1"/>
              <a:t>pueden</a:t>
            </a:r>
            <a:r>
              <a:rPr lang="en-US" dirty="0"/>
              <a:t> </a:t>
            </a:r>
            <a:r>
              <a:rPr lang="en-US" dirty="0" err="1"/>
              <a:t>involucrar</a:t>
            </a:r>
            <a:r>
              <a:rPr lang="en-US" dirty="0"/>
              <a:t> a </a:t>
            </a:r>
            <a:r>
              <a:rPr lang="en-US" dirty="0" err="1"/>
              <a:t>casi</a:t>
            </a:r>
            <a:r>
              <a:rPr lang="en-US" dirty="0"/>
              <a:t> </a:t>
            </a:r>
            <a:r>
              <a:rPr lang="en-US" dirty="0" err="1"/>
              <a:t>todos</a:t>
            </a:r>
            <a:r>
              <a:rPr lang="en-US" dirty="0"/>
              <a:t> los </a:t>
            </a:r>
            <a:r>
              <a:rPr lang="en-US" dirty="0" err="1"/>
              <a:t>sistemas</a:t>
            </a:r>
            <a:r>
              <a:rPr lang="en-US" dirty="0"/>
              <a:t> de </a:t>
            </a:r>
            <a:r>
              <a:rPr lang="en-US" dirty="0" err="1"/>
              <a:t>órganos</a:t>
            </a:r>
            <a:r>
              <a:rPr lang="en-US" dirty="0"/>
              <a:t>.</a:t>
            </a:r>
            <a:endParaRPr lang="es-ES" dirty="0"/>
          </a:p>
          <a:p>
            <a:r>
              <a:rPr lang="en-US" dirty="0"/>
              <a:t>-. One of the major differences in </a:t>
            </a:r>
            <a:r>
              <a:rPr lang="en-US" dirty="0" err="1"/>
              <a:t>tumour</a:t>
            </a:r>
            <a:r>
              <a:rPr lang="en-US" dirty="0"/>
              <a:t> burden response to immune therapies compared to cytotoxic therapies is a longer lag time for suitable response, necessitating consideration of a durable stable disease (SD) to represent </a:t>
            </a:r>
            <a:r>
              <a:rPr lang="en-US" dirty="0" err="1"/>
              <a:t>antitumour</a:t>
            </a:r>
            <a:r>
              <a:rPr lang="en-US" dirty="0"/>
              <a:t> activity. </a:t>
            </a:r>
            <a:endParaRPr lang="en-US"/>
          </a:p>
          <a:p>
            <a:r>
              <a:rPr lang="en-US" dirty="0"/>
              <a:t>-Another unique non-conventional response associated with immune therapies is the enlargement of preexisting lesions and development of new lesions during the initial phase of treatment, which would necessitate categorization as progressive disease (PD) with conventional criteria. </a:t>
            </a:r>
          </a:p>
          <a:p>
            <a:r>
              <a:rPr lang="en-US" dirty="0"/>
              <a:t>- The initial increase in </a:t>
            </a:r>
            <a:r>
              <a:rPr lang="en-US" dirty="0" err="1"/>
              <a:t>tumour</a:t>
            </a:r>
            <a:r>
              <a:rPr lang="en-US" dirty="0"/>
              <a:t> burden or development of new lesions during the initial phase of treatment with immunotherapies could be due to transient flare up and explained on a histological basis as either </a:t>
            </a:r>
            <a:r>
              <a:rPr lang="en-US" dirty="0" err="1"/>
              <a:t>tumour</a:t>
            </a:r>
            <a:r>
              <a:rPr lang="en-US" dirty="0"/>
              <a:t> growth until development of sufficient immune response or transient immune cell infiltrate</a:t>
            </a:r>
          </a:p>
          <a:p>
            <a:r>
              <a:rPr lang="en-US" dirty="0"/>
              <a:t>-3 The appearance of new lesions has been attributed to T cell infiltration into </a:t>
            </a:r>
            <a:r>
              <a:rPr lang="en-US" dirty="0" err="1"/>
              <a:t>tumour</a:t>
            </a:r>
            <a:r>
              <a:rPr lang="en-US" dirty="0"/>
              <a:t> deposits, which are undetectable radiologically at baseline scans</a:t>
            </a:r>
          </a:p>
          <a:p>
            <a:r>
              <a:rPr lang="en-US" dirty="0"/>
              <a:t>-The patients manifesting with </a:t>
            </a:r>
            <a:r>
              <a:rPr lang="en-US" dirty="0" err="1"/>
              <a:t>pseudoprogression</a:t>
            </a:r>
            <a:r>
              <a:rPr lang="en-US" dirty="0"/>
              <a:t> are usually asymptomatic, whereas patients with true progression will show clinical worsening of symptoms. A short-term follow-up in 4–6 weeks generally confirms true vs pseudo-progression in these patients</a:t>
            </a:r>
          </a:p>
          <a:p>
            <a:endParaRPr lang="en-US" dirty="0"/>
          </a:p>
          <a:p>
            <a:r>
              <a:rPr lang="en-US" dirty="0"/>
              <a:t>- In a series of 119 advanced melanoma patients treated with ipilimumab by Bronstein et al., 20 patients (</a:t>
            </a:r>
            <a:r>
              <a:rPr lang="en-US" b="1" dirty="0">
                <a:solidFill>
                  <a:srgbClr val="FF0000"/>
                </a:solidFill>
                <a:highlight>
                  <a:srgbClr val="FFFF00"/>
                </a:highlight>
              </a:rPr>
              <a:t>16.8%</a:t>
            </a:r>
            <a:r>
              <a:rPr lang="en-US" dirty="0">
                <a:solidFill>
                  <a:srgbClr val="FF0000"/>
                </a:solidFill>
              </a:rPr>
              <a:t>) </a:t>
            </a:r>
            <a:r>
              <a:rPr lang="en-US" dirty="0"/>
              <a:t>demonstrated radiologic abnormalities potentially explained by immune-related adverse events</a:t>
            </a:r>
          </a:p>
          <a:p>
            <a:endParaRPr lang="en-US" dirty="0">
              <a:cs typeface="Calibri"/>
            </a:endParaRPr>
          </a:p>
        </p:txBody>
      </p:sp>
      <p:sp>
        <p:nvSpPr>
          <p:cNvPr id="4" name="Marcador de número de diapositiva 3"/>
          <p:cNvSpPr>
            <a:spLocks noGrp="1"/>
          </p:cNvSpPr>
          <p:nvPr>
            <p:ph type="sldNum" sz="quarter" idx="5"/>
          </p:nvPr>
        </p:nvSpPr>
        <p:spPr/>
        <p:txBody>
          <a:bodyPr/>
          <a:lstStyle/>
          <a:p>
            <a:fld id="{FB4655F6-3B15-404D-92A5-2553C0185415}" type="slidenum">
              <a:rPr lang="es-ES"/>
              <a:t>28</a:t>
            </a:fld>
            <a:endParaRPr lang="es-ES"/>
          </a:p>
        </p:txBody>
      </p:sp>
    </p:spTree>
    <p:extLst>
      <p:ext uri="{BB962C8B-B14F-4D97-AF65-F5344CB8AC3E}">
        <p14:creationId xmlns:p14="http://schemas.microsoft.com/office/powerpoint/2010/main" val="3098729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cs typeface="Calibri"/>
              </a:rPr>
              <a:t>Pueden</a:t>
            </a:r>
            <a:r>
              <a:rPr lang="en-US" dirty="0">
                <a:cs typeface="Calibri"/>
              </a:rPr>
              <a:t> </a:t>
            </a:r>
            <a:r>
              <a:rPr lang="en-US" dirty="0" err="1">
                <a:cs typeface="Calibri"/>
              </a:rPr>
              <a:t>producir</a:t>
            </a:r>
            <a:r>
              <a:rPr lang="en-US" dirty="0">
                <a:cs typeface="Calibri"/>
              </a:rPr>
              <a:t> </a:t>
            </a:r>
            <a:r>
              <a:rPr lang="en-US" dirty="0" err="1">
                <a:cs typeface="Calibri"/>
              </a:rPr>
              <a:t>clínica</a:t>
            </a:r>
            <a:r>
              <a:rPr lang="en-US" dirty="0">
                <a:cs typeface="Calibri"/>
              </a:rPr>
              <a:t> </a:t>
            </a:r>
            <a:r>
              <a:rPr lang="en-US" dirty="0" err="1">
                <a:cs typeface="Calibri"/>
              </a:rPr>
              <a:t>evidente</a:t>
            </a:r>
            <a:r>
              <a:rPr lang="en-US" dirty="0">
                <a:cs typeface="Calibri"/>
              </a:rPr>
              <a:t> ( colitis, </a:t>
            </a:r>
            <a:r>
              <a:rPr lang="en-US" dirty="0" err="1">
                <a:cs typeface="Calibri"/>
              </a:rPr>
              <a:t>hipofisisitis</a:t>
            </a:r>
            <a:r>
              <a:rPr lang="en-US" dirty="0">
                <a:cs typeface="Calibri"/>
              </a:rPr>
              <a:t>, </a:t>
            </a:r>
            <a:r>
              <a:rPr lang="en-US" dirty="0" err="1">
                <a:cs typeface="Calibri"/>
              </a:rPr>
              <a:t>neumonitis</a:t>
            </a:r>
            <a:r>
              <a:rPr lang="en-US" dirty="0">
                <a:cs typeface="Calibri"/>
              </a:rPr>
              <a:t> ) o ser </a:t>
            </a:r>
            <a:r>
              <a:rPr lang="en-US" dirty="0" err="1">
                <a:cs typeface="Calibri"/>
              </a:rPr>
              <a:t>silentes</a:t>
            </a:r>
            <a:r>
              <a:rPr lang="en-US" dirty="0">
                <a:cs typeface="Calibri"/>
              </a:rPr>
              <a:t> ( </a:t>
            </a:r>
            <a:r>
              <a:rPr lang="en-US" dirty="0" err="1">
                <a:cs typeface="Calibri"/>
              </a:rPr>
              <a:t>adenopatías</a:t>
            </a:r>
            <a:r>
              <a:rPr lang="en-US" dirty="0">
                <a:cs typeface="Calibri"/>
              </a:rPr>
              <a:t> </a:t>
            </a:r>
            <a:r>
              <a:rPr lang="en-US" dirty="0" err="1">
                <a:cs typeface="Calibri"/>
              </a:rPr>
              <a:t>en</a:t>
            </a:r>
            <a:r>
              <a:rPr lang="en-US" dirty="0">
                <a:cs typeface="Calibri"/>
              </a:rPr>
              <a:t> sarcoidosis like, </a:t>
            </a:r>
            <a:r>
              <a:rPr lang="en-US" dirty="0" err="1">
                <a:cs typeface="Calibri"/>
              </a:rPr>
              <a:t>focos</a:t>
            </a:r>
            <a:r>
              <a:rPr lang="en-US" dirty="0">
                <a:cs typeface="Calibri"/>
              </a:rPr>
              <a:t> de </a:t>
            </a:r>
            <a:r>
              <a:rPr lang="en-US" dirty="0" err="1">
                <a:cs typeface="Calibri"/>
              </a:rPr>
              <a:t>realce</a:t>
            </a:r>
            <a:r>
              <a:rPr lang="en-US" dirty="0">
                <a:cs typeface="Calibri"/>
              </a:rPr>
              <a:t> intramuscular </a:t>
            </a:r>
            <a:r>
              <a:rPr lang="en-US" dirty="0" err="1">
                <a:cs typeface="Calibri"/>
              </a:rPr>
              <a:t>anormal</a:t>
            </a:r>
            <a:r>
              <a:rPr lang="en-US" dirty="0">
                <a:cs typeface="Calibri"/>
              </a:rPr>
              <a:t> </a:t>
            </a:r>
            <a:r>
              <a:rPr lang="en-US" dirty="0" err="1">
                <a:cs typeface="Calibri"/>
              </a:rPr>
              <a:t>sugestivos</a:t>
            </a:r>
            <a:r>
              <a:rPr lang="en-US" dirty="0">
                <a:cs typeface="Calibri"/>
              </a:rPr>
              <a:t> de </a:t>
            </a:r>
            <a:r>
              <a:rPr lang="en-US" dirty="0" err="1">
                <a:cs typeface="Calibri"/>
              </a:rPr>
              <a:t>miosistis</a:t>
            </a:r>
            <a:r>
              <a:rPr lang="en-US" dirty="0">
                <a:cs typeface="Calibri"/>
              </a:rPr>
              <a:t> o </a:t>
            </a:r>
            <a:r>
              <a:rPr lang="en-US" dirty="0" err="1">
                <a:cs typeface="Calibri"/>
              </a:rPr>
              <a:t>aumento</a:t>
            </a:r>
            <a:r>
              <a:rPr lang="en-US" dirty="0">
                <a:cs typeface="Calibri"/>
              </a:rPr>
              <a:t> de </a:t>
            </a:r>
            <a:r>
              <a:rPr lang="en-US" dirty="0" err="1">
                <a:cs typeface="Calibri"/>
              </a:rPr>
              <a:t>densidad</a:t>
            </a:r>
            <a:r>
              <a:rPr lang="en-US" dirty="0">
                <a:cs typeface="Calibri"/>
              </a:rPr>
              <a:t> de la </a:t>
            </a:r>
            <a:r>
              <a:rPr lang="en-US" dirty="0" err="1">
                <a:cs typeface="Calibri"/>
              </a:rPr>
              <a:t>grasa</a:t>
            </a:r>
            <a:r>
              <a:rPr lang="en-US" dirty="0">
                <a:cs typeface="Calibri"/>
              </a:rPr>
              <a:t> retroperitoneal)</a:t>
            </a:r>
          </a:p>
          <a:p>
            <a:r>
              <a:rPr lang="en-US" dirty="0"/>
              <a:t>-The disease control rate, including those who achieved complete response, partial response, or stable disease according to RECIST1.1, was 55% in the group with radiologic manifestations of immune-related adverse events compared to 10% in the group without immune-related adverse events , indicating the association between radiologic manifestations of immune-related adverse events and improved tumor response and disease control</a:t>
            </a:r>
            <a:endParaRPr lang="en-US" dirty="0">
              <a:cs typeface="Calibri"/>
            </a:endParaRPr>
          </a:p>
        </p:txBody>
      </p:sp>
      <p:sp>
        <p:nvSpPr>
          <p:cNvPr id="4" name="Marcador de número de diapositiva 3"/>
          <p:cNvSpPr>
            <a:spLocks noGrp="1"/>
          </p:cNvSpPr>
          <p:nvPr>
            <p:ph type="sldNum" sz="quarter" idx="5"/>
          </p:nvPr>
        </p:nvSpPr>
        <p:spPr/>
        <p:txBody>
          <a:bodyPr/>
          <a:lstStyle/>
          <a:p>
            <a:fld id="{FB4655F6-3B15-404D-92A5-2553C0185415}" type="slidenum">
              <a:rPr lang="es-ES"/>
              <a:t>29</a:t>
            </a:fld>
            <a:endParaRPr lang="es-ES"/>
          </a:p>
        </p:txBody>
      </p:sp>
    </p:spTree>
    <p:extLst>
      <p:ext uri="{BB962C8B-B14F-4D97-AF65-F5344CB8AC3E}">
        <p14:creationId xmlns:p14="http://schemas.microsoft.com/office/powerpoint/2010/main" val="3971565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cs typeface="Calibri"/>
              </a:rPr>
              <a:t>“neumonitis </a:t>
            </a:r>
            <a:r>
              <a:rPr lang="es-ES" sz="1200" dirty="0" err="1">
                <a:cs typeface="Calibri"/>
              </a:rPr>
              <a:t>flare</a:t>
            </a:r>
            <a:r>
              <a:rPr lang="es-ES" sz="1200" dirty="0">
                <a:cs typeface="Calibri"/>
              </a:rPr>
              <a:t>”: recurrencia neumonitis </a:t>
            </a:r>
            <a:r>
              <a:rPr lang="es-ES" sz="1200" dirty="0" err="1">
                <a:cs typeface="Calibri"/>
              </a:rPr>
              <a:t>depués</a:t>
            </a:r>
            <a:r>
              <a:rPr lang="es-ES" sz="1200" dirty="0">
                <a:cs typeface="Calibri"/>
              </a:rPr>
              <a:t> de completar el ciclo de corticoesteroides y SIN volver a administrar el tratamiento IT, representando un fenómenos de "neumonitis </a:t>
            </a:r>
            <a:r>
              <a:rPr lang="es-ES" sz="1200" dirty="0" err="1">
                <a:cs typeface="Calibri"/>
              </a:rPr>
              <a:t>flare</a:t>
            </a:r>
            <a:r>
              <a:rPr lang="es-ES" sz="1200" dirty="0">
                <a:cs typeface="Calibri"/>
              </a:rPr>
              <a:t>", que indica un mecanismo inmunológico complejo para la neumonitis </a:t>
            </a:r>
          </a:p>
          <a:p>
            <a:r>
              <a:rPr lang="en-US" dirty="0"/>
              <a:t>+ </a:t>
            </a:r>
            <a:r>
              <a:rPr lang="en-US" dirty="0" err="1"/>
              <a:t>frec</a:t>
            </a:r>
            <a:r>
              <a:rPr lang="en-US" dirty="0"/>
              <a:t> </a:t>
            </a:r>
            <a:r>
              <a:rPr lang="en-US" dirty="0" err="1"/>
              <a:t>en</a:t>
            </a:r>
            <a:r>
              <a:rPr lang="en-US" dirty="0"/>
              <a:t> </a:t>
            </a:r>
            <a:r>
              <a:rPr lang="en-US" dirty="0" err="1"/>
              <a:t>pacientes</a:t>
            </a:r>
            <a:r>
              <a:rPr lang="en-US" dirty="0"/>
              <a:t> </a:t>
            </a:r>
            <a:r>
              <a:rPr lang="en-US" dirty="0" err="1"/>
              <a:t>tratados</a:t>
            </a:r>
            <a:r>
              <a:rPr lang="en-US" dirty="0"/>
              <a:t> con with PD-1/PD-L1 inhibitors</a:t>
            </a:r>
          </a:p>
          <a:p>
            <a:pPr marL="171450" indent="-171450">
              <a:buFontTx/>
              <a:buChar char="-"/>
            </a:pPr>
            <a:r>
              <a:rPr lang="en-US" dirty="0"/>
              <a:t>Causa de </a:t>
            </a:r>
            <a:r>
              <a:rPr lang="en-US" dirty="0" err="1"/>
              <a:t>muerte</a:t>
            </a:r>
            <a:r>
              <a:rPr lang="en-US" dirty="0"/>
              <a:t> </a:t>
            </a:r>
            <a:r>
              <a:rPr lang="en-US" dirty="0" err="1"/>
              <a:t>en</a:t>
            </a:r>
            <a:r>
              <a:rPr lang="en-US" dirty="0"/>
              <a:t> </a:t>
            </a:r>
            <a:r>
              <a:rPr lang="en-US" dirty="0" err="1"/>
              <a:t>estadios</a:t>
            </a:r>
            <a:r>
              <a:rPr lang="en-US" dirty="0"/>
              <a:t> </a:t>
            </a:r>
            <a:r>
              <a:rPr lang="en-US" dirty="0" err="1"/>
              <a:t>tempranos</a:t>
            </a:r>
            <a:r>
              <a:rPr lang="en-US" dirty="0"/>
              <a:t> de los </a:t>
            </a:r>
            <a:r>
              <a:rPr lang="en-US" dirty="0" err="1"/>
              <a:t>ensayos</a:t>
            </a:r>
            <a:r>
              <a:rPr lang="en-US" dirty="0"/>
              <a:t> de </a:t>
            </a:r>
            <a:r>
              <a:rPr lang="en-US" dirty="0" err="1"/>
              <a:t>ahí</a:t>
            </a:r>
            <a:r>
              <a:rPr lang="en-US" dirty="0"/>
              <a:t> </a:t>
            </a:r>
            <a:r>
              <a:rPr lang="en-US" dirty="0" err="1"/>
              <a:t>su</a:t>
            </a:r>
            <a:r>
              <a:rPr lang="en-US" dirty="0"/>
              <a:t> </a:t>
            </a:r>
            <a:r>
              <a:rPr lang="en-US" dirty="0" err="1"/>
              <a:t>importancia</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dirty="0"/>
              <a:t>recurrencia de la neumonitis  con el mismo patrón radiológico una vez suspendido el tratamiento con corticoides y sin que se reintroduzca la IT (neumonitis recurrente por mecanismo autoinmune basal)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400" dirty="0">
                <a:cs typeface="Calibri"/>
              </a:rPr>
              <a:t>+ frecuente y + grave en pacientes con IT combinada</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400" dirty="0">
              <a:cs typeface="Calibri"/>
            </a:endParaRPr>
          </a:p>
          <a:p>
            <a:pPr marL="171450" indent="-171450">
              <a:buFontTx/>
              <a:buChar char="-"/>
            </a:pPr>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30</a:t>
            </a:fld>
            <a:endParaRPr lang="es-ES"/>
          </a:p>
        </p:txBody>
      </p:sp>
    </p:spTree>
    <p:extLst>
      <p:ext uri="{BB962C8B-B14F-4D97-AF65-F5344CB8AC3E}">
        <p14:creationId xmlns:p14="http://schemas.microsoft.com/office/powerpoint/2010/main" val="3635950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r>
              <a:rPr lang="es-ES" dirty="0"/>
              <a:t>Melanoma con </a:t>
            </a:r>
            <a:r>
              <a:rPr lang="es-ES" dirty="0" err="1"/>
              <a:t>nivolumab</a:t>
            </a:r>
            <a:r>
              <a:rPr lang="es-ES" dirty="0"/>
              <a:t>, que a las 4semanas de iniciar tratamiento: febrícula y tos</a:t>
            </a:r>
          </a:p>
          <a:p>
            <a:r>
              <a:rPr lang="es-ES" dirty="0"/>
              <a:t>- Patrón neumonía organizada</a:t>
            </a:r>
          </a:p>
          <a:p>
            <a:r>
              <a:rPr lang="es-ES" dirty="0"/>
              <a:t>-Patrón de opacidades en vidrio deslustrado y con broncograma en lóbulos superiores… a los 3 días:  patrón de lesión alveolar difusa, micrón negativa y muerte</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31</a:t>
            </a:fld>
            <a:endParaRPr lang="es-ES"/>
          </a:p>
        </p:txBody>
      </p:sp>
    </p:spTree>
    <p:extLst>
      <p:ext uri="{BB962C8B-B14F-4D97-AF65-F5344CB8AC3E}">
        <p14:creationId xmlns:p14="http://schemas.microsoft.com/office/powerpoint/2010/main" val="293342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5-7% de los pacientes con melanoma que reciben tratamiento con ipilimumab.</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cs typeface="Calibri"/>
              </a:rPr>
              <a:t>Histología: inflamación granulomatosa con distribución interlobulillar, </a:t>
            </a:r>
            <a:r>
              <a:rPr lang="es-ES" sz="1200" dirty="0" err="1">
                <a:cs typeface="Calibri"/>
              </a:rPr>
              <a:t>peribronquial</a:t>
            </a:r>
            <a:r>
              <a:rPr lang="es-ES" sz="1200" dirty="0">
                <a:cs typeface="Calibri"/>
              </a:rPr>
              <a:t> y subpleural  </a:t>
            </a:r>
          </a:p>
          <a:p>
            <a:endParaRPr lang="es-ES" dirty="0"/>
          </a:p>
          <a:p>
            <a:r>
              <a:rPr lang="es-ES" dirty="0"/>
              <a:t>No confundir con progresión, valorar la necesidad de biopsia</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32</a:t>
            </a:fld>
            <a:endParaRPr lang="es-ES"/>
          </a:p>
        </p:txBody>
      </p:sp>
    </p:spTree>
    <p:extLst>
      <p:ext uri="{BB962C8B-B14F-4D97-AF65-F5344CB8AC3E}">
        <p14:creationId xmlns:p14="http://schemas.microsoft.com/office/powerpoint/2010/main" val="104329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Dentro de las estrategias que tiene el cáncer para crecer una de ellas es evitar que el sistema inmune le haga frente. Los tumores intentan que el sistema inmune no los detecte para así seguir creciendo.</a:t>
            </a:r>
          </a:p>
          <a:p>
            <a:r>
              <a:rPr lang="es-ES" dirty="0"/>
              <a:t>La IT ha supuesto un cambio en el paradigma…</a:t>
            </a:r>
          </a:p>
          <a:p>
            <a:endParaRPr lang="es-ES" dirty="0"/>
          </a:p>
          <a:p>
            <a:endParaRPr lang="es-ES" dirty="0"/>
          </a:p>
          <a:p>
            <a:pPr rtl="0" fontAlgn="base"/>
            <a:r>
              <a:rPr lang="es-ES" sz="1200" b="0" i="0" u="none" strike="noStrike" kern="1200" dirty="0">
                <a:solidFill>
                  <a:schemeClr val="tx1"/>
                </a:solidFill>
                <a:effectLst/>
                <a:latin typeface="+mn-lt"/>
                <a:ea typeface="+mn-ea"/>
                <a:cs typeface="+mn-cs"/>
              </a:rPr>
              <a:t>Capacidad del sistema inmune de detectar células tumorales y desarrollar una respuesta inmune capaz de destruirlas: No obstante, el cuerpo no es capaz de generar una cantidad suficiente de respuesta antitumoral, lo que permite a las células crecer y metastatizar</a:t>
            </a:r>
            <a:r>
              <a:rPr lang="en-US" sz="1200" b="0" i="0" kern="1200" dirty="0">
                <a:solidFill>
                  <a:schemeClr val="tx1"/>
                </a:solidFill>
                <a:effectLst/>
                <a:latin typeface="+mn-lt"/>
                <a:ea typeface="+mn-ea"/>
                <a:cs typeface="+mn-cs"/>
              </a:rPr>
              <a:t>​</a:t>
            </a:r>
          </a:p>
          <a:p>
            <a:pPr rtl="0" fontAlgn="base"/>
            <a:r>
              <a:rPr lang="es-ES" sz="1200" b="0" i="0" u="none" strike="noStrike"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3</a:t>
            </a:fld>
            <a:endParaRPr lang="es-ES"/>
          </a:p>
        </p:txBody>
      </p:sp>
    </p:spTree>
    <p:extLst>
      <p:ext uri="{BB962C8B-B14F-4D97-AF65-F5344CB8AC3E}">
        <p14:creationId xmlns:p14="http://schemas.microsoft.com/office/powerpoint/2010/main" val="78928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Afecta con más frecuencia al colon descendente</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33</a:t>
            </a:fld>
            <a:endParaRPr lang="es-ES"/>
          </a:p>
        </p:txBody>
      </p:sp>
    </p:spTree>
    <p:extLst>
      <p:ext uri="{BB962C8B-B14F-4D97-AF65-F5344CB8AC3E}">
        <p14:creationId xmlns:p14="http://schemas.microsoft.com/office/powerpoint/2010/main" val="2217845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Melanoma estadio </a:t>
            </a:r>
            <a:r>
              <a:rPr lang="es-ES" sz="1200" b="0" i="0" u="none" strike="noStrike" kern="1200" dirty="0" err="1">
                <a:solidFill>
                  <a:schemeClr val="tx1"/>
                </a:solidFill>
                <a:effectLst/>
                <a:latin typeface="+mn-lt"/>
                <a:ea typeface="+mn-ea"/>
                <a:cs typeface="+mn-cs"/>
              </a:rPr>
              <a:t>iV</a:t>
            </a:r>
            <a:r>
              <a:rPr lang="es-ES" sz="1200" b="0" i="0" u="none" strike="noStrike" kern="1200" dirty="0">
                <a:solidFill>
                  <a:schemeClr val="tx1"/>
                </a:solidFill>
                <a:effectLst/>
                <a:latin typeface="+mn-lt"/>
                <a:ea typeface="+mn-ea"/>
                <a:cs typeface="+mn-cs"/>
              </a:rPr>
              <a:t> con </a:t>
            </a:r>
            <a:r>
              <a:rPr lang="es-ES" sz="1200" b="0" i="0" u="none" strike="noStrike" kern="1200" dirty="0" err="1">
                <a:solidFill>
                  <a:schemeClr val="tx1"/>
                </a:solidFill>
                <a:effectLst/>
                <a:latin typeface="+mn-lt"/>
                <a:ea typeface="+mn-ea"/>
                <a:cs typeface="+mn-cs"/>
              </a:rPr>
              <a:t>ipilumab</a:t>
            </a:r>
            <a:r>
              <a:rPr lang="es-ES" sz="1200" b="0" i="0" u="none" strike="noStrike" kern="1200" dirty="0">
                <a:solidFill>
                  <a:schemeClr val="tx1"/>
                </a:solidFill>
                <a:effectLst/>
                <a:latin typeface="+mn-lt"/>
                <a:ea typeface="+mn-ea"/>
                <a:cs typeface="+mn-cs"/>
              </a:rPr>
              <a:t> con colitis difusa autoinmune: muy importante diagnosticarla precozmente y relacionarla con efecto adverso al tratamiento para que se beneficie de un tratamiento </a:t>
            </a:r>
            <a:r>
              <a:rPr lang="es-ES" sz="1200" b="0" i="0" u="none" strike="noStrike" kern="1200" dirty="0" err="1">
                <a:solidFill>
                  <a:schemeClr val="tx1"/>
                </a:solidFill>
                <a:effectLst/>
                <a:latin typeface="+mn-lt"/>
                <a:ea typeface="+mn-ea"/>
                <a:cs typeface="+mn-cs"/>
              </a:rPr>
              <a:t>corticoideo</a:t>
            </a:r>
            <a:r>
              <a:rPr lang="es-ES" sz="1200" b="0" i="0" u="none" strike="noStrike" kern="1200" dirty="0">
                <a:solidFill>
                  <a:schemeClr val="tx1"/>
                </a:solidFill>
                <a:effectLst/>
                <a:latin typeface="+mn-lt"/>
                <a:ea typeface="+mn-ea"/>
                <a:cs typeface="+mn-cs"/>
              </a:rPr>
              <a:t> y no categorizarla de inicio como colitis infecciosa ya que la evolución sería muy tórpida.</a:t>
            </a:r>
            <a:r>
              <a:rPr lang="es-ES" sz="1200" b="0" i="0" kern="1200" dirty="0">
                <a:solidFill>
                  <a:schemeClr val="tx1"/>
                </a:solidFill>
                <a:effectLst/>
                <a:latin typeface="+mn-lt"/>
                <a:ea typeface="+mn-ea"/>
                <a:cs typeface="+mn-cs"/>
              </a:rPr>
              <a:t>​</a:t>
            </a:r>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34</a:t>
            </a:fld>
            <a:endParaRPr lang="es-ES"/>
          </a:p>
        </p:txBody>
      </p:sp>
    </p:spTree>
    <p:extLst>
      <p:ext uri="{BB962C8B-B14F-4D97-AF65-F5344CB8AC3E}">
        <p14:creationId xmlns:p14="http://schemas.microsoft.com/office/powerpoint/2010/main" val="3036952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35</a:t>
            </a:fld>
            <a:endParaRPr lang="es-ES"/>
          </a:p>
        </p:txBody>
      </p:sp>
    </p:spTree>
    <p:extLst>
      <p:ext uri="{BB962C8B-B14F-4D97-AF65-F5344CB8AC3E}">
        <p14:creationId xmlns:p14="http://schemas.microsoft.com/office/powerpoint/2010/main" val="846018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55 anos ˜ de edad con adenocarcinoma pulmonar y metástasis pulmonares con hipotiroidismo en relación con tiroiditis autoinmune tras 5 ciclos de </a:t>
            </a:r>
            <a:r>
              <a:rPr lang="es-ES" dirty="0" err="1"/>
              <a:t>nivolumab</a:t>
            </a:r>
            <a:r>
              <a:rPr lang="es-ES" dirty="0"/>
              <a:t>. A) Imagen axial de tomografía computarizada (TC) de tórax con ventana de mediastino en la que se observa edema y disminución difusa de la densidad de la glándula tiroides (flechas blancas). B) Imagen axial de TC de tórax con ventana de mediastino 3 meses antes con visualización de la glándula tiroides de características normales</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36</a:t>
            </a:fld>
            <a:endParaRPr lang="es-ES"/>
          </a:p>
        </p:txBody>
      </p:sp>
    </p:spTree>
    <p:extLst>
      <p:ext uri="{BB962C8B-B14F-4D97-AF65-F5344CB8AC3E}">
        <p14:creationId xmlns:p14="http://schemas.microsoft.com/office/powerpoint/2010/main" val="2176021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Resolución</a:t>
            </a:r>
            <a:r>
              <a:rPr lang="en-US" dirty="0">
                <a:cs typeface="Calibri"/>
              </a:rPr>
              <a:t> del </a:t>
            </a:r>
            <a:r>
              <a:rPr lang="en-US" dirty="0" err="1">
                <a:cs typeface="Calibri"/>
              </a:rPr>
              <a:t>aumento</a:t>
            </a:r>
            <a:r>
              <a:rPr lang="en-US" dirty="0">
                <a:cs typeface="Calibri"/>
              </a:rPr>
              <a:t> de </a:t>
            </a:r>
            <a:r>
              <a:rPr lang="en-US" dirty="0" err="1">
                <a:cs typeface="Calibri"/>
              </a:rPr>
              <a:t>tamaño</a:t>
            </a:r>
            <a:r>
              <a:rPr lang="en-US" dirty="0">
                <a:cs typeface="Calibri"/>
              </a:rPr>
              <a:t> de la </a:t>
            </a:r>
            <a:r>
              <a:rPr lang="en-US" dirty="0" err="1">
                <a:cs typeface="Calibri"/>
              </a:rPr>
              <a:t>glándula</a:t>
            </a:r>
            <a:r>
              <a:rPr lang="en-US" dirty="0">
                <a:cs typeface="Calibri"/>
              </a:rPr>
              <a:t> y </a:t>
            </a:r>
            <a:r>
              <a:rPr lang="en-US" dirty="0" err="1">
                <a:cs typeface="Calibri"/>
              </a:rPr>
              <a:t>resolución</a:t>
            </a:r>
            <a:r>
              <a:rPr lang="en-US" dirty="0">
                <a:cs typeface="Calibri"/>
              </a:rPr>
              <a:t> de los </a:t>
            </a:r>
            <a:r>
              <a:rPr lang="en-US" dirty="0" err="1">
                <a:cs typeface="Calibri"/>
              </a:rPr>
              <a:t>síntomas</a:t>
            </a:r>
            <a:r>
              <a:rPr lang="en-US" dirty="0">
                <a:cs typeface="Calibri"/>
              </a:rPr>
              <a:t>....la rm </a:t>
            </a:r>
            <a:r>
              <a:rPr lang="en-US" dirty="0" err="1">
                <a:cs typeface="Calibri"/>
              </a:rPr>
              <a:t>tiene</a:t>
            </a:r>
            <a:r>
              <a:rPr lang="en-US" dirty="0">
                <a:cs typeface="Calibri"/>
              </a:rPr>
              <a:t> un </a:t>
            </a:r>
            <a:r>
              <a:rPr lang="en-US" dirty="0" err="1">
                <a:cs typeface="Calibri"/>
              </a:rPr>
              <a:t>papel</a:t>
            </a:r>
            <a:r>
              <a:rPr lang="en-US" dirty="0">
                <a:cs typeface="Calibri"/>
              </a:rPr>
              <a:t> </a:t>
            </a:r>
            <a:r>
              <a:rPr lang="en-US" dirty="0" err="1">
                <a:cs typeface="Calibri"/>
              </a:rPr>
              <a:t>importante</a:t>
            </a:r>
            <a:r>
              <a:rPr lang="en-US" dirty="0">
                <a:cs typeface="Calibri"/>
              </a:rPr>
              <a:t> </a:t>
            </a:r>
            <a:r>
              <a:rPr lang="en-US" dirty="0" err="1">
                <a:cs typeface="Calibri"/>
              </a:rPr>
              <a:t>en</a:t>
            </a:r>
            <a:r>
              <a:rPr lang="en-US" dirty="0">
                <a:cs typeface="Calibri"/>
              </a:rPr>
              <a:t> la </a:t>
            </a:r>
            <a:r>
              <a:rPr lang="en-US" dirty="0" err="1">
                <a:cs typeface="Calibri"/>
              </a:rPr>
              <a:t>deteccion</a:t>
            </a:r>
            <a:r>
              <a:rPr lang="en-US" dirty="0">
                <a:cs typeface="Calibri"/>
              </a:rPr>
              <a:t> y </a:t>
            </a:r>
            <a:r>
              <a:rPr lang="en-US" dirty="0" err="1">
                <a:cs typeface="Calibri"/>
              </a:rPr>
              <a:t>monitorización</a:t>
            </a:r>
            <a:r>
              <a:rPr lang="en-US" dirty="0">
                <a:cs typeface="Calibri"/>
              </a:rPr>
              <a:t> de </a:t>
            </a:r>
            <a:r>
              <a:rPr lang="en-US" dirty="0" err="1">
                <a:cs typeface="Calibri"/>
              </a:rPr>
              <a:t>este</a:t>
            </a:r>
            <a:r>
              <a:rPr lang="en-US" dirty="0">
                <a:cs typeface="Calibri"/>
              </a:rPr>
              <a:t> </a:t>
            </a:r>
            <a:r>
              <a:rPr lang="en-US" dirty="0" err="1">
                <a:cs typeface="Calibri"/>
              </a:rPr>
              <a:t>efecto</a:t>
            </a:r>
            <a:r>
              <a:rPr lang="en-US" dirty="0">
                <a:cs typeface="Calibri"/>
              </a:rPr>
              <a:t> </a:t>
            </a:r>
            <a:r>
              <a:rPr lang="en-US" dirty="0" err="1">
                <a:cs typeface="Calibri"/>
              </a:rPr>
              <a:t>adverso</a:t>
            </a:r>
            <a:endParaRPr lang="en-US" dirty="0">
              <a:cs typeface="Calibri"/>
            </a:endParaRPr>
          </a:p>
          <a:p>
            <a:r>
              <a:rPr lang="es-ES" dirty="0" err="1"/>
              <a:t>Ipilimubab</a:t>
            </a:r>
            <a:r>
              <a:rPr lang="es-ES" dirty="0"/>
              <a:t> en paciente con melanoma metastásico: 7 semanas </a:t>
            </a:r>
            <a:r>
              <a:rPr lang="es-ES" dirty="0" err="1"/>
              <a:t>dp</a:t>
            </a:r>
            <a:r>
              <a:rPr lang="es-ES" dirty="0"/>
              <a:t> de inicio </a:t>
            </a:r>
            <a:r>
              <a:rPr lang="es-ES" dirty="0" err="1"/>
              <a:t>ttram</a:t>
            </a:r>
            <a:endParaRPr lang="es-ES" dirty="0"/>
          </a:p>
          <a:p>
            <a:r>
              <a:rPr lang="es-ES" dirty="0"/>
              <a:t>-</a:t>
            </a:r>
          </a:p>
          <a:p>
            <a:r>
              <a:rPr lang="es-ES" dirty="0"/>
              <a:t>67-year-old </a:t>
            </a:r>
            <a:r>
              <a:rPr lang="es-ES" dirty="0" err="1"/>
              <a:t>man</a:t>
            </a:r>
            <a:r>
              <a:rPr lang="es-ES" dirty="0"/>
              <a:t> </a:t>
            </a:r>
            <a:r>
              <a:rPr lang="es-ES" dirty="0" err="1"/>
              <a:t>with</a:t>
            </a:r>
            <a:r>
              <a:rPr lang="es-ES" dirty="0"/>
              <a:t> melanoma, </a:t>
            </a:r>
            <a:r>
              <a:rPr lang="es-ES" dirty="0" err="1"/>
              <a:t>intractable</a:t>
            </a:r>
            <a:r>
              <a:rPr lang="es-ES" dirty="0"/>
              <a:t> </a:t>
            </a:r>
            <a:r>
              <a:rPr lang="es-ES" dirty="0" err="1"/>
              <a:t>headaches</a:t>
            </a:r>
            <a:r>
              <a:rPr lang="es-ES" dirty="0"/>
              <a:t>, and </a:t>
            </a:r>
            <a:r>
              <a:rPr lang="es-ES" dirty="0" err="1"/>
              <a:t>laboratory</a:t>
            </a:r>
            <a:r>
              <a:rPr lang="es-ES" dirty="0"/>
              <a:t> </a:t>
            </a:r>
            <a:r>
              <a:rPr lang="es-ES" dirty="0" err="1"/>
              <a:t>evidence</a:t>
            </a:r>
            <a:r>
              <a:rPr lang="es-ES" dirty="0"/>
              <a:t> </a:t>
            </a:r>
            <a:r>
              <a:rPr lang="es-ES" dirty="0" err="1"/>
              <a:t>of</a:t>
            </a:r>
            <a:r>
              <a:rPr lang="es-ES" dirty="0"/>
              <a:t> </a:t>
            </a:r>
            <a:r>
              <a:rPr lang="es-ES" dirty="0" err="1"/>
              <a:t>panhypopituitarism</a:t>
            </a:r>
            <a:r>
              <a:rPr lang="es-ES" dirty="0"/>
              <a:t>. </a:t>
            </a:r>
            <a:r>
              <a:rPr lang="es-ES" dirty="0" err="1"/>
              <a:t>Gadolinium-enhanced</a:t>
            </a:r>
            <a:r>
              <a:rPr lang="es-ES" dirty="0"/>
              <a:t> T1-weighted MR </a:t>
            </a:r>
            <a:r>
              <a:rPr lang="es-ES" dirty="0" err="1"/>
              <a:t>images</a:t>
            </a:r>
            <a:r>
              <a:rPr lang="es-ES" dirty="0"/>
              <a:t> (</a:t>
            </a:r>
            <a:r>
              <a:rPr lang="es-ES" dirty="0" err="1"/>
              <a:t>left</a:t>
            </a:r>
            <a:r>
              <a:rPr lang="es-ES" dirty="0"/>
              <a:t> and center) show </a:t>
            </a:r>
            <a:r>
              <a:rPr lang="es-ES" dirty="0" err="1"/>
              <a:t>diffusely</a:t>
            </a:r>
            <a:r>
              <a:rPr lang="es-ES" dirty="0"/>
              <a:t> </a:t>
            </a:r>
            <a:r>
              <a:rPr lang="es-ES" dirty="0" err="1"/>
              <a:t>enlarged</a:t>
            </a:r>
            <a:r>
              <a:rPr lang="es-ES" dirty="0"/>
              <a:t> </a:t>
            </a:r>
            <a:r>
              <a:rPr lang="es-ES" dirty="0" err="1"/>
              <a:t>hypophysis</a:t>
            </a:r>
            <a:r>
              <a:rPr lang="es-ES" dirty="0"/>
              <a:t> </a:t>
            </a:r>
            <a:r>
              <a:rPr lang="es-ES" dirty="0" err="1"/>
              <a:t>with</a:t>
            </a:r>
            <a:r>
              <a:rPr lang="es-ES" dirty="0"/>
              <a:t> </a:t>
            </a:r>
            <a:r>
              <a:rPr lang="es-ES" dirty="0" err="1"/>
              <a:t>ill-defined</a:t>
            </a:r>
            <a:r>
              <a:rPr lang="es-ES" dirty="0"/>
              <a:t> </a:t>
            </a:r>
            <a:r>
              <a:rPr lang="es-ES" dirty="0" err="1"/>
              <a:t>small</a:t>
            </a:r>
            <a:r>
              <a:rPr lang="es-ES" dirty="0"/>
              <a:t> </a:t>
            </a:r>
            <a:r>
              <a:rPr lang="es-ES" dirty="0" err="1"/>
              <a:t>hypoenhancing</a:t>
            </a:r>
            <a:r>
              <a:rPr lang="es-ES" dirty="0"/>
              <a:t> </a:t>
            </a:r>
            <a:r>
              <a:rPr lang="es-ES" dirty="0" err="1"/>
              <a:t>areas</a:t>
            </a:r>
            <a:r>
              <a:rPr lang="es-ES" dirty="0"/>
              <a:t> (</a:t>
            </a:r>
            <a:r>
              <a:rPr lang="es-ES" dirty="0" err="1"/>
              <a:t>arrows</a:t>
            </a:r>
            <a:r>
              <a:rPr lang="es-ES" dirty="0"/>
              <a:t>). PET </a:t>
            </a:r>
            <a:r>
              <a:rPr lang="es-ES" dirty="0" err="1"/>
              <a:t>image</a:t>
            </a:r>
            <a:r>
              <a:rPr lang="es-ES" dirty="0"/>
              <a:t> (</a:t>
            </a:r>
            <a:r>
              <a:rPr lang="es-ES" dirty="0" err="1"/>
              <a:t>right</a:t>
            </a:r>
            <a:r>
              <a:rPr lang="es-ES" dirty="0"/>
              <a:t>) shows FDG-</a:t>
            </a:r>
            <a:r>
              <a:rPr lang="es-ES" dirty="0" err="1"/>
              <a:t>avid</a:t>
            </a:r>
            <a:r>
              <a:rPr lang="es-ES" dirty="0"/>
              <a:t> </a:t>
            </a:r>
            <a:r>
              <a:rPr lang="es-ES" dirty="0" err="1"/>
              <a:t>hypophysis</a:t>
            </a:r>
            <a:r>
              <a:rPr lang="es-ES" dirty="0"/>
              <a:t> Posteriormente la </a:t>
            </a:r>
            <a:r>
              <a:rPr lang="es-ES" dirty="0" err="1"/>
              <a:t>bq</a:t>
            </a:r>
            <a:r>
              <a:rPr lang="es-ES" dirty="0"/>
              <a:t> demostró datos de hipopituitarismo central e insuficiencia adrenal secundaria.</a:t>
            </a:r>
          </a:p>
          <a:p>
            <a:r>
              <a:rPr lang="es-ES" dirty="0"/>
              <a:t>Tratamiento con prednisona y disminución de tamaño de la glándula.</a:t>
            </a:r>
          </a:p>
          <a:p>
            <a:endParaRPr lang="es-ES" dirty="0"/>
          </a:p>
          <a:p>
            <a:r>
              <a:rPr lang="es-ES" dirty="0"/>
              <a:t>-</a:t>
            </a:r>
            <a:r>
              <a:rPr lang="en-US" dirty="0"/>
              <a:t>h melanoma treated with ipilimumab reported that male sex and older age were risk factors for immune-related </a:t>
            </a:r>
            <a:r>
              <a:rPr lang="en-US" dirty="0" err="1"/>
              <a:t>hypophysitis</a:t>
            </a:r>
            <a:endParaRPr lang="en-US" dirty="0"/>
          </a:p>
          <a:p>
            <a:pPr marL="171450" indent="-171450">
              <a:buFontTx/>
              <a:buChar char="-"/>
            </a:pPr>
            <a:r>
              <a:rPr lang="en-US" dirty="0"/>
              <a:t>La </a:t>
            </a:r>
            <a:r>
              <a:rPr lang="en-US" dirty="0" err="1"/>
              <a:t>afectación</a:t>
            </a:r>
            <a:r>
              <a:rPr lang="en-US" dirty="0"/>
              <a:t> del campo visual es </a:t>
            </a:r>
            <a:r>
              <a:rPr lang="en-US" dirty="0" err="1"/>
              <a:t>más</a:t>
            </a:r>
            <a:r>
              <a:rPr lang="en-US" dirty="0"/>
              <a:t> </a:t>
            </a:r>
            <a:r>
              <a:rPr lang="en-US" dirty="0" err="1"/>
              <a:t>frecuente</a:t>
            </a:r>
            <a:r>
              <a:rPr lang="en-US" dirty="0"/>
              <a:t> </a:t>
            </a:r>
            <a:r>
              <a:rPr lang="en-US" dirty="0" err="1"/>
              <a:t>en</a:t>
            </a:r>
            <a:r>
              <a:rPr lang="en-US" dirty="0"/>
              <a:t> los </a:t>
            </a:r>
            <a:r>
              <a:rPr lang="en-US" dirty="0" err="1"/>
              <a:t>pacientes</a:t>
            </a:r>
            <a:r>
              <a:rPr lang="en-US" dirty="0"/>
              <a:t> con </a:t>
            </a:r>
            <a:r>
              <a:rPr lang="en-US" dirty="0" err="1"/>
              <a:t>hipofisitis</a:t>
            </a:r>
            <a:r>
              <a:rPr lang="en-US" dirty="0"/>
              <a:t> </a:t>
            </a:r>
            <a:r>
              <a:rPr lang="en-US" dirty="0" err="1"/>
              <a:t>linfocítica</a:t>
            </a:r>
            <a:r>
              <a:rPr lang="en-US" dirty="0"/>
              <a:t> de </a:t>
            </a:r>
            <a:r>
              <a:rPr lang="en-US" dirty="0" err="1"/>
              <a:t>otras</a:t>
            </a:r>
            <a:r>
              <a:rPr lang="en-US" dirty="0"/>
              <a:t> </a:t>
            </a:r>
            <a:r>
              <a:rPr lang="en-US" dirty="0" err="1"/>
              <a:t>etiologías</a:t>
            </a:r>
            <a:endParaRPr lang="en-US" dirty="0"/>
          </a:p>
          <a:p>
            <a:pPr marL="171450" indent="-171450">
              <a:buFontTx/>
              <a:buChar char="-"/>
            </a:pPr>
            <a:r>
              <a:rPr lang="en-US" dirty="0"/>
              <a:t>9 </a:t>
            </a:r>
            <a:r>
              <a:rPr lang="en-US" dirty="0" err="1"/>
              <a:t>semanas</a:t>
            </a:r>
            <a:r>
              <a:rPr lang="en-US" dirty="0"/>
              <a:t> de media</a:t>
            </a:r>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37</a:t>
            </a:fld>
            <a:endParaRPr lang="es-ES"/>
          </a:p>
        </p:txBody>
      </p:sp>
    </p:spTree>
    <p:extLst>
      <p:ext uri="{BB962C8B-B14F-4D97-AF65-F5344CB8AC3E}">
        <p14:creationId xmlns:p14="http://schemas.microsoft.com/office/powerpoint/2010/main" val="1801778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DCHA)67-year-old man with melanoma. Contrast-enhanced CT scan shows diffuse opacity of retroperitoneal fat (large arrow) and thickening (small arrow) of walls of renal pelvis after 2 months of anti–CTLA-4 therapy. Nearly complete resolution was found after 3 months of steroid treatment</a:t>
            </a:r>
          </a:p>
          <a:p>
            <a:r>
              <a:rPr lang="en-US" dirty="0"/>
              <a:t>( IZQ) —37-year-old man with melanoma. Contrast-enhanced CT scans show diffuse opacity of abdominal retroperitoneal fat (arrows, top) and pelvic fat (large arrows, bottom) and patchy haziness of subcutaneous fat (small arrow, bottom) after 16 months of anti–CTLA-4 treatment. Opacities progressed for 5 months and spontaneously regressed within 1 year with no steroid therapy.</a:t>
            </a:r>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38</a:t>
            </a:fld>
            <a:endParaRPr lang="es-ES"/>
          </a:p>
        </p:txBody>
      </p:sp>
    </p:spTree>
    <p:extLst>
      <p:ext uri="{BB962C8B-B14F-4D97-AF65-F5344CB8AC3E}">
        <p14:creationId xmlns:p14="http://schemas.microsoft.com/office/powerpoint/2010/main" val="2776312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general, los sistemas de información tecnológica solo aceptan informes narrativos de texto sin la posibilidad de poder integrar campos independientes o imágenes insertadas, que son cruciales para la interpretación del texto. para poder integrar plantillas estandarizada</a:t>
            </a:r>
          </a:p>
        </p:txBody>
      </p:sp>
      <p:sp>
        <p:nvSpPr>
          <p:cNvPr id="4" name="Marcador de número de diapositiva 3"/>
          <p:cNvSpPr>
            <a:spLocks noGrp="1"/>
          </p:cNvSpPr>
          <p:nvPr>
            <p:ph type="sldNum" sz="quarter" idx="5"/>
          </p:nvPr>
        </p:nvSpPr>
        <p:spPr/>
        <p:txBody>
          <a:bodyPr/>
          <a:lstStyle/>
          <a:p>
            <a:fld id="{19457CB7-8E34-4E3C-A5CA-26F54BBCC762}" type="slidenum">
              <a:rPr lang="es-ES" smtClean="0"/>
              <a:t>40</a:t>
            </a:fld>
            <a:endParaRPr lang="es-ES"/>
          </a:p>
        </p:txBody>
      </p:sp>
    </p:spTree>
    <p:extLst>
      <p:ext uri="{BB962C8B-B14F-4D97-AF65-F5344CB8AC3E}">
        <p14:creationId xmlns:p14="http://schemas.microsoft.com/office/powerpoint/2010/main" val="1441325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cs typeface="Calibri"/>
              </a:rPr>
              <a:t>1.</a:t>
            </a:r>
            <a:r>
              <a:rPr lang="en-US" dirty="0"/>
              <a:t>tiliza la </a:t>
            </a:r>
            <a:r>
              <a:rPr lang="en-US" dirty="0" err="1"/>
              <a:t>respuesta</a:t>
            </a:r>
            <a:r>
              <a:rPr lang="en-US" dirty="0"/>
              <a:t> </a:t>
            </a:r>
            <a:r>
              <a:rPr lang="en-US" dirty="0" err="1"/>
              <a:t>inmune</a:t>
            </a:r>
            <a:r>
              <a:rPr lang="en-US" dirty="0"/>
              <a:t> en el </a:t>
            </a:r>
            <a:r>
              <a:rPr lang="en-US" dirty="0" err="1"/>
              <a:t>tratamient</a:t>
            </a:r>
            <a:r>
              <a:rPr lang="en-US" dirty="0"/>
              <a:t> del </a:t>
            </a:r>
            <a:r>
              <a:rPr lang="en-US" dirty="0" err="1"/>
              <a:t>cáncer</a:t>
            </a:r>
            <a:r>
              <a:rPr lang="en-US" dirty="0"/>
              <a:t>, a </a:t>
            </a:r>
            <a:r>
              <a:rPr lang="en-US" dirty="0" err="1"/>
              <a:t>difrencia</a:t>
            </a:r>
            <a:r>
              <a:rPr lang="en-US" dirty="0"/>
              <a:t> de los </a:t>
            </a:r>
            <a:r>
              <a:rPr lang="en-US" dirty="0" err="1"/>
              <a:t>tratamientos</a:t>
            </a:r>
            <a:r>
              <a:rPr lang="en-US" dirty="0"/>
              <a:t> </a:t>
            </a:r>
            <a:r>
              <a:rPr lang="en-US" dirty="0" err="1"/>
              <a:t>oncológicos</a:t>
            </a:r>
            <a:r>
              <a:rPr lang="en-US" dirty="0"/>
              <a:t> </a:t>
            </a:r>
            <a:r>
              <a:rPr lang="en-US" dirty="0" err="1"/>
              <a:t>tradicionales</a:t>
            </a:r>
            <a:r>
              <a:rPr lang="en-US" dirty="0"/>
              <a:t> que </a:t>
            </a:r>
            <a:r>
              <a:rPr lang="en-US" dirty="0" err="1"/>
              <a:t>combaten</a:t>
            </a:r>
            <a:r>
              <a:rPr lang="en-US" dirty="0"/>
              <a:t> </a:t>
            </a:r>
            <a:r>
              <a:rPr lang="en-US" dirty="0" err="1"/>
              <a:t>directamente</a:t>
            </a:r>
            <a:r>
              <a:rPr lang="en-US" dirty="0"/>
              <a:t> las </a:t>
            </a:r>
            <a:r>
              <a:rPr lang="en-US" dirty="0" err="1"/>
              <a:t>células</a:t>
            </a:r>
            <a:r>
              <a:rPr lang="en-US" dirty="0"/>
              <a:t> </a:t>
            </a:r>
            <a:r>
              <a:rPr lang="en-US" dirty="0" err="1"/>
              <a:t>tumorales</a:t>
            </a:r>
          </a:p>
          <a:p>
            <a:endParaRPr lang="en-US">
              <a:cs typeface="Calibri"/>
            </a:endParaRPr>
          </a:p>
        </p:txBody>
      </p:sp>
      <p:sp>
        <p:nvSpPr>
          <p:cNvPr id="4" name="Marcador de número de diapositiva 3"/>
          <p:cNvSpPr>
            <a:spLocks noGrp="1"/>
          </p:cNvSpPr>
          <p:nvPr>
            <p:ph type="sldNum" sz="quarter" idx="5"/>
          </p:nvPr>
        </p:nvSpPr>
        <p:spPr/>
        <p:txBody>
          <a:bodyPr/>
          <a:lstStyle/>
          <a:p>
            <a:fld id="{FB4655F6-3B15-404D-92A5-2553C0185415}" type="slidenum">
              <a:rPr lang="es-ES"/>
              <a:t>44</a:t>
            </a:fld>
            <a:endParaRPr lang="es-ES"/>
          </a:p>
        </p:txBody>
      </p:sp>
    </p:spTree>
    <p:extLst>
      <p:ext uri="{BB962C8B-B14F-4D97-AF65-F5344CB8AC3E}">
        <p14:creationId xmlns:p14="http://schemas.microsoft.com/office/powerpoint/2010/main" val="154822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Células diana eran el tumor ( el tratamiento consistía en destruir estas células tumorales con los fármacos)/ células diana son las células del sistema inmune ( lo que pretendemos es activar nuestro sistema inmune con la IT para que él destruya a las células tumorales)… es por tanto un cambio en el paradigma</a:t>
            </a:r>
            <a:endParaRPr dirty="0"/>
          </a:p>
        </p:txBody>
      </p:sp>
    </p:spTree>
    <p:extLst>
      <p:ext uri="{BB962C8B-B14F-4D97-AF65-F5344CB8AC3E}">
        <p14:creationId xmlns:p14="http://schemas.microsoft.com/office/powerpoint/2010/main" val="9291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y qué tipos de inmunoterapia hay? Pues hay muchos. Se pueden clasificar en </a:t>
            </a:r>
            <a:r>
              <a:rPr lang="es-ES" dirty="0" err="1"/>
              <a:t>it</a:t>
            </a:r>
            <a:r>
              <a:rPr lang="es-ES" dirty="0"/>
              <a:t> activa y pasiva</a:t>
            </a:r>
          </a:p>
          <a:p>
            <a:pPr rtl="0" fontAlgn="base"/>
            <a:r>
              <a:rPr lang="es-ES" dirty="0"/>
              <a:t> </a:t>
            </a:r>
            <a:r>
              <a:rPr lang="es-ES" sz="1200" b="0" i="0" u="none" strike="noStrike" kern="1200" dirty="0">
                <a:solidFill>
                  <a:schemeClr val="tx1"/>
                </a:solidFill>
                <a:effectLst/>
                <a:latin typeface="+mn-lt"/>
                <a:ea typeface="+mn-ea"/>
                <a:cs typeface="+mn-cs"/>
              </a:rPr>
              <a:t> PASIVA:  no precisa activación del sistema inmune ( ac monoclonales preformados); administración de anticuerpos monoclonales preformados que actúan directamente sobre proteínas cancerígenas conocidas y asociadas a ese tumor; el inconveniente es que pueden desarrollar resistencia. </a:t>
            </a:r>
            <a:r>
              <a:rPr lang="en-US" sz="1200" b="0" i="0" kern="1200" dirty="0">
                <a:solidFill>
                  <a:schemeClr val="tx1"/>
                </a:solidFill>
                <a:effectLst/>
                <a:latin typeface="+mn-lt"/>
                <a:ea typeface="+mn-ea"/>
                <a:cs typeface="+mn-cs"/>
              </a:rPr>
              <a:t>​</a:t>
            </a:r>
          </a:p>
          <a:p>
            <a:pPr fontAlgn="base"/>
            <a:r>
              <a:rPr lang="es-ES" sz="1200" b="0" i="0" u="none" strike="noStrike" kern="1200" dirty="0">
                <a:solidFill>
                  <a:schemeClr val="tx1"/>
                </a:solidFill>
                <a:effectLst/>
                <a:latin typeface="+mn-lt"/>
                <a:ea typeface="+mn-ea"/>
                <a:cs typeface="+mn-cs"/>
              </a:rPr>
              <a:t> ACTIVA: mejora el sistema inmunitario produciendo anticuerpos antitumorales, reclutando células inmunitarias que buscan y matan las células cancerosas  y provocando la liberación de citoquinas que mejoran la respuesta  a las células cancerosas.;</a:t>
            </a:r>
            <a:r>
              <a:rPr lang="es-ES" dirty="0"/>
              <a:t> MAINSTREAM los inmune </a:t>
            </a:r>
            <a:r>
              <a:rPr lang="es-ES" dirty="0" err="1"/>
              <a:t>check</a:t>
            </a:r>
            <a:r>
              <a:rPr lang="es-ES" dirty="0"/>
              <a:t> </a:t>
            </a:r>
            <a:r>
              <a:rPr lang="es-ES" dirty="0" err="1"/>
              <a:t>point</a:t>
            </a:r>
            <a:r>
              <a:rPr lang="es-ES" dirty="0"/>
              <a:t>: desbloquear</a:t>
            </a:r>
            <a:r>
              <a:rPr lang="es-ES" baseline="0" dirty="0"/>
              <a:t> la inhibición de la respuesta inmune producida por el </a:t>
            </a:r>
            <a:r>
              <a:rPr lang="es-ES" baseline="0"/>
              <a:t>propio tumor</a:t>
            </a:r>
            <a:endParaRPr lang="es-ES" sz="1200" b="0" i="0" u="none" strike="noStrike" kern="1200" dirty="0" err="1">
              <a:solidFill>
                <a:schemeClr val="tx1"/>
              </a:solidFill>
              <a:effectLst/>
              <a:latin typeface="+mn-lt"/>
              <a:cs typeface="Calibri"/>
            </a:endParaRPr>
          </a:p>
          <a:p>
            <a:pPr fontAlgn="base"/>
            <a:r>
              <a:rPr lang="es-ES" sz="1200" b="0" i="0" u="none" strike="noStrike" kern="1200">
                <a:solidFill>
                  <a:schemeClr val="tx1"/>
                </a:solidFill>
                <a:effectLst/>
                <a:latin typeface="+mn-lt"/>
                <a:ea typeface="+mn-ea"/>
                <a:cs typeface="+mn-cs"/>
              </a:rPr>
              <a:t>Lo que está más de moda son los INMUNE CHECK POINT INHIBITORS</a:t>
            </a:r>
            <a:r>
              <a:rPr lang="es-ES"/>
              <a:t> ( inmunodesbloqueadores")…</a:t>
            </a:r>
            <a:r>
              <a:rPr lang="es-ES" sz="1200" b="0" i="0" u="none" strike="noStrike" kern="1200">
                <a:solidFill>
                  <a:schemeClr val="tx1"/>
                </a:solidFill>
                <a:effectLst/>
                <a:latin typeface="+mn-lt"/>
                <a:ea typeface="+mn-ea"/>
                <a:cs typeface="+mn-cs"/>
              </a:rPr>
              <a:t> Y otros muy interesantes son los CAR T: consiste en </a:t>
            </a:r>
            <a:r>
              <a:rPr lang="es-ES" sz="1200" b="0" i="0" kern="1200">
                <a:solidFill>
                  <a:schemeClr val="tx1"/>
                </a:solidFill>
                <a:effectLst/>
                <a:latin typeface="+mn-lt"/>
                <a:ea typeface="+mn-ea"/>
                <a:cs typeface="+mn-cs"/>
              </a:rPr>
              <a:t>reprogramar genéticamente las propias células T de los pacientes para encontrar y atacar las células cancerosas y se está utilizando en algunos tipos de leucemia y linfoma.</a:t>
            </a:r>
            <a:endParaRPr lang="en-US" sz="1200" b="0" i="0" kern="120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err="1">
                <a:solidFill>
                  <a:schemeClr val="tx1"/>
                </a:solidFill>
                <a:effectLst/>
                <a:latin typeface="+mn-lt"/>
                <a:ea typeface="+mn-ea"/>
                <a:cs typeface="+mn-cs"/>
              </a:rPr>
              <a:t>Inmune</a:t>
            </a:r>
            <a:r>
              <a:rPr lang="en-US" sz="1200" b="0" i="0" kern="1200" dirty="0">
                <a:solidFill>
                  <a:schemeClr val="tx1"/>
                </a:solidFill>
                <a:effectLst/>
                <a:latin typeface="+mn-lt"/>
                <a:ea typeface="+mn-ea"/>
                <a:cs typeface="+mn-cs"/>
              </a:rPr>
              <a:t> check point: </a:t>
            </a:r>
            <a:r>
              <a:rPr lang="en-US" sz="1200" b="0" i="0" kern="1200" dirty="0" err="1">
                <a:solidFill>
                  <a:schemeClr val="tx1"/>
                </a:solidFill>
                <a:effectLst/>
                <a:latin typeface="+mn-lt"/>
                <a:ea typeface="+mn-ea"/>
                <a:cs typeface="+mn-cs"/>
              </a:rPr>
              <a:t>inhibe</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acción</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ciertas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proteínas</a:t>
            </a:r>
            <a:r>
              <a:rPr lang="en-US" sz="1200" b="0" i="0" kern="1200" dirty="0">
                <a:solidFill>
                  <a:schemeClr val="tx1"/>
                </a:solidFill>
                <a:effectLst/>
                <a:latin typeface="+mn-lt"/>
                <a:ea typeface="+mn-ea"/>
                <a:cs typeface="+mn-cs"/>
              </a:rPr>
              <a:t> que </a:t>
            </a:r>
            <a:r>
              <a:rPr lang="en-US" sz="1200" b="0" i="0" kern="1200" dirty="0" err="1">
                <a:solidFill>
                  <a:schemeClr val="tx1"/>
                </a:solidFill>
                <a:effectLst/>
                <a:latin typeface="+mn-lt"/>
                <a:ea typeface="+mn-ea"/>
                <a:cs typeface="+mn-cs"/>
              </a:rPr>
              <a:t>inhiben</a:t>
            </a:r>
            <a:r>
              <a:rPr lang="en-US" sz="1200" b="0" i="0" kern="1200" dirty="0">
                <a:solidFill>
                  <a:schemeClr val="tx1"/>
                </a:solidFill>
                <a:effectLst/>
                <a:latin typeface="+mn-lt"/>
                <a:ea typeface="+mn-ea"/>
                <a:cs typeface="+mn-cs"/>
              </a:rPr>
              <a:t> a las </a:t>
            </a:r>
            <a:r>
              <a:rPr lang="en-US" sz="1200" b="0" i="0" kern="1200" dirty="0" err="1">
                <a:solidFill>
                  <a:schemeClr val="tx1"/>
                </a:solidFill>
                <a:effectLst/>
                <a:latin typeface="+mn-lt"/>
                <a:ea typeface="+mn-ea"/>
                <a:cs typeface="+mn-cs"/>
              </a:rPr>
              <a:t>células</a:t>
            </a:r>
            <a:r>
              <a:rPr lang="en-US" sz="1200" b="0" i="0" kern="1200" dirty="0">
                <a:solidFill>
                  <a:schemeClr val="tx1"/>
                </a:solidFill>
                <a:effectLst/>
                <a:latin typeface="+mn-lt"/>
                <a:ea typeface="+mn-ea"/>
                <a:cs typeface="+mn-cs"/>
              </a:rPr>
              <a:t> T para que </a:t>
            </a:r>
            <a:r>
              <a:rPr lang="en-US" sz="1200" b="0" i="0" kern="1200" dirty="0" err="1">
                <a:solidFill>
                  <a:schemeClr val="tx1"/>
                </a:solidFill>
                <a:effectLst/>
                <a:latin typeface="+mn-lt"/>
                <a:ea typeface="+mn-ea"/>
                <a:cs typeface="+mn-cs"/>
              </a:rPr>
              <a:t>así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puedan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luchar</a:t>
            </a:r>
            <a:r>
              <a:rPr lang="en-US" sz="1200" b="0" i="0" kern="1200" dirty="0">
                <a:solidFill>
                  <a:schemeClr val="tx1"/>
                </a:solidFill>
                <a:effectLst/>
                <a:latin typeface="+mn-lt"/>
                <a:ea typeface="+mn-ea"/>
                <a:cs typeface="+mn-cs"/>
              </a:rPr>
              <a:t> contra las </a:t>
            </a:r>
            <a:r>
              <a:rPr lang="en-US" sz="1200" b="0" i="0" kern="1200" dirty="0" err="1">
                <a:solidFill>
                  <a:schemeClr val="tx1"/>
                </a:solidFill>
                <a:effectLst/>
                <a:latin typeface="+mn-lt"/>
                <a:ea typeface="+mn-ea"/>
                <a:cs typeface="+mn-cs"/>
              </a:rPr>
              <a:t>células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tumorales</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5483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Wingdings" pitchFamily="34" charset="0"/>
              <a:buChar char="§"/>
            </a:pPr>
            <a:r>
              <a:rPr lang="es-ES" sz="1600" dirty="0">
                <a:cs typeface="Calibri"/>
              </a:rPr>
              <a:t>QT se fundamentan en la muerte de las células tumorales. Por tanto un tratamiento es exitoso si existe una rápida disminución del tamaño del tumor y la ausencia de nuevas lesiones, </a:t>
            </a:r>
            <a:r>
              <a:rPr lang="es-ES" sz="1100" dirty="0">
                <a:cs typeface="Calibri"/>
              </a:rPr>
              <a:t>( por tanto cualquier aumento temprano de tamaño del tumor o la aparición de nuevas lesiones se considera como un fracaso del tratamiento). </a:t>
            </a:r>
            <a:r>
              <a:rPr lang="es-ES" sz="1200" dirty="0">
                <a:cs typeface="Calibri Light"/>
              </a:rPr>
              <a:t>Además, el tamaño estable del tumor después de la quimioterapia citotóxica es a menudo transitorio; Por lo tanto, la enfermedad estable también se considera un fracaso del tratamiento/ Con la quimioterapia, la enfermedad estable es a menudo transitoria y, por lo tanto, no se considera indicativa de una verdadera actividad antitumoral.</a:t>
            </a:r>
            <a:endParaRPr lang="es-ES" sz="1200" dirty="0">
              <a:cs typeface="Calibri"/>
            </a:endParaRPr>
          </a:p>
          <a:p>
            <a:r>
              <a:rPr lang="es-ES" sz="1200" dirty="0">
                <a:cs typeface="Calibri Light"/>
              </a:rPr>
              <a:t>En tratamientos con ipilimumab para melanoma </a:t>
            </a:r>
            <a:r>
              <a:rPr lang="es-ES" sz="1200" dirty="0" err="1">
                <a:cs typeface="Calibri Light"/>
              </a:rPr>
              <a:t>mx</a:t>
            </a:r>
            <a:r>
              <a:rPr lang="es-ES" sz="1200" dirty="0">
                <a:cs typeface="Calibri Light"/>
              </a:rPr>
              <a:t>: el tiempo promedio para lograr respuesta en respondedores completos fue de 30 meses</a:t>
            </a:r>
            <a:endParaRPr lang="es-ES" dirty="0">
              <a:cs typeface="Calibri Light"/>
            </a:endParaRPr>
          </a:p>
          <a:p>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6</a:t>
            </a:fld>
            <a:endParaRPr lang="es-ES"/>
          </a:p>
        </p:txBody>
      </p:sp>
    </p:spTree>
    <p:extLst>
      <p:ext uri="{BB962C8B-B14F-4D97-AF65-F5344CB8AC3E}">
        <p14:creationId xmlns:p14="http://schemas.microsoft.com/office/powerpoint/2010/main" val="4219660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kern="1200" dirty="0">
                <a:solidFill>
                  <a:schemeClr val="tx1"/>
                </a:solidFill>
                <a:effectLst/>
                <a:latin typeface="+mn-lt"/>
                <a:ea typeface="+mn-ea"/>
                <a:cs typeface="+mn-cs"/>
              </a:rPr>
              <a:t>scans of a woman with breast cancer before TIL therapy show a lesion invading the chest wall (top) and metastatic lesions in the liver (bottom). Right: Scans 14 months after treatment show all lesions have </a:t>
            </a:r>
            <a:r>
              <a:rPr lang="en-US" sz="1200" b="0" kern="1200" dirty="0" err="1">
                <a:solidFill>
                  <a:schemeClr val="tx1"/>
                </a:solidFill>
                <a:effectLst/>
                <a:latin typeface="+mn-lt"/>
                <a:ea typeface="+mn-ea"/>
                <a:cs typeface="+mn-cs"/>
              </a:rPr>
              <a:t>disappeared.</a:t>
            </a:r>
            <a:r>
              <a:rPr lang="en-US" sz="1200" b="0" i="1" kern="1200" dirty="0" err="1">
                <a:solidFill>
                  <a:schemeClr val="tx1"/>
                </a:solidFill>
                <a:effectLst/>
                <a:latin typeface="+mn-lt"/>
                <a:ea typeface="+mn-ea"/>
                <a:cs typeface="+mn-cs"/>
              </a:rPr>
              <a:t>NCI</a:t>
            </a:r>
            <a:endParaRPr lang="en-US" sz="1200" b="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complete regression of breast cancer in a patient who was unresponsive to all other treatments: The new immunotherapy approach is a modified form of adoptive cell transfer (ACT).</a:t>
            </a:r>
          </a:p>
          <a:p>
            <a:r>
              <a:rPr lang="en-US" sz="1200" b="0" i="0" kern="1200" dirty="0">
                <a:solidFill>
                  <a:schemeClr val="tx1"/>
                </a:solidFill>
                <a:effectLst/>
                <a:latin typeface="+mn-lt"/>
                <a:ea typeface="+mn-ea"/>
                <a:cs typeface="+mn-cs"/>
              </a:rPr>
              <a:t>A patient with metastatic breast cancer came to the trial after receiving multiple treatments, including several chemotherapy and hormonal treatments, that had not stopped her cancer from progressing. To treat her, the researchers sequenced DNA and RNA from one of her tumors, as well as normal tissue to see which mutations were unique to her cancer, and identified 62 different mutations in her tumor cells. </a:t>
            </a:r>
          </a:p>
          <a:p>
            <a:r>
              <a:rPr lang="en-US" dirty="0"/>
              <a:t> complete regression of breast cancer in a patient who was unresponsive to all other treatments</a:t>
            </a:r>
            <a:endParaRPr lang="en-US" dirty="0">
              <a:cs typeface="Calibri" panose="020F0502020204030204"/>
            </a:endParaRPr>
          </a:p>
          <a:p>
            <a:r>
              <a:rPr lang="es-ES" dirty="0">
                <a:hlinkClick r:id="rId3"/>
              </a:rPr>
              <a:t>https://clinicaltrials.gov/ct2/show/NCT01174121</a:t>
            </a:r>
            <a:endParaRPr lang="es-ES" dirty="0"/>
          </a:p>
        </p:txBody>
      </p:sp>
      <p:sp>
        <p:nvSpPr>
          <p:cNvPr id="4" name="Marcador de número de diapositiva 3"/>
          <p:cNvSpPr>
            <a:spLocks noGrp="1"/>
          </p:cNvSpPr>
          <p:nvPr>
            <p:ph type="sldNum" sz="quarter" idx="5"/>
          </p:nvPr>
        </p:nvSpPr>
        <p:spPr/>
        <p:txBody>
          <a:bodyPr/>
          <a:lstStyle/>
          <a:p>
            <a:fld id="{FB4655F6-3B15-404D-92A5-2553C0185415}" type="slidenum">
              <a:rPr lang="es-ES" smtClean="0"/>
              <a:t>7</a:t>
            </a:fld>
            <a:endParaRPr lang="es-ES"/>
          </a:p>
        </p:txBody>
      </p:sp>
    </p:spTree>
    <p:extLst>
      <p:ext uri="{BB962C8B-B14F-4D97-AF65-F5344CB8AC3E}">
        <p14:creationId xmlns:p14="http://schemas.microsoft.com/office/powerpoint/2010/main" val="385672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fontAlgn="base"/>
            <a:r>
              <a:rPr lang="es-ES" sz="1200" b="0" i="0" u="none" strike="noStrike" kern="1200" dirty="0">
                <a:solidFill>
                  <a:schemeClr val="tx1"/>
                </a:solidFill>
                <a:effectLst/>
                <a:latin typeface="+mn-lt"/>
                <a:ea typeface="+mn-ea"/>
                <a:cs typeface="+mn-cs"/>
              </a:rPr>
              <a:t>Se han descrito 4 patrones de respuesta favorable al tratamiento con IT :</a:t>
            </a:r>
            <a:r>
              <a:rPr lang="es-ES" sz="1200" b="0" i="0" kern="1200" dirty="0">
                <a:solidFill>
                  <a:schemeClr val="tx1"/>
                </a:solidFill>
                <a:effectLst/>
                <a:latin typeface="+mn-lt"/>
                <a:ea typeface="+mn-ea"/>
                <a:cs typeface="+mn-cs"/>
              </a:rPr>
              <a:t>​</a:t>
            </a:r>
          </a:p>
          <a:p>
            <a:pPr rtl="0" fontAlgn="base"/>
            <a:r>
              <a:rPr lang="es-ES" sz="1200" b="0" i="0" u="none" strike="noStrike" kern="1200" dirty="0">
                <a:solidFill>
                  <a:schemeClr val="tx1"/>
                </a:solidFill>
                <a:effectLst/>
                <a:latin typeface="+mn-lt"/>
                <a:ea typeface="+mn-ea"/>
                <a:cs typeface="+mn-cs"/>
              </a:rPr>
              <a:t>El 1º: disminución rápida del tamaño del tumor sin aparición de nuevas </a:t>
            </a:r>
            <a:r>
              <a:rPr lang="es-ES" sz="1200" b="0" i="0" u="none" strike="noStrike" kern="1200" dirty="0" err="1">
                <a:solidFill>
                  <a:schemeClr val="tx1"/>
                </a:solidFill>
                <a:effectLst/>
                <a:latin typeface="+mn-lt"/>
                <a:ea typeface="+mn-ea"/>
                <a:cs typeface="+mn-cs"/>
              </a:rPr>
              <a:t>lesioens</a:t>
            </a:r>
            <a:r>
              <a:rPr lang="es-ES" sz="1200" b="0" i="0" u="none" strike="noStrike" kern="1200" dirty="0">
                <a:solidFill>
                  <a:schemeClr val="tx1"/>
                </a:solidFill>
                <a:effectLst/>
                <a:latin typeface="+mn-lt"/>
                <a:ea typeface="+mn-ea"/>
                <a:cs typeface="+mn-cs"/>
              </a:rPr>
              <a:t> ( es el patrón convencional esperado de respuesta en los citotóxicos)</a:t>
            </a:r>
            <a:r>
              <a:rPr lang="es-ES" sz="1200" b="0" i="0" kern="1200" dirty="0">
                <a:solidFill>
                  <a:schemeClr val="tx1"/>
                </a:solidFill>
                <a:effectLst/>
                <a:latin typeface="+mn-lt"/>
                <a:ea typeface="+mn-ea"/>
                <a:cs typeface="+mn-cs"/>
              </a:rPr>
              <a:t>​</a:t>
            </a:r>
          </a:p>
          <a:p>
            <a:pPr rtl="0" fontAlgn="base"/>
            <a:r>
              <a:rPr lang="es-ES" sz="1200" b="0" i="0" u="none" strike="noStrike" kern="1200" dirty="0">
                <a:solidFill>
                  <a:schemeClr val="tx1"/>
                </a:solidFill>
                <a:effectLst/>
                <a:latin typeface="+mn-lt"/>
                <a:ea typeface="+mn-ea"/>
                <a:cs typeface="+mn-cs"/>
              </a:rPr>
              <a:t>2º:  reducción lenta y progresiva del tamaño tumoral e incluso largo período de estabilidad hasta que el tamaño disminuye (  refleja el intervalo de tiempo durante el cual el sistema inmunitario monta la respuesta inicial para poder luchar contra el tumor)</a:t>
            </a:r>
            <a:r>
              <a:rPr lang="es-ES" sz="1200" b="0" i="0" kern="1200" dirty="0">
                <a:solidFill>
                  <a:schemeClr val="tx1"/>
                </a:solidFill>
                <a:effectLst/>
                <a:latin typeface="+mn-lt"/>
                <a:ea typeface="+mn-ea"/>
                <a:cs typeface="+mn-cs"/>
              </a:rPr>
              <a:t>​</a:t>
            </a:r>
          </a:p>
          <a:p>
            <a:pPr rtl="0" fontAlgn="base"/>
            <a:r>
              <a:rPr lang="es-ES" sz="1200" b="0" i="0" u="none" strike="noStrike" kern="1200" dirty="0">
                <a:solidFill>
                  <a:schemeClr val="tx1"/>
                </a:solidFill>
                <a:effectLst/>
                <a:latin typeface="+mn-lt"/>
                <a:ea typeface="+mn-ea"/>
                <a:cs typeface="+mn-cs"/>
              </a:rPr>
              <a:t>3º: respuesta tardía del tumor al tratamiento después de un aumento inicial en la carga tumoral </a:t>
            </a:r>
            <a:r>
              <a:rPr lang="es-ES" sz="1200" b="0" i="0" kern="1200" dirty="0">
                <a:solidFill>
                  <a:schemeClr val="tx1"/>
                </a:solidFill>
                <a:effectLst/>
                <a:latin typeface="+mn-lt"/>
                <a:ea typeface="+mn-ea"/>
                <a:cs typeface="+mn-cs"/>
              </a:rPr>
              <a:t>​</a:t>
            </a:r>
          </a:p>
          <a:p>
            <a:pPr rtl="0" fontAlgn="base"/>
            <a:r>
              <a:rPr lang="es-ES" sz="1200" b="0" i="0" u="none" strike="noStrike" kern="1200" dirty="0">
                <a:solidFill>
                  <a:schemeClr val="tx1"/>
                </a:solidFill>
                <a:effectLst/>
                <a:latin typeface="+mn-lt"/>
                <a:ea typeface="+mn-ea"/>
                <a:cs typeface="+mn-cs"/>
              </a:rPr>
              <a:t>4º aparición de nuevas lesiones y en los controles posteriores una disminución de la carga tumoral </a:t>
            </a:r>
            <a:endParaRPr lang="es-ES" sz="1200" b="0" i="0" kern="1200" dirty="0">
              <a:solidFill>
                <a:schemeClr val="tx1"/>
              </a:solidFill>
              <a:effectLst/>
              <a:latin typeface="+mn-lt"/>
              <a:ea typeface="+mn-ea"/>
              <a:cs typeface="+mn-cs"/>
            </a:endParaRPr>
          </a:p>
          <a:p>
            <a:endParaRPr lang="es-ES" dirty="0"/>
          </a:p>
          <a:p>
            <a:r>
              <a:rPr lang="es-ES" dirty="0"/>
              <a:t>Infiltración por células inflamatorias puede generar imágenes de progresión radiológica</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8</a:t>
            </a:fld>
            <a:endParaRPr lang="es-ES"/>
          </a:p>
        </p:txBody>
      </p:sp>
    </p:spTree>
    <p:extLst>
      <p:ext uri="{BB962C8B-B14F-4D97-AF65-F5344CB8AC3E}">
        <p14:creationId xmlns:p14="http://schemas.microsoft.com/office/powerpoint/2010/main" val="264136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 de pulmón con </a:t>
            </a:r>
            <a:r>
              <a:rPr lang="es-ES" dirty="0" err="1"/>
              <a:t>pembro</a:t>
            </a:r>
            <a:r>
              <a:rPr lang="es-ES" dirty="0"/>
              <a:t>.</a:t>
            </a:r>
          </a:p>
          <a:p>
            <a:r>
              <a:rPr lang="es-ES" dirty="0"/>
              <a:t>En el primer control parece que la respuesta es muy mal … y el radiólogo los más frecuente es que te diga que la enfermedad ha progresado… en muchos casos porque no sabe si está con IT, ni en qué ciclo … que esto es algo de lo que también debemos reflexionar todos…</a:t>
            </a:r>
          </a:p>
          <a:p>
            <a:r>
              <a:rPr lang="es-ES" dirty="0"/>
              <a:t>Pero el oncólogo que sí sabe que está con IT y que ve que el paciente está clínicamente bien le hace otro control y …. </a:t>
            </a:r>
            <a:r>
              <a:rPr lang="es-ES" dirty="0" err="1"/>
              <a:t>Pseudoprogresión</a:t>
            </a:r>
            <a:r>
              <a:rPr lang="es-ES" dirty="0"/>
              <a:t>!!!</a:t>
            </a:r>
          </a:p>
        </p:txBody>
      </p:sp>
      <p:sp>
        <p:nvSpPr>
          <p:cNvPr id="4" name="Marcador de número de diapositiva 3"/>
          <p:cNvSpPr>
            <a:spLocks noGrp="1"/>
          </p:cNvSpPr>
          <p:nvPr>
            <p:ph type="sldNum" sz="quarter" idx="5"/>
          </p:nvPr>
        </p:nvSpPr>
        <p:spPr/>
        <p:txBody>
          <a:bodyPr/>
          <a:lstStyle/>
          <a:p>
            <a:fld id="{FB4655F6-3B15-404D-92A5-2553C0185415}" type="slidenum">
              <a:rPr lang="es-ES" smtClean="0"/>
              <a:t>9</a:t>
            </a:fld>
            <a:endParaRPr lang="es-ES"/>
          </a:p>
        </p:txBody>
      </p:sp>
    </p:spTree>
    <p:extLst>
      <p:ext uri="{BB962C8B-B14F-4D97-AF65-F5344CB8AC3E}">
        <p14:creationId xmlns:p14="http://schemas.microsoft.com/office/powerpoint/2010/main" val="2167829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0771E8B-6CA5-40B2-8038-0E112F3DAC1C}" type="datetimeFigureOut">
              <a:rPr lang="es-ES" smtClean="0"/>
              <a:t>27/04/2019</a:t>
            </a:fld>
            <a:endParaRPr lang="es-E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s-E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405905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0771E8B-6CA5-40B2-8038-0E112F3DAC1C}" type="datetimeFigureOut">
              <a:rPr lang="es-ES" smtClean="0"/>
              <a:t>27/04/2019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75442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0771E8B-6CA5-40B2-8038-0E112F3DAC1C}" type="datetimeFigureOut">
              <a:rPr lang="es-ES" smtClean="0"/>
              <a:t>27/04/2019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626151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200" y="5542233"/>
            <a:ext cx="12192000" cy="368800"/>
          </a:xfrm>
          <a:prstGeom prst="rect">
            <a:avLst/>
          </a:prstGeom>
          <a:solidFill>
            <a:srgbClr val="000000">
              <a:alpha val="3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200" y="0"/>
            <a:ext cx="12192000" cy="5542400"/>
          </a:xfrm>
          <a:prstGeom prst="rect">
            <a:avLst/>
          </a:prstGeom>
          <a:solidFill>
            <a:srgbClr val="0DB7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914400" y="3366967"/>
            <a:ext cx="7079600" cy="154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2518326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sp>
        <p:nvSpPr>
          <p:cNvPr id="26" name="Google Shape;26;p5"/>
          <p:cNvSpPr/>
          <p:nvPr/>
        </p:nvSpPr>
        <p:spPr>
          <a:xfrm flipH="1">
            <a:off x="-100" y="0"/>
            <a:ext cx="892800" cy="6858000"/>
          </a:xfrm>
          <a:prstGeom prst="rect">
            <a:avLst/>
          </a:prstGeom>
          <a:solidFill>
            <a:srgbClr val="000000">
              <a:alpha val="3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p:nvPr/>
        </p:nvSpPr>
        <p:spPr>
          <a:xfrm flipH="1">
            <a:off x="-100" y="0"/>
            <a:ext cx="892800" cy="1520000"/>
          </a:xfrm>
          <a:prstGeom prst="rect">
            <a:avLst/>
          </a:prstGeom>
          <a:solidFill>
            <a:srgbClr val="0DB7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125900" y="7464"/>
            <a:ext cx="4736800" cy="15200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5"/>
          <p:cNvSpPr txBox="1">
            <a:spLocks noGrp="1"/>
          </p:cNvSpPr>
          <p:nvPr>
            <p:ph type="body" idx="1"/>
          </p:nvPr>
        </p:nvSpPr>
        <p:spPr>
          <a:xfrm>
            <a:off x="1125900" y="2050767"/>
            <a:ext cx="6892000" cy="4517200"/>
          </a:xfrm>
          <a:prstGeom prst="rect">
            <a:avLst/>
          </a:prstGeom>
        </p:spPr>
        <p:txBody>
          <a:bodyPr spcFirstLastPara="1" wrap="square" lIns="91425" tIns="91425" rIns="91425" bIns="91425" anchor="t" anchorCtr="0"/>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30" name="Google Shape;30;p5"/>
          <p:cNvSpPr txBox="1">
            <a:spLocks noGrp="1"/>
          </p:cNvSpPr>
          <p:nvPr>
            <p:ph type="sldNum" idx="12"/>
          </p:nvPr>
        </p:nvSpPr>
        <p:spPr>
          <a:xfrm>
            <a:off x="-100" y="0"/>
            <a:ext cx="892800" cy="152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s-ES" smtClean="0"/>
              <a:pPr algn="ctr"/>
              <a:t>‹Nº›</a:t>
            </a:fld>
            <a:endParaRPr lang="es-ES"/>
          </a:p>
        </p:txBody>
      </p:sp>
    </p:spTree>
    <p:extLst>
      <p:ext uri="{BB962C8B-B14F-4D97-AF65-F5344CB8AC3E}">
        <p14:creationId xmlns:p14="http://schemas.microsoft.com/office/powerpoint/2010/main" val="3430310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8"/>
        <p:cNvGrpSpPr/>
        <p:nvPr/>
      </p:nvGrpSpPr>
      <p:grpSpPr>
        <a:xfrm>
          <a:off x="0" y="0"/>
          <a:ext cx="0" cy="0"/>
          <a:chOff x="0" y="0"/>
          <a:chExt cx="0" cy="0"/>
        </a:xfrm>
      </p:grpSpPr>
      <p:sp>
        <p:nvSpPr>
          <p:cNvPr id="39" name="Google Shape;39;p7"/>
          <p:cNvSpPr/>
          <p:nvPr/>
        </p:nvSpPr>
        <p:spPr>
          <a:xfrm flipH="1">
            <a:off x="-100" y="0"/>
            <a:ext cx="892800" cy="6858000"/>
          </a:xfrm>
          <a:prstGeom prst="rect">
            <a:avLst/>
          </a:prstGeom>
          <a:solidFill>
            <a:srgbClr val="000000">
              <a:alpha val="3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p:nvPr/>
        </p:nvSpPr>
        <p:spPr>
          <a:xfrm flipH="1">
            <a:off x="-100" y="0"/>
            <a:ext cx="892800" cy="1520000"/>
          </a:xfrm>
          <a:prstGeom prst="rect">
            <a:avLst/>
          </a:prstGeom>
          <a:solidFill>
            <a:srgbClr val="0DB7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7"/>
          <p:cNvSpPr txBox="1">
            <a:spLocks noGrp="1"/>
          </p:cNvSpPr>
          <p:nvPr>
            <p:ph type="title"/>
          </p:nvPr>
        </p:nvSpPr>
        <p:spPr>
          <a:xfrm>
            <a:off x="1125900" y="7464"/>
            <a:ext cx="4736800" cy="15200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2" name="Google Shape;42;p7"/>
          <p:cNvSpPr txBox="1">
            <a:spLocks noGrp="1"/>
          </p:cNvSpPr>
          <p:nvPr>
            <p:ph type="body" idx="1"/>
          </p:nvPr>
        </p:nvSpPr>
        <p:spPr>
          <a:xfrm>
            <a:off x="1125900" y="2064700"/>
            <a:ext cx="2558400" cy="43000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43" name="Google Shape;43;p7"/>
          <p:cNvSpPr txBox="1">
            <a:spLocks noGrp="1"/>
          </p:cNvSpPr>
          <p:nvPr>
            <p:ph type="body" idx="2"/>
          </p:nvPr>
        </p:nvSpPr>
        <p:spPr>
          <a:xfrm>
            <a:off x="3815484" y="2064700"/>
            <a:ext cx="2558400" cy="43000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44" name="Google Shape;44;p7"/>
          <p:cNvSpPr txBox="1">
            <a:spLocks noGrp="1"/>
          </p:cNvSpPr>
          <p:nvPr>
            <p:ph type="body" idx="3"/>
          </p:nvPr>
        </p:nvSpPr>
        <p:spPr>
          <a:xfrm>
            <a:off x="6505068" y="2064700"/>
            <a:ext cx="2558400" cy="4300000"/>
          </a:xfrm>
          <a:prstGeom prst="rect">
            <a:avLst/>
          </a:prstGeom>
        </p:spPr>
        <p:txBody>
          <a:bodyPr spcFirstLastPara="1" wrap="square" lIns="91425" tIns="91425" rIns="91425" bIns="91425" anchor="t" anchorCtr="0"/>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45" name="Google Shape;45;p7"/>
          <p:cNvSpPr txBox="1">
            <a:spLocks noGrp="1"/>
          </p:cNvSpPr>
          <p:nvPr>
            <p:ph type="sldNum" idx="12"/>
          </p:nvPr>
        </p:nvSpPr>
        <p:spPr>
          <a:xfrm>
            <a:off x="-100" y="0"/>
            <a:ext cx="892800" cy="152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s-ES" smtClean="0"/>
              <a:pPr algn="ctr"/>
              <a:t>‹Nº›</a:t>
            </a:fld>
            <a:endParaRPr lang="es-ES"/>
          </a:p>
        </p:txBody>
      </p:sp>
    </p:spTree>
    <p:extLst>
      <p:ext uri="{BB962C8B-B14F-4D97-AF65-F5344CB8AC3E}">
        <p14:creationId xmlns:p14="http://schemas.microsoft.com/office/powerpoint/2010/main" val="1727659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s-ES" sz="1800" b="0" strike="noStrike" spc="-1">
              <a:solidFill>
                <a:srgbClr val="000000"/>
              </a:solidFill>
              <a:latin typeface="Calibri Light"/>
            </a:endParaRPr>
          </a:p>
        </p:txBody>
      </p:sp>
      <p:sp>
        <p:nvSpPr>
          <p:cNvPr id="10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s-ES" sz="2400" b="0" strike="noStrike" spc="-1">
              <a:solidFill>
                <a:srgbClr val="262626"/>
              </a:solidFill>
              <a:latin typeface="Calibri Light"/>
            </a:endParaRPr>
          </a:p>
        </p:txBody>
      </p:sp>
      <p:sp>
        <p:nvSpPr>
          <p:cNvPr id="10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s-ES" sz="2400" b="0" strike="noStrike" spc="-1">
              <a:solidFill>
                <a:srgbClr val="262626"/>
              </a:solidFill>
              <a:latin typeface="Calibri Light"/>
            </a:endParaRPr>
          </a:p>
        </p:txBody>
      </p:sp>
      <p:sp>
        <p:nvSpPr>
          <p:cNvPr id="10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s-ES" sz="2400" b="0" strike="noStrike" spc="-1">
              <a:solidFill>
                <a:srgbClr val="262626"/>
              </a:solidFill>
              <a:latin typeface="Calibri Light"/>
            </a:endParaRPr>
          </a:p>
        </p:txBody>
      </p:sp>
    </p:spTree>
    <p:extLst>
      <p:ext uri="{BB962C8B-B14F-4D97-AF65-F5344CB8AC3E}">
        <p14:creationId xmlns:p14="http://schemas.microsoft.com/office/powerpoint/2010/main" val="138476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40771E8B-6CA5-40B2-8038-0E112F3DAC1C}" type="datetimeFigureOut">
              <a:rPr lang="es-ES" smtClean="0"/>
              <a:t>27/04/2019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6737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0771E8B-6CA5-40B2-8038-0E112F3DAC1C}" type="datetimeFigureOut">
              <a:rPr lang="es-ES" smtClean="0"/>
              <a:t>27/04/2019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75426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40771E8B-6CA5-40B2-8038-0E112F3DAC1C}" type="datetimeFigureOut">
              <a:rPr lang="es-ES" smtClean="0"/>
              <a:t>27/04/2019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96883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40771E8B-6CA5-40B2-8038-0E112F3DAC1C}" type="datetimeFigureOut">
              <a:rPr lang="es-ES" smtClean="0"/>
              <a:t>27/04/2019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303382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40771E8B-6CA5-40B2-8038-0E112F3DAC1C}" type="datetimeFigureOut">
              <a:rPr lang="es-ES" smtClean="0"/>
              <a:t>27/04/2019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601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771E8B-6CA5-40B2-8038-0E112F3DAC1C}" type="datetimeFigureOut">
              <a:rPr lang="es-ES" smtClean="0"/>
              <a:t>27/04/2019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812378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s-ES"/>
              <a:t>Haga clic para modificar el estilo de título del patrón</a:t>
            </a:r>
            <a:endParaRPr lang="en-US"/>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s-ES"/>
              <a:t>Haga clic para modificar los estilos de texto del patrón</a:t>
            </a:r>
          </a:p>
        </p:txBody>
      </p:sp>
      <p:sp>
        <p:nvSpPr>
          <p:cNvPr id="5" name="Date Placeholder 4"/>
          <p:cNvSpPr>
            <a:spLocks noGrp="1"/>
          </p:cNvSpPr>
          <p:nvPr>
            <p:ph type="dt" sz="half" idx="10"/>
          </p:nvPr>
        </p:nvSpPr>
        <p:spPr/>
        <p:txBody>
          <a:bodyPr/>
          <a:lstStyle/>
          <a:p>
            <a:fld id="{40771E8B-6CA5-40B2-8038-0E112F3DAC1C}" type="datetimeFigureOut">
              <a:rPr lang="es-ES" smtClean="0"/>
              <a:t>27/04/2019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203892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0771E8B-6CA5-40B2-8038-0E112F3DAC1C}" type="datetimeFigureOut">
              <a:rPr lang="es-ES" smtClean="0"/>
              <a:t>27/04/2019</a:t>
            </a:fld>
            <a:endParaRPr lang="es-E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s-E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191727058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0771E8B-6CA5-40B2-8038-0E112F3DAC1C}" type="datetimeFigureOut">
              <a:rPr lang="es-ES" smtClean="0"/>
              <a:t>27/04/2019</a:t>
            </a:fld>
            <a:endParaRPr lang="es-E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s-E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294648669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ubmed/30657859"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11.xml"/><Relationship Id="rId11" Type="http://schemas.openxmlformats.org/officeDocument/2006/relationships/image" Target="../media/image36.jpeg"/><Relationship Id="rId5" Type="http://schemas.openxmlformats.org/officeDocument/2006/relationships/diagramQuickStyle" Target="../diagrams/quickStyle11.xml"/><Relationship Id="rId10" Type="http://schemas.openxmlformats.org/officeDocument/2006/relationships/image" Target="../media/image35.jpeg"/><Relationship Id="rId4" Type="http://schemas.openxmlformats.org/officeDocument/2006/relationships/diagramLayout" Target="../diagrams/layout11.xml"/><Relationship Id="rId9"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38.png"/><Relationship Id="rId4" Type="http://schemas.microsoft.com/office/2007/relationships/hdphoto" Target="../media/hdphoto3.wdp"/><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2.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6.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7.jpeg"/><Relationship Id="rId4" Type="http://schemas.openxmlformats.org/officeDocument/2006/relationships/diagramLayout" Target="../diagrams/layout4.xml"/><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1026" name="Picture 2" descr="La inmunoterapia, tratamiento de primera elecciÃ³n en algunos tipos de tumores">
            <a:extLst>
              <a:ext uri="{FF2B5EF4-FFF2-40B4-BE49-F238E27FC236}">
                <a16:creationId xmlns:a16="http://schemas.microsoft.com/office/drawing/2014/main" id="{860C69C7-F900-4CE2-A6BE-FA29D620F9F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3155" y="9829"/>
            <a:ext cx="12198309" cy="6848172"/>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72;p12"/>
          <p:cNvSpPr txBox="1">
            <a:spLocks noGrp="1"/>
          </p:cNvSpPr>
          <p:nvPr>
            <p:ph type="ctrTitle"/>
          </p:nvPr>
        </p:nvSpPr>
        <p:spPr>
          <a:xfrm>
            <a:off x="3117273" y="1926094"/>
            <a:ext cx="7079600" cy="1546400"/>
          </a:xfrm>
          <a:prstGeom prst="rect">
            <a:avLst/>
          </a:prstGeom>
        </p:spPr>
        <p:txBody>
          <a:bodyPr spcFirstLastPara="1" vert="horz" wrap="square" lIns="121900" tIns="121900" rIns="121900" bIns="121900" rtlCol="0" anchor="b" anchorCtr="0">
            <a:noAutofit/>
          </a:bodyPr>
          <a:lstStyle/>
          <a:p>
            <a:pPr algn="r"/>
            <a:r>
              <a:rPr lang="es-ES" sz="9200" b="1" dirty="0"/>
              <a:t>radiología e inmunoterapia</a:t>
            </a:r>
            <a:endParaRPr lang="es-ES" sz="9200" b="1" dirty="0">
              <a:latin typeface="Century Gothic" panose="020B0502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049C6109-DF80-4119-9043-9578D53D79EE}"/>
              </a:ext>
            </a:extLst>
          </p:cNvPr>
          <p:cNvPicPr>
            <a:picLocks noChangeAspect="1"/>
          </p:cNvPicPr>
          <p:nvPr/>
        </p:nvPicPr>
        <p:blipFill rotWithShape="1">
          <a:blip r:embed="rId4">
            <a:alphaModFix amt="50000"/>
            <a:extLst>
              <a:ext uri="{BEBA8EAE-BF5A-486C-A8C5-ECC9F3942E4B}">
                <a14:imgProps xmlns:a14="http://schemas.microsoft.com/office/drawing/2010/main">
                  <a14:imgLayer r:embed="rId5">
                    <a14:imgEffect>
                      <a14:sharpenSoften amount="50000"/>
                    </a14:imgEffect>
                  </a14:imgLayer>
                </a14:imgProps>
              </a:ext>
            </a:extLst>
          </a:blip>
          <a:srcRect l="4148" t="43381" r="5452" b="32975"/>
          <a:stretch/>
        </p:blipFill>
        <p:spPr>
          <a:xfrm>
            <a:off x="10699" y="5596510"/>
            <a:ext cx="7260384" cy="924228"/>
          </a:xfrm>
          <a:prstGeom prst="rect">
            <a:avLst/>
          </a:prstGeom>
        </p:spPr>
      </p:pic>
      <p:sp>
        <p:nvSpPr>
          <p:cNvPr id="3" name="Rectángulo 2">
            <a:extLst>
              <a:ext uri="{FF2B5EF4-FFF2-40B4-BE49-F238E27FC236}">
                <a16:creationId xmlns:a16="http://schemas.microsoft.com/office/drawing/2014/main" id="{42CA3C4D-B06B-486A-8AD9-DC92B82001A0}"/>
              </a:ext>
            </a:extLst>
          </p:cNvPr>
          <p:cNvSpPr/>
          <p:nvPr/>
        </p:nvSpPr>
        <p:spPr>
          <a:xfrm>
            <a:off x="3047709" y="3360506"/>
            <a:ext cx="7079599" cy="89255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1440" tIns="45720" rIns="91440" bIns="45720" anchor="t">
            <a:spAutoFit/>
          </a:bodyPr>
          <a:lstStyle/>
          <a:p>
            <a:pPr algn="r"/>
            <a:r>
              <a:rPr lang="es-ES" sz="2600" b="1" dirty="0">
                <a:solidFill>
                  <a:schemeClr val="bg1"/>
                </a:solidFill>
                <a:latin typeface="Consolas"/>
                <a:cs typeface="Arial"/>
              </a:rPr>
              <a:t>Paula Rodríguez Fernández</a:t>
            </a:r>
            <a:br>
              <a:rPr lang="es-ES" sz="2600" b="1" dirty="0">
                <a:latin typeface="Consolas"/>
                <a:cs typeface="Arial" panose="020B0604020202020204" pitchFamily="34" charset="0"/>
              </a:rPr>
            </a:br>
            <a:r>
              <a:rPr lang="es-ES" sz="2600" b="1" dirty="0">
                <a:solidFill>
                  <a:schemeClr val="bg1"/>
                </a:solidFill>
                <a:latin typeface="Consolas"/>
                <a:cs typeface="Arial"/>
              </a:rPr>
              <a:t>Radiología HAC Vigo</a:t>
            </a:r>
            <a:endParaRPr lang="es-ES" sz="2600" b="1" cap="none" spc="0">
              <a:ln w="6600">
                <a:solidFill>
                  <a:srgbClr val="A8B97F"/>
                </a:solidFill>
                <a:prstDash val="solid"/>
              </a:ln>
              <a:solidFill>
                <a:schemeClr val="bg1"/>
              </a:solidFill>
              <a:effectLst>
                <a:outerShdw dist="38100" dir="2700000" algn="tl" rotWithShape="0">
                  <a:srgbClr val="A8B97F"/>
                </a:outerShdw>
              </a:effectLst>
              <a:latin typeface="Consolas"/>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975E48-5140-4A5E-8BCB-7E13E74D2F25}"/>
              </a:ext>
            </a:extLst>
          </p:cNvPr>
          <p:cNvSpPr>
            <a:spLocks noGrp="1"/>
          </p:cNvSpPr>
          <p:nvPr>
            <p:ph type="title"/>
          </p:nvPr>
        </p:nvSpPr>
        <p:spPr/>
        <p:txBody>
          <a:bodyPr>
            <a:normAutofit fontScale="90000"/>
          </a:bodyPr>
          <a:lstStyle/>
          <a:p>
            <a:r>
              <a:rPr lang="es-ES" dirty="0" err="1"/>
              <a:t>pseudoprogresión</a:t>
            </a:r>
            <a:endParaRPr lang="es-ES" dirty="0"/>
          </a:p>
        </p:txBody>
      </p:sp>
      <p:sp>
        <p:nvSpPr>
          <p:cNvPr id="3" name="Marcador de texto 2">
            <a:extLst>
              <a:ext uri="{FF2B5EF4-FFF2-40B4-BE49-F238E27FC236}">
                <a16:creationId xmlns:a16="http://schemas.microsoft.com/office/drawing/2014/main" id="{B1549F03-0B8D-495E-95DB-FF54FAC81E2E}"/>
              </a:ext>
            </a:extLst>
          </p:cNvPr>
          <p:cNvSpPr>
            <a:spLocks noGrp="1"/>
          </p:cNvSpPr>
          <p:nvPr>
            <p:ph type="body" idx="1"/>
          </p:nvPr>
        </p:nvSpPr>
        <p:spPr>
          <a:xfrm>
            <a:off x="810325" y="1884205"/>
            <a:ext cx="6136207" cy="4517200"/>
          </a:xfrm>
        </p:spPr>
        <p:txBody>
          <a:bodyPr spcFirstLastPara="1" vert="horz" wrap="square" lIns="91425" tIns="91425" rIns="91425" bIns="91425" rtlCol="0" anchor="t" anchorCtr="0">
            <a:noAutofit/>
          </a:bodyPr>
          <a:lstStyle/>
          <a:p>
            <a:pPr marL="608965" indent="-507365">
              <a:spcBef>
                <a:spcPts val="900"/>
              </a:spcBef>
              <a:spcAft>
                <a:spcPts val="100"/>
              </a:spcAft>
              <a:buSzPct val="45000"/>
            </a:pPr>
            <a:r>
              <a:rPr lang="es-ES" sz="2500" dirty="0"/>
              <a:t>Disminución de carga tumoral tras  incremento inicial de la misma o tras  aparición de nuevas lesiones</a:t>
            </a:r>
            <a:endParaRPr lang="es-ES" sz="2500" dirty="0">
              <a:cs typeface="Calibri Light" panose="020F0302020204030204"/>
            </a:endParaRPr>
          </a:p>
          <a:p>
            <a:pPr marL="608965" indent="-507365">
              <a:spcBef>
                <a:spcPts val="900"/>
              </a:spcBef>
              <a:spcAft>
                <a:spcPts val="100"/>
              </a:spcAft>
              <a:buSzPct val="45000"/>
            </a:pPr>
            <a:r>
              <a:rPr lang="es-ES" sz="2500" dirty="0"/>
              <a:t>12 semanas de inicio tratamiento</a:t>
            </a:r>
            <a:endParaRPr lang="es-ES" sz="2500" dirty="0">
              <a:cs typeface="Calibri Light" panose="020F0302020204030204"/>
            </a:endParaRPr>
          </a:p>
          <a:p>
            <a:pPr marL="608965" indent="-507365">
              <a:spcBef>
                <a:spcPts val="900"/>
              </a:spcBef>
              <a:spcAft>
                <a:spcPts val="100"/>
              </a:spcAft>
              <a:buSzPct val="45000"/>
            </a:pPr>
            <a:r>
              <a:rPr lang="es-ES" sz="2500" dirty="0"/>
              <a:t>Radiológicamente NO se puede diferenciar </a:t>
            </a:r>
            <a:r>
              <a:rPr lang="es-ES" sz="2500" i="1" dirty="0" err="1"/>
              <a:t>pseudoprogresión</a:t>
            </a:r>
            <a:r>
              <a:rPr lang="es-ES" sz="2500" i="1" dirty="0"/>
              <a:t> vs verdadera progresión</a:t>
            </a:r>
            <a:endParaRPr lang="es-ES" sz="2500" i="1" dirty="0">
              <a:cs typeface="Calibri Light"/>
            </a:endParaRPr>
          </a:p>
          <a:p>
            <a:pPr marL="608965" indent="-507365">
              <a:spcBef>
                <a:spcPts val="900"/>
              </a:spcBef>
              <a:spcAft>
                <a:spcPts val="100"/>
              </a:spcAft>
              <a:buSzPct val="45000"/>
            </a:pPr>
            <a:r>
              <a:rPr lang="es-ES" sz="2500" dirty="0"/>
              <a:t>Se</a:t>
            </a:r>
            <a:r>
              <a:rPr lang="es-ES" sz="2500" dirty="0">
                <a:cs typeface="Calibri Light" panose="020F0302020204030204"/>
              </a:rPr>
              <a:t> asocia con mayor supervivencia en pacientes con melanoma con </a:t>
            </a:r>
            <a:r>
              <a:rPr lang="es-ES" sz="2500" dirty="0" err="1">
                <a:cs typeface="Calibri Light" panose="020F0302020204030204"/>
              </a:rPr>
              <a:t>antiCTLA</a:t>
            </a:r>
            <a:r>
              <a:rPr lang="es-ES" sz="2500" dirty="0">
                <a:cs typeface="Calibri Light" panose="020F0302020204030204"/>
              </a:rPr>
              <a:t> 4</a:t>
            </a:r>
            <a:r>
              <a:rPr lang="es-ES" sz="2000" dirty="0">
                <a:cs typeface="Calibri Light" panose="020F0302020204030204"/>
              </a:rPr>
              <a:t>*</a:t>
            </a:r>
            <a:endParaRPr lang="es-ES" sz="2000" b="1" i="1" dirty="0">
              <a:cs typeface="Calibri Light" panose="020F0302020204030204"/>
            </a:endParaRPr>
          </a:p>
          <a:p>
            <a:pPr marL="100965" indent="0">
              <a:buNone/>
            </a:pPr>
            <a:endParaRPr lang="es-ES" dirty="0">
              <a:cs typeface="Calibri Light" panose="020F0302020204030204"/>
            </a:endParaRPr>
          </a:p>
        </p:txBody>
      </p:sp>
      <p:sp>
        <p:nvSpPr>
          <p:cNvPr id="9" name="Forma libre: forma 8">
            <a:extLst>
              <a:ext uri="{FF2B5EF4-FFF2-40B4-BE49-F238E27FC236}">
                <a16:creationId xmlns:a16="http://schemas.microsoft.com/office/drawing/2014/main" id="{A4BB389D-A088-4750-92F6-BFF9D41504C4}"/>
              </a:ext>
            </a:extLst>
          </p:cNvPr>
          <p:cNvSpPr/>
          <p:nvPr/>
        </p:nvSpPr>
        <p:spPr>
          <a:xfrm>
            <a:off x="8245915" y="1069078"/>
            <a:ext cx="2220785" cy="914437"/>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D7D31"/>
          </a:solidFill>
          <a:ln>
            <a:solidFill>
              <a:srgbClr val="FF9933"/>
            </a:solidFill>
          </a:ln>
        </p:spPr>
        <p:style>
          <a:lnRef idx="1">
            <a:schemeClr val="accent1"/>
          </a:lnRef>
          <a:fillRef idx="2">
            <a:schemeClr val="accent1"/>
          </a:fillRef>
          <a:effectRef idx="1">
            <a:schemeClr val="accent1"/>
          </a:effectRef>
          <a:fontRef idx="minor">
            <a:schemeClr val="dk1"/>
          </a:fontRef>
        </p:style>
        <p:txBody>
          <a:bodyPr vert="horz" wrap="none" lIns="81650" tIns="40820" rIns="81650" bIns="40820" anchor="ctr" anchorCtr="1" compatLnSpc="0">
            <a:noAutofit/>
          </a:bodyPr>
          <a:lstStyle/>
          <a:p>
            <a:pPr algn="ctr" defTabSz="829544" hangingPunct="0">
              <a:defRPr sz="2800" b="0" i="0" u="none" strike="noStrike" kern="0" cap="none" spc="0" baseline="0">
                <a:solidFill>
                  <a:srgbClr val="000000"/>
                </a:solidFill>
                <a:uFillTx/>
              </a:defRPr>
            </a:pPr>
            <a:r>
              <a:rPr lang="es-ES" sz="2500" b="1" dirty="0">
                <a:solidFill>
                  <a:schemeClr val="bg1"/>
                </a:solidFill>
                <a:latin typeface="Arial"/>
                <a:ea typeface="Microsoft YaHei"/>
                <a:cs typeface="Arial"/>
              </a:rPr>
              <a:t>Incidencia</a:t>
            </a:r>
          </a:p>
          <a:p>
            <a:pPr algn="ctr" defTabSz="829544" hangingPunct="0">
              <a:defRPr sz="2800" b="0" i="0" u="none" strike="noStrike" kern="0" cap="none" spc="0" baseline="0">
                <a:solidFill>
                  <a:srgbClr val="000000"/>
                </a:solidFill>
                <a:uFillTx/>
              </a:defRPr>
            </a:pPr>
            <a:r>
              <a:rPr lang="es-ES" sz="2500" b="1" dirty="0">
                <a:solidFill>
                  <a:schemeClr val="bg1"/>
                </a:solidFill>
                <a:latin typeface="Arial"/>
                <a:ea typeface="Microsoft YaHei"/>
                <a:cs typeface="Arial"/>
              </a:rPr>
              <a:t>5-10 %</a:t>
            </a:r>
          </a:p>
        </p:txBody>
      </p:sp>
      <p:sp>
        <p:nvSpPr>
          <p:cNvPr id="10" name="Forma libre: forma 9">
            <a:extLst>
              <a:ext uri="{FF2B5EF4-FFF2-40B4-BE49-F238E27FC236}">
                <a16:creationId xmlns:a16="http://schemas.microsoft.com/office/drawing/2014/main" id="{1E25F8CE-40D9-4A82-87D1-239F52E5981F}"/>
              </a:ext>
            </a:extLst>
          </p:cNvPr>
          <p:cNvSpPr/>
          <p:nvPr/>
        </p:nvSpPr>
        <p:spPr>
          <a:xfrm>
            <a:off x="7560087" y="2636692"/>
            <a:ext cx="3527124" cy="300458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ln/>
        </p:spPr>
        <p:style>
          <a:lnRef idx="1">
            <a:schemeClr val="accent1"/>
          </a:lnRef>
          <a:fillRef idx="3">
            <a:schemeClr val="accent1"/>
          </a:fillRef>
          <a:effectRef idx="2">
            <a:schemeClr val="accent1"/>
          </a:effectRef>
          <a:fontRef idx="minor">
            <a:schemeClr val="lt1"/>
          </a:fontRef>
        </p:style>
        <p:txBody>
          <a:bodyPr vert="horz" wrap="none" lIns="81650" tIns="40820" rIns="81650" bIns="40820" anchor="ctr" anchorCtr="1" compatLnSpc="0">
            <a:noAutofit/>
          </a:bodyPr>
          <a:lstStyle/>
          <a:p>
            <a:pPr algn="ctr" defTabSz="829544" hangingPunct="0">
              <a:defRPr sz="2600" b="0" i="0" u="none" strike="noStrike" kern="0" cap="none" spc="0" baseline="0">
                <a:solidFill>
                  <a:srgbClr val="000000"/>
                </a:solidFill>
                <a:uFillTx/>
              </a:defRPr>
            </a:pPr>
            <a:r>
              <a:rPr lang="es-ES" sz="2359" dirty="0">
                <a:solidFill>
                  <a:schemeClr val="bg1"/>
                </a:solidFill>
                <a:latin typeface="Arial" pitchFamily="18"/>
                <a:ea typeface="Microsoft YaHei" pitchFamily="2"/>
                <a:cs typeface="Arial" pitchFamily="2"/>
              </a:rPr>
              <a:t>En la mayoría de los</a:t>
            </a:r>
          </a:p>
          <a:p>
            <a:pPr algn="ctr" defTabSz="829544" hangingPunct="0">
              <a:defRPr sz="2600" b="0" i="0" u="none" strike="noStrike" kern="0" cap="none" spc="0" baseline="0">
                <a:solidFill>
                  <a:srgbClr val="000000"/>
                </a:solidFill>
                <a:uFillTx/>
              </a:defRPr>
            </a:pPr>
            <a:r>
              <a:rPr lang="es-ES" sz="2359" dirty="0">
                <a:solidFill>
                  <a:schemeClr val="bg1"/>
                </a:solidFill>
                <a:latin typeface="Arial" pitchFamily="18"/>
                <a:ea typeface="Microsoft YaHei" pitchFamily="2"/>
                <a:cs typeface="Arial" pitchFamily="2"/>
              </a:rPr>
              <a:t>pacientes va</a:t>
            </a:r>
          </a:p>
          <a:p>
            <a:pPr algn="ctr" defTabSz="829544" hangingPunct="0">
              <a:defRPr sz="2600" b="0" i="0" u="none" strike="noStrike" kern="0" cap="none" spc="0" baseline="0">
                <a:solidFill>
                  <a:srgbClr val="000000"/>
                </a:solidFill>
                <a:uFillTx/>
              </a:defRPr>
            </a:pPr>
            <a:r>
              <a:rPr lang="es-ES" sz="2359" dirty="0">
                <a:solidFill>
                  <a:schemeClr val="bg1"/>
                </a:solidFill>
                <a:latin typeface="Arial" pitchFamily="18"/>
                <a:ea typeface="Microsoft YaHei" pitchFamily="2"/>
                <a:cs typeface="Arial" pitchFamily="2"/>
              </a:rPr>
              <a:t>a corresponderse con</a:t>
            </a:r>
          </a:p>
          <a:p>
            <a:pPr algn="ctr" defTabSz="829544" hangingPunct="0">
              <a:defRPr sz="2600" b="0" i="0" u="none" strike="noStrike" kern="0" cap="none" spc="0" baseline="0">
                <a:solidFill>
                  <a:srgbClr val="000000"/>
                </a:solidFill>
                <a:uFillTx/>
              </a:defRPr>
            </a:pPr>
            <a:r>
              <a:rPr lang="es-ES" sz="2350" dirty="0">
                <a:solidFill>
                  <a:schemeClr val="bg1"/>
                </a:solidFill>
                <a:latin typeface="Arial"/>
                <a:ea typeface="Microsoft YaHei"/>
                <a:cs typeface="Arial"/>
              </a:rPr>
              <a:t>una</a:t>
            </a:r>
            <a:r>
              <a:rPr lang="es-ES" sz="2350" b="1" dirty="0">
                <a:solidFill>
                  <a:schemeClr val="bg1"/>
                </a:solidFill>
                <a:latin typeface="Arial"/>
                <a:ea typeface="Microsoft YaHei"/>
                <a:cs typeface="Arial"/>
              </a:rPr>
              <a:t> verdadera</a:t>
            </a:r>
          </a:p>
          <a:p>
            <a:pPr algn="ctr" defTabSz="829544" hangingPunct="0">
              <a:defRPr sz="2600" b="0" i="0" u="none" strike="noStrike" kern="0" cap="none" spc="0" baseline="0">
                <a:solidFill>
                  <a:srgbClr val="000000"/>
                </a:solidFill>
                <a:uFillTx/>
              </a:defRPr>
            </a:pPr>
            <a:r>
              <a:rPr lang="es-ES" sz="2350" b="1" dirty="0">
                <a:solidFill>
                  <a:schemeClr val="bg1"/>
                </a:solidFill>
                <a:latin typeface="Arial"/>
                <a:ea typeface="Microsoft YaHei"/>
                <a:cs typeface="Arial"/>
              </a:rPr>
              <a:t>progresión</a:t>
            </a:r>
          </a:p>
        </p:txBody>
      </p:sp>
      <p:sp>
        <p:nvSpPr>
          <p:cNvPr id="11" name="Conector recto 5">
            <a:extLst>
              <a:ext uri="{FF2B5EF4-FFF2-40B4-BE49-F238E27FC236}">
                <a16:creationId xmlns:a16="http://schemas.microsoft.com/office/drawing/2014/main" id="{0791199C-5B83-467B-AE8B-7CA8208902CF}"/>
              </a:ext>
            </a:extLst>
          </p:cNvPr>
          <p:cNvSpPr/>
          <p:nvPr/>
        </p:nvSpPr>
        <p:spPr>
          <a:xfrm flipH="1">
            <a:off x="9347817" y="1983523"/>
            <a:ext cx="8162" cy="58785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ln>
            <a:tailEnd type="arrow"/>
          </a:ln>
        </p:spPr>
        <p:style>
          <a:lnRef idx="1">
            <a:schemeClr val="accent1"/>
          </a:lnRef>
          <a:fillRef idx="2">
            <a:schemeClr val="accent1"/>
          </a:fillRef>
          <a:effectRef idx="1">
            <a:schemeClr val="accent1"/>
          </a:effectRef>
          <a:fontRef idx="minor">
            <a:schemeClr val="dk1"/>
          </a:fontRef>
        </p:style>
        <p:txBody>
          <a:bodyPr vert="horz" wrap="none" lIns="81650" tIns="40820" rIns="81650" bIns="40820" anchor="ctr" anchorCtr="0" compatLnSpc="0">
            <a:noAutofit/>
          </a:bodyPr>
          <a:lstStyle/>
          <a:p>
            <a:pPr defTabSz="829544" hangingPunct="0">
              <a:defRPr sz="1800" b="0" i="0" u="none" strike="noStrike" kern="0" cap="none" spc="0" baseline="0">
                <a:solidFill>
                  <a:srgbClr val="000000"/>
                </a:solidFill>
                <a:uFillTx/>
              </a:defRPr>
            </a:pPr>
            <a:endParaRPr lang="es-ES" sz="1633">
              <a:solidFill>
                <a:srgbClr val="000000"/>
              </a:solidFill>
              <a:latin typeface="Arial" pitchFamily="18"/>
              <a:ea typeface="Microsoft YaHei" pitchFamily="2"/>
              <a:cs typeface="Arial" pitchFamily="2"/>
            </a:endParaRPr>
          </a:p>
        </p:txBody>
      </p:sp>
      <p:sp>
        <p:nvSpPr>
          <p:cNvPr id="4" name="Rectángulo 3">
            <a:extLst>
              <a:ext uri="{FF2B5EF4-FFF2-40B4-BE49-F238E27FC236}">
                <a16:creationId xmlns:a16="http://schemas.microsoft.com/office/drawing/2014/main" id="{2A3C7228-DF44-4A26-99D5-13CFAC7F2590}"/>
              </a:ext>
            </a:extLst>
          </p:cNvPr>
          <p:cNvSpPr/>
          <p:nvPr/>
        </p:nvSpPr>
        <p:spPr>
          <a:xfrm>
            <a:off x="962390" y="6335332"/>
            <a:ext cx="4836338" cy="515526"/>
          </a:xfrm>
          <a:prstGeom prst="rect">
            <a:avLst/>
          </a:prstGeom>
        </p:spPr>
        <p:txBody>
          <a:bodyPr wrap="square" anchor="t">
            <a:spAutoFit/>
          </a:bodyPr>
          <a:lstStyle/>
          <a:p>
            <a:pPr>
              <a:spcAft>
                <a:spcPts val="600"/>
              </a:spcAft>
            </a:pPr>
            <a:r>
              <a:rPr lang="en-US" sz="1200" dirty="0">
                <a:latin typeface="arial"/>
                <a:cs typeface="arial"/>
              </a:rPr>
              <a:t> *Solinas C et al. Crit. Rev Oncol </a:t>
            </a:r>
            <a:r>
              <a:rPr lang="en-US" sz="1200" dirty="0" err="1">
                <a:latin typeface="arial"/>
                <a:cs typeface="arial"/>
              </a:rPr>
              <a:t>Hematol</a:t>
            </a:r>
            <a:r>
              <a:rPr lang="en-US" sz="1200" dirty="0">
                <a:latin typeface="arial"/>
                <a:cs typeface="arial"/>
              </a:rPr>
              <a:t> 2017 Dec;120:13-21. </a:t>
            </a:r>
            <a:r>
              <a:rPr lang="en-US" sz="1100" dirty="0">
                <a:latin typeface="arial"/>
                <a:cs typeface="arial"/>
              </a:rPr>
              <a:t> </a:t>
            </a:r>
            <a:endParaRPr lang="en-US" sz="1100" dirty="0">
              <a:latin typeface="arial" panose="020B0604020202020204" pitchFamily="34" charset="0"/>
              <a:cs typeface="arial"/>
            </a:endParaRPr>
          </a:p>
          <a:p>
            <a:pPr>
              <a:spcAft>
                <a:spcPts val="600"/>
              </a:spcAft>
            </a:pPr>
            <a:endParaRPr lang="en-US" sz="1050" i="0" dirty="0">
              <a:effectLst/>
              <a:latin typeface="arial" panose="020B0604020202020204" pitchFamily="34" charset="0"/>
              <a:cs typeface="arial"/>
            </a:endParaRPr>
          </a:p>
        </p:txBody>
      </p:sp>
    </p:spTree>
    <p:extLst>
      <p:ext uri="{BB962C8B-B14F-4D97-AF65-F5344CB8AC3E}">
        <p14:creationId xmlns:p14="http://schemas.microsoft.com/office/powerpoint/2010/main" val="2662406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074089-F128-434D-B45C-F7F233A58696}"/>
              </a:ext>
            </a:extLst>
          </p:cNvPr>
          <p:cNvSpPr>
            <a:spLocks noGrp="1"/>
          </p:cNvSpPr>
          <p:nvPr>
            <p:ph type="title"/>
          </p:nvPr>
        </p:nvSpPr>
        <p:spPr/>
        <p:txBody>
          <a:bodyPr>
            <a:normAutofit fontScale="90000"/>
          </a:bodyPr>
          <a:lstStyle/>
          <a:p>
            <a:r>
              <a:rPr lang="es-ES" dirty="0" err="1"/>
              <a:t>pseudoprogresión</a:t>
            </a:r>
            <a:endParaRPr lang="es-ES" dirty="0"/>
          </a:p>
        </p:txBody>
      </p:sp>
      <p:pic>
        <p:nvPicPr>
          <p:cNvPr id="5" name="Imagen 4">
            <a:extLst>
              <a:ext uri="{FF2B5EF4-FFF2-40B4-BE49-F238E27FC236}">
                <a16:creationId xmlns:a16="http://schemas.microsoft.com/office/drawing/2014/main" id="{0840EDF0-06C6-41A0-B226-08A229EEE726}"/>
              </a:ext>
            </a:extLst>
          </p:cNvPr>
          <p:cNvPicPr>
            <a:picLocks noChangeAspect="1"/>
          </p:cNvPicPr>
          <p:nvPr/>
        </p:nvPicPr>
        <p:blipFill rotWithShape="1">
          <a:blip r:embed="rId3">
            <a:extLst>
              <a:ext uri="{28A0092B-C50C-407E-A947-70E740481C1C}">
                <a14:useLocalDpi xmlns:a14="http://schemas.microsoft.com/office/drawing/2010/main" val="0"/>
              </a:ext>
            </a:extLst>
          </a:blip>
          <a:srcRect l="36765" t="32243" r="9200" b="33315"/>
          <a:stretch/>
        </p:blipFill>
        <p:spPr>
          <a:xfrm>
            <a:off x="8017900" y="-34375"/>
            <a:ext cx="3652334" cy="3103995"/>
          </a:xfrm>
          <a:prstGeom prst="rect">
            <a:avLst/>
          </a:prstGeom>
        </p:spPr>
      </p:pic>
      <p:pic>
        <p:nvPicPr>
          <p:cNvPr id="7" name="Imagen 6">
            <a:extLst>
              <a:ext uri="{FF2B5EF4-FFF2-40B4-BE49-F238E27FC236}">
                <a16:creationId xmlns:a16="http://schemas.microsoft.com/office/drawing/2014/main" id="{2C9284C0-EA65-463B-8180-3158128AC4E9}"/>
              </a:ext>
            </a:extLst>
          </p:cNvPr>
          <p:cNvPicPr>
            <a:picLocks noChangeAspect="1"/>
          </p:cNvPicPr>
          <p:nvPr/>
        </p:nvPicPr>
        <p:blipFill rotWithShape="1">
          <a:blip r:embed="rId4">
            <a:extLst>
              <a:ext uri="{28A0092B-C50C-407E-A947-70E740481C1C}">
                <a14:useLocalDpi xmlns:a14="http://schemas.microsoft.com/office/drawing/2010/main" val="0"/>
              </a:ext>
            </a:extLst>
          </a:blip>
          <a:srcRect l="35479" t="33463" r="7445" b="30157"/>
          <a:stretch/>
        </p:blipFill>
        <p:spPr>
          <a:xfrm>
            <a:off x="8017900" y="1974657"/>
            <a:ext cx="3652334" cy="3103995"/>
          </a:xfrm>
          <a:prstGeom prst="rect">
            <a:avLst/>
          </a:prstGeom>
          <a:ln w="9525">
            <a:solidFill>
              <a:schemeClr val="tx1"/>
            </a:solidFill>
          </a:ln>
        </p:spPr>
      </p:pic>
      <p:pic>
        <p:nvPicPr>
          <p:cNvPr id="9" name="Imagen 8">
            <a:extLst>
              <a:ext uri="{FF2B5EF4-FFF2-40B4-BE49-F238E27FC236}">
                <a16:creationId xmlns:a16="http://schemas.microsoft.com/office/drawing/2014/main" id="{AFDC1018-9FDC-4E3C-A04A-6717C5EEA951}"/>
              </a:ext>
            </a:extLst>
          </p:cNvPr>
          <p:cNvPicPr>
            <a:picLocks noChangeAspect="1"/>
          </p:cNvPicPr>
          <p:nvPr/>
        </p:nvPicPr>
        <p:blipFill rotWithShape="1">
          <a:blip r:embed="rId5">
            <a:extLst>
              <a:ext uri="{28A0092B-C50C-407E-A947-70E740481C1C}">
                <a14:useLocalDpi xmlns:a14="http://schemas.microsoft.com/office/drawing/2010/main" val="0"/>
              </a:ext>
            </a:extLst>
          </a:blip>
          <a:srcRect l="33680" t="36417" r="9244" b="28874"/>
          <a:stretch/>
        </p:blipFill>
        <p:spPr>
          <a:xfrm>
            <a:off x="8017900" y="3889094"/>
            <a:ext cx="3652334" cy="2961442"/>
          </a:xfrm>
          <a:prstGeom prst="rect">
            <a:avLst/>
          </a:prstGeom>
        </p:spPr>
      </p:pic>
      <p:sp>
        <p:nvSpPr>
          <p:cNvPr id="15" name="Diagrama de flujo: conector 14">
            <a:extLst>
              <a:ext uri="{FF2B5EF4-FFF2-40B4-BE49-F238E27FC236}">
                <a16:creationId xmlns:a16="http://schemas.microsoft.com/office/drawing/2014/main" id="{1042D013-D447-456E-A549-121AD75A54EF}"/>
              </a:ext>
            </a:extLst>
          </p:cNvPr>
          <p:cNvSpPr/>
          <p:nvPr/>
        </p:nvSpPr>
        <p:spPr>
          <a:xfrm>
            <a:off x="9577380" y="2747919"/>
            <a:ext cx="495776" cy="469626"/>
          </a:xfrm>
          <a:prstGeom prst="flowChartConnector">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Diagrama de flujo: conector 24">
            <a:extLst>
              <a:ext uri="{FF2B5EF4-FFF2-40B4-BE49-F238E27FC236}">
                <a16:creationId xmlns:a16="http://schemas.microsoft.com/office/drawing/2014/main" id="{22A31835-C770-48D7-9E34-4001F34DD9D5}"/>
              </a:ext>
            </a:extLst>
          </p:cNvPr>
          <p:cNvSpPr/>
          <p:nvPr/>
        </p:nvSpPr>
        <p:spPr>
          <a:xfrm>
            <a:off x="9657381" y="4686300"/>
            <a:ext cx="355299" cy="313085"/>
          </a:xfrm>
          <a:prstGeom prst="flowChartConnector">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Forma libre: forma 25">
            <a:extLst>
              <a:ext uri="{FF2B5EF4-FFF2-40B4-BE49-F238E27FC236}">
                <a16:creationId xmlns:a16="http://schemas.microsoft.com/office/drawing/2014/main" id="{13BFB540-91D2-4CCB-86E4-CD203EFC2E32}"/>
              </a:ext>
            </a:extLst>
          </p:cNvPr>
          <p:cNvSpPr/>
          <p:nvPr/>
        </p:nvSpPr>
        <p:spPr>
          <a:xfrm>
            <a:off x="2920939" y="2249446"/>
            <a:ext cx="3485159" cy="100171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p:spPr>
        <p:style>
          <a:lnRef idx="1">
            <a:schemeClr val="accent1"/>
          </a:lnRef>
          <a:fillRef idx="2">
            <a:schemeClr val="accent1"/>
          </a:fillRef>
          <a:effectRef idx="1">
            <a:schemeClr val="accent1"/>
          </a:effectRef>
          <a:fontRef idx="minor">
            <a:schemeClr val="dk1"/>
          </a:fontRef>
        </p:style>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2600" b="0" i="0" u="none" strike="noStrike" kern="0" cap="none" spc="0" baseline="0">
                <a:solidFill>
                  <a:srgbClr val="000000"/>
                </a:solidFill>
                <a:uFillTx/>
              </a:defRPr>
            </a:pPr>
            <a:r>
              <a:rPr lang="es-ES" sz="2000" i="0" u="none" strike="noStrike" kern="1200" baseline="0" dirty="0">
                <a:solidFill>
                  <a:srgbClr val="000000"/>
                </a:solidFill>
                <a:uFillTx/>
                <a:latin typeface="Arial" pitchFamily="18"/>
                <a:ea typeface="Microsoft YaHei" pitchFamily="2"/>
                <a:cs typeface="Arial" pitchFamily="2"/>
              </a:rPr>
              <a:t>Infiltración</a:t>
            </a:r>
          </a:p>
          <a:p>
            <a:pPr marL="0" marR="0" lvl="0" indent="0" algn="ctr" defTabSz="914400" rtl="0" fontAlgn="auto" hangingPunct="0">
              <a:lnSpc>
                <a:spcPct val="100000"/>
              </a:lnSpc>
              <a:spcBef>
                <a:spcPts val="0"/>
              </a:spcBef>
              <a:spcAft>
                <a:spcPts val="0"/>
              </a:spcAft>
              <a:buNone/>
              <a:tabLst/>
              <a:defRPr sz="2600" b="0" i="0" u="none" strike="noStrike" kern="0" cap="none" spc="0" baseline="0">
                <a:solidFill>
                  <a:srgbClr val="000000"/>
                </a:solidFill>
                <a:uFillTx/>
              </a:defRPr>
            </a:pPr>
            <a:r>
              <a:rPr lang="es-ES" sz="2000" i="0" u="none" strike="noStrike" kern="1200" baseline="0" dirty="0">
                <a:solidFill>
                  <a:srgbClr val="000000"/>
                </a:solidFill>
                <a:uFillTx/>
                <a:latin typeface="Arial" pitchFamily="18"/>
                <a:ea typeface="Microsoft YaHei" pitchFamily="2"/>
                <a:cs typeface="Arial" pitchFamily="2"/>
              </a:rPr>
              <a:t>por linfocitos T  </a:t>
            </a:r>
          </a:p>
        </p:txBody>
      </p:sp>
      <p:sp>
        <p:nvSpPr>
          <p:cNvPr id="27" name="Forma libre: forma 26">
            <a:extLst>
              <a:ext uri="{FF2B5EF4-FFF2-40B4-BE49-F238E27FC236}">
                <a16:creationId xmlns:a16="http://schemas.microsoft.com/office/drawing/2014/main" id="{39172C61-7125-476C-BA38-CED5647CC0A8}"/>
              </a:ext>
            </a:extLst>
          </p:cNvPr>
          <p:cNvSpPr/>
          <p:nvPr/>
        </p:nvSpPr>
        <p:spPr>
          <a:xfrm>
            <a:off x="2920940" y="3316769"/>
            <a:ext cx="3485159" cy="90047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2700000" scaled="1"/>
            <a:tileRect/>
          </a:gradFill>
          <a:ln/>
        </p:spPr>
        <p:style>
          <a:lnRef idx="1">
            <a:schemeClr val="accent1"/>
          </a:lnRef>
          <a:fillRef idx="2">
            <a:schemeClr val="accent1"/>
          </a:fillRef>
          <a:effectRef idx="1">
            <a:schemeClr val="accent1"/>
          </a:effectRef>
          <a:fontRef idx="minor">
            <a:schemeClr val="dk1"/>
          </a:fontRef>
        </p:style>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2600" b="0" i="0" u="none" strike="noStrike" kern="0" cap="none" spc="0" baseline="0">
                <a:solidFill>
                  <a:srgbClr val="000000"/>
                </a:solidFill>
                <a:uFillTx/>
              </a:defRPr>
            </a:pPr>
            <a:r>
              <a:rPr lang="es-ES" sz="2000" i="0" u="none" strike="noStrike" kern="1200" baseline="0" dirty="0">
                <a:solidFill>
                  <a:srgbClr val="000000"/>
                </a:solidFill>
                <a:uFillTx/>
                <a:latin typeface="Arial" pitchFamily="18"/>
                <a:ea typeface="Microsoft YaHei" pitchFamily="2"/>
                <a:cs typeface="Arial" pitchFamily="2"/>
              </a:rPr>
              <a:t>Edema</a:t>
            </a:r>
          </a:p>
          <a:p>
            <a:pPr marL="0" marR="0" lvl="0" indent="0" algn="ctr" defTabSz="914400" rtl="0" fontAlgn="auto" hangingPunct="0">
              <a:lnSpc>
                <a:spcPct val="100000"/>
              </a:lnSpc>
              <a:spcBef>
                <a:spcPts val="0"/>
              </a:spcBef>
              <a:spcAft>
                <a:spcPts val="0"/>
              </a:spcAft>
              <a:buNone/>
              <a:tabLst/>
              <a:defRPr sz="2600" b="0" i="0" u="none" strike="noStrike" kern="0" cap="none" spc="0" baseline="0">
                <a:solidFill>
                  <a:srgbClr val="000000"/>
                </a:solidFill>
                <a:uFillTx/>
              </a:defRPr>
            </a:pPr>
            <a:r>
              <a:rPr lang="es-ES" sz="2000" i="0" u="none" strike="noStrike" kern="1200" baseline="0" dirty="0" err="1">
                <a:solidFill>
                  <a:srgbClr val="000000"/>
                </a:solidFill>
                <a:uFillTx/>
                <a:latin typeface="Arial" pitchFamily="18"/>
                <a:ea typeface="Microsoft YaHei" pitchFamily="2"/>
                <a:cs typeface="Arial" pitchFamily="2"/>
              </a:rPr>
              <a:t>peritumoral</a:t>
            </a:r>
            <a:endParaRPr lang="es-ES" sz="2000" i="0" u="none" strike="noStrike" kern="1200" baseline="0" dirty="0">
              <a:solidFill>
                <a:srgbClr val="000000"/>
              </a:solidFill>
              <a:uFillTx/>
              <a:latin typeface="Arial" pitchFamily="18"/>
              <a:ea typeface="Microsoft YaHei" pitchFamily="2"/>
              <a:cs typeface="Arial" pitchFamily="2"/>
            </a:endParaRPr>
          </a:p>
        </p:txBody>
      </p:sp>
      <p:sp>
        <p:nvSpPr>
          <p:cNvPr id="28" name="Forma libre: forma 27">
            <a:extLst>
              <a:ext uri="{FF2B5EF4-FFF2-40B4-BE49-F238E27FC236}">
                <a16:creationId xmlns:a16="http://schemas.microsoft.com/office/drawing/2014/main" id="{F011DDBC-67A2-4E55-AF6D-246949380B38}"/>
              </a:ext>
            </a:extLst>
          </p:cNvPr>
          <p:cNvSpPr/>
          <p:nvPr/>
        </p:nvSpPr>
        <p:spPr>
          <a:xfrm>
            <a:off x="2920940" y="4291992"/>
            <a:ext cx="3485159" cy="105082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p:spPr>
        <p:style>
          <a:lnRef idx="1">
            <a:schemeClr val="accent1"/>
          </a:lnRef>
          <a:fillRef idx="2">
            <a:schemeClr val="accent1"/>
          </a:fillRef>
          <a:effectRef idx="1">
            <a:schemeClr val="accent1"/>
          </a:effectRef>
          <a:fontRef idx="minor">
            <a:schemeClr val="dk1"/>
          </a:fontRef>
        </p:style>
        <p:txBody>
          <a:bodyPr vert="horz" wrap="none" lIns="90004" tIns="44997" rIns="90004" bIns="44997" anchor="ctr" anchorCtr="1" compatLnSpc="0">
            <a:noAutofit/>
          </a:bodyPr>
          <a:lstStyle/>
          <a:p>
            <a:pPr marL="0" marR="0" lvl="0" indent="0" algn="ctr" defTabSz="914400" rtl="0" fontAlgn="auto" hangingPunct="0">
              <a:lnSpc>
                <a:spcPct val="100000"/>
              </a:lnSpc>
              <a:spcBef>
                <a:spcPts val="0"/>
              </a:spcBef>
              <a:spcAft>
                <a:spcPts val="0"/>
              </a:spcAft>
              <a:buNone/>
              <a:tabLst/>
              <a:defRPr sz="2600" b="0" i="0" u="none" strike="noStrike" kern="0" cap="none" spc="0" baseline="0">
                <a:solidFill>
                  <a:srgbClr val="000000"/>
                </a:solidFill>
                <a:uFillTx/>
              </a:defRPr>
            </a:pPr>
            <a:r>
              <a:rPr lang="es-ES" sz="2000" i="0" u="none" strike="noStrike" kern="1200" baseline="0" dirty="0">
                <a:solidFill>
                  <a:srgbClr val="000000"/>
                </a:solidFill>
                <a:uFillTx/>
                <a:latin typeface="Arial" pitchFamily="18"/>
                <a:ea typeface="Microsoft YaHei" pitchFamily="2"/>
                <a:cs typeface="Arial" pitchFamily="2"/>
              </a:rPr>
              <a:t>Retraso en la respuesta</a:t>
            </a:r>
          </a:p>
          <a:p>
            <a:pPr marL="0" marR="0" lvl="0" indent="0" algn="ctr" defTabSz="914400" rtl="0" fontAlgn="auto" hangingPunct="0">
              <a:lnSpc>
                <a:spcPct val="100000"/>
              </a:lnSpc>
              <a:spcBef>
                <a:spcPts val="0"/>
              </a:spcBef>
              <a:spcAft>
                <a:spcPts val="0"/>
              </a:spcAft>
              <a:buNone/>
              <a:tabLst/>
              <a:defRPr sz="2600" b="0" i="0" u="none" strike="noStrike" kern="0" cap="none" spc="0" baseline="0">
                <a:solidFill>
                  <a:srgbClr val="000000"/>
                </a:solidFill>
                <a:uFillTx/>
              </a:defRPr>
            </a:pPr>
            <a:r>
              <a:rPr lang="es-ES" sz="2000" i="0" u="none" strike="noStrike" kern="1200" baseline="0" dirty="0">
                <a:solidFill>
                  <a:srgbClr val="000000"/>
                </a:solidFill>
                <a:uFillTx/>
                <a:latin typeface="Arial" pitchFamily="18"/>
                <a:ea typeface="Microsoft YaHei" pitchFamily="2"/>
                <a:cs typeface="Arial" pitchFamily="2"/>
              </a:rPr>
              <a:t>inicial al tratamiento</a:t>
            </a:r>
          </a:p>
        </p:txBody>
      </p:sp>
    </p:spTree>
    <p:extLst>
      <p:ext uri="{BB962C8B-B14F-4D97-AF65-F5344CB8AC3E}">
        <p14:creationId xmlns:p14="http://schemas.microsoft.com/office/powerpoint/2010/main" val="207433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D27AB3-2790-44D4-978B-ACDB3AFAB084}"/>
              </a:ext>
            </a:extLst>
          </p:cNvPr>
          <p:cNvSpPr>
            <a:spLocks noGrp="1"/>
          </p:cNvSpPr>
          <p:nvPr>
            <p:ph type="title"/>
          </p:nvPr>
        </p:nvSpPr>
        <p:spPr/>
        <p:txBody>
          <a:bodyPr/>
          <a:lstStyle/>
          <a:p>
            <a:r>
              <a:rPr lang="es-ES" dirty="0" err="1"/>
              <a:t>hiperprogresión</a:t>
            </a:r>
            <a:endParaRPr lang="es-ES" dirty="0"/>
          </a:p>
        </p:txBody>
      </p:sp>
      <p:pic>
        <p:nvPicPr>
          <p:cNvPr id="4" name="Imagen 3">
            <a:extLst>
              <a:ext uri="{FF2B5EF4-FFF2-40B4-BE49-F238E27FC236}">
                <a16:creationId xmlns:a16="http://schemas.microsoft.com/office/drawing/2014/main" id="{E794A8BD-7379-4193-B184-79D8B61A717A}"/>
              </a:ext>
            </a:extLst>
          </p:cNvPr>
          <p:cNvPicPr>
            <a:picLocks noChangeAspect="1"/>
          </p:cNvPicPr>
          <p:nvPr/>
        </p:nvPicPr>
        <p:blipFill rotWithShape="1">
          <a:blip r:embed="rId3">
            <a:extLst>
              <a:ext uri="{28A0092B-C50C-407E-A947-70E740481C1C}">
                <a14:useLocalDpi xmlns:a14="http://schemas.microsoft.com/office/drawing/2010/main" val="0"/>
              </a:ext>
            </a:extLst>
          </a:blip>
          <a:srcRect l="31803" t="1" r="15629" b="1"/>
          <a:stretch/>
        </p:blipFill>
        <p:spPr>
          <a:xfrm>
            <a:off x="12032" y="1876926"/>
            <a:ext cx="3044952" cy="4242816"/>
          </a:xfrm>
          <a:prstGeom prst="rect">
            <a:avLst/>
          </a:prstGeom>
        </p:spPr>
      </p:pic>
      <p:pic>
        <p:nvPicPr>
          <p:cNvPr id="5" name="Imagen 4" descr="Imagen que contiene objeto, foto, interior, reloj&#10;&#10;Descripción generada automáticamente">
            <a:extLst>
              <a:ext uri="{FF2B5EF4-FFF2-40B4-BE49-F238E27FC236}">
                <a16:creationId xmlns:a16="http://schemas.microsoft.com/office/drawing/2014/main" id="{C06365EA-12D6-4968-AF9B-B43537F9BBF3}"/>
              </a:ext>
            </a:extLst>
          </p:cNvPr>
          <p:cNvPicPr>
            <a:picLocks noChangeAspect="1"/>
          </p:cNvPicPr>
          <p:nvPr/>
        </p:nvPicPr>
        <p:blipFill rotWithShape="1">
          <a:blip r:embed="rId4">
            <a:extLst>
              <a:ext uri="{28A0092B-C50C-407E-A947-70E740481C1C}">
                <a14:useLocalDpi xmlns:a14="http://schemas.microsoft.com/office/drawing/2010/main" val="0"/>
              </a:ext>
            </a:extLst>
          </a:blip>
          <a:srcRect l="10026" r="23285" b="-4"/>
          <a:stretch/>
        </p:blipFill>
        <p:spPr>
          <a:xfrm>
            <a:off x="2886702" y="1876926"/>
            <a:ext cx="3215234" cy="4242817"/>
          </a:xfrm>
          <a:prstGeom prst="rect">
            <a:avLst/>
          </a:prstGeom>
        </p:spPr>
      </p:pic>
      <p:pic>
        <p:nvPicPr>
          <p:cNvPr id="6" name="Imagen 5">
            <a:extLst>
              <a:ext uri="{FF2B5EF4-FFF2-40B4-BE49-F238E27FC236}">
                <a16:creationId xmlns:a16="http://schemas.microsoft.com/office/drawing/2014/main" id="{DBA6813F-6D99-45EC-A40A-B5A54AC7653A}"/>
              </a:ext>
            </a:extLst>
          </p:cNvPr>
          <p:cNvPicPr>
            <a:picLocks noChangeAspect="1"/>
          </p:cNvPicPr>
          <p:nvPr/>
        </p:nvPicPr>
        <p:blipFill rotWithShape="1">
          <a:blip r:embed="rId5">
            <a:extLst>
              <a:ext uri="{28A0092B-C50C-407E-A947-70E740481C1C}">
                <a14:useLocalDpi xmlns:a14="http://schemas.microsoft.com/office/drawing/2010/main" val="0"/>
              </a:ext>
            </a:extLst>
          </a:blip>
          <a:srcRect l="39882" t="4" r="7507"/>
          <a:stretch/>
        </p:blipFill>
        <p:spPr>
          <a:xfrm>
            <a:off x="6129752" y="1864902"/>
            <a:ext cx="2689485" cy="4242805"/>
          </a:xfrm>
          <a:prstGeom prst="rect">
            <a:avLst/>
          </a:prstGeom>
        </p:spPr>
      </p:pic>
      <p:sp>
        <p:nvSpPr>
          <p:cNvPr id="10" name="Forma libre: forma 9">
            <a:extLst>
              <a:ext uri="{FF2B5EF4-FFF2-40B4-BE49-F238E27FC236}">
                <a16:creationId xmlns:a16="http://schemas.microsoft.com/office/drawing/2014/main" id="{04C912A0-2EDF-4C9F-8EF7-8C971441B490}"/>
              </a:ext>
            </a:extLst>
          </p:cNvPr>
          <p:cNvSpPr/>
          <p:nvPr/>
        </p:nvSpPr>
        <p:spPr>
          <a:xfrm>
            <a:off x="7351480" y="248096"/>
            <a:ext cx="4535720" cy="15200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wrap="none" lIns="81650" tIns="40820" rIns="81650" bIns="40820" anchor="ctr" anchorCtr="1" compatLnSpc="0">
            <a:noAutofit/>
          </a:bodyPr>
          <a:lstStyle/>
          <a:p>
            <a:pPr algn="ctr" defTabSz="829544" hangingPunct="0">
              <a:defRPr sz="2400" b="0" i="0" u="none" strike="noStrike" kern="0" cap="none" spc="0" baseline="0">
                <a:solidFill>
                  <a:srgbClr val="000000"/>
                </a:solidFill>
                <a:uFillTx/>
              </a:defRPr>
            </a:pPr>
            <a:r>
              <a:rPr lang="es-ES" sz="2177" dirty="0">
                <a:solidFill>
                  <a:srgbClr val="000000"/>
                </a:solidFill>
                <a:latin typeface="Arial" pitchFamily="18"/>
                <a:ea typeface="Microsoft YaHei" pitchFamily="2"/>
                <a:cs typeface="Arial" pitchFamily="2"/>
              </a:rPr>
              <a:t>Aceleración de la cinética del</a:t>
            </a:r>
          </a:p>
          <a:p>
            <a:pPr algn="ctr" defTabSz="829544" hangingPunct="0">
              <a:defRPr sz="2400" b="0" i="0" u="none" strike="noStrike" kern="0" cap="none" spc="0" baseline="0">
                <a:solidFill>
                  <a:srgbClr val="000000"/>
                </a:solidFill>
                <a:uFillTx/>
              </a:defRPr>
            </a:pPr>
            <a:r>
              <a:rPr lang="es-ES" sz="2177" dirty="0">
                <a:solidFill>
                  <a:srgbClr val="000000"/>
                </a:solidFill>
                <a:latin typeface="Arial" pitchFamily="18"/>
                <a:ea typeface="Microsoft YaHei" pitchFamily="2"/>
                <a:cs typeface="Arial" pitchFamily="2"/>
              </a:rPr>
              <a:t> crecimiento del tumor (↑ ≥ x2)    </a:t>
            </a:r>
          </a:p>
        </p:txBody>
      </p:sp>
      <p:pic>
        <p:nvPicPr>
          <p:cNvPr id="7" name="Imagen 6" descr="Imagen que contiene invertebrado, animal, foto, crustáceo braquiópodo&#10;&#10;Descripción generada automáticamente">
            <a:extLst>
              <a:ext uri="{FF2B5EF4-FFF2-40B4-BE49-F238E27FC236}">
                <a16:creationId xmlns:a16="http://schemas.microsoft.com/office/drawing/2014/main" id="{0E429F59-0D13-460E-B745-8B9E5C8477BA}"/>
              </a:ext>
            </a:extLst>
          </p:cNvPr>
          <p:cNvPicPr>
            <a:picLocks noChangeAspect="1"/>
          </p:cNvPicPr>
          <p:nvPr/>
        </p:nvPicPr>
        <p:blipFill rotWithShape="1">
          <a:blip r:embed="rId6">
            <a:extLst>
              <a:ext uri="{28A0092B-C50C-407E-A947-70E740481C1C}">
                <a14:useLocalDpi xmlns:a14="http://schemas.microsoft.com/office/drawing/2010/main" val="0"/>
              </a:ext>
            </a:extLst>
          </a:blip>
          <a:srcRect l="10991" r="19549" b="-2"/>
          <a:stretch/>
        </p:blipFill>
        <p:spPr>
          <a:xfrm>
            <a:off x="8801103" y="1864902"/>
            <a:ext cx="3390897" cy="4242815"/>
          </a:xfrm>
          <a:prstGeom prst="rect">
            <a:avLst/>
          </a:prstGeom>
        </p:spPr>
      </p:pic>
      <p:sp>
        <p:nvSpPr>
          <p:cNvPr id="8" name="Rectángulo 7">
            <a:extLst>
              <a:ext uri="{FF2B5EF4-FFF2-40B4-BE49-F238E27FC236}">
                <a16:creationId xmlns:a16="http://schemas.microsoft.com/office/drawing/2014/main" id="{FDCB86C3-F3B7-458D-A4F5-3A90FA38515F}"/>
              </a:ext>
            </a:extLst>
          </p:cNvPr>
          <p:cNvSpPr/>
          <p:nvPr/>
        </p:nvSpPr>
        <p:spPr>
          <a:xfrm>
            <a:off x="6108034" y="1876925"/>
            <a:ext cx="6089898" cy="42428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orma libre: forma 10">
            <a:extLst>
              <a:ext uri="{FF2B5EF4-FFF2-40B4-BE49-F238E27FC236}">
                <a16:creationId xmlns:a16="http://schemas.microsoft.com/office/drawing/2014/main" id="{46836B6D-67B9-4AB5-A6F0-F7A4E0C05FD1}"/>
              </a:ext>
            </a:extLst>
          </p:cNvPr>
          <p:cNvSpPr/>
          <p:nvPr/>
        </p:nvSpPr>
        <p:spPr>
          <a:xfrm>
            <a:off x="7491286" y="5836170"/>
            <a:ext cx="3366835" cy="102183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30 1 2"/>
              <a:gd name="f34" fmla="*/ f31 1 2"/>
              <a:gd name="f35" fmla="*/ f32 1 f7"/>
              <a:gd name="f36" fmla="+- f11 f33 0"/>
              <a:gd name="f37" fmla="+- f11 f34 0"/>
              <a:gd name="f38" fmla="+- f35 0 f1"/>
              <a:gd name="f39" fmla="*/ f34 f22 1"/>
              <a:gd name="f40" fmla="*/ f33 f22 1"/>
              <a:gd name="f41" fmla="cos 1 f38"/>
              <a:gd name="f42" fmla="sin 1 f38"/>
              <a:gd name="f43" fmla="*/ f36 f22 1"/>
              <a:gd name="f44" fmla="+- 0 0 f41"/>
              <a:gd name="f45" fmla="+- 0 0 f42"/>
              <a:gd name="f46" fmla="+- 0 0 f44"/>
              <a:gd name="f47" fmla="+- 0 0 f45"/>
              <a:gd name="f48" fmla="*/ f46 f34 1"/>
              <a:gd name="f49" fmla="*/ f47 f33 1"/>
              <a:gd name="f50" fmla="+- f37 0 f48"/>
              <a:gd name="f51" fmla="+- f37 f48 0"/>
              <a:gd name="f52" fmla="+- f36 0 f49"/>
              <a:gd name="f53" fmla="+- f36 f49 0"/>
              <a:gd name="f54" fmla="*/ f50 f22 1"/>
              <a:gd name="f55" fmla="*/ f52 f22 1"/>
              <a:gd name="f56" fmla="*/ f51 f22 1"/>
              <a:gd name="f57" fmla="*/ f53 f22 1"/>
            </a:gdLst>
            <a:ahLst/>
            <a:cxnLst>
              <a:cxn ang="3cd4">
                <a:pos x="hc" y="t"/>
              </a:cxn>
              <a:cxn ang="0">
                <a:pos x="r" y="vc"/>
              </a:cxn>
              <a:cxn ang="cd4">
                <a:pos x="hc" y="b"/>
              </a:cxn>
              <a:cxn ang="cd2">
                <a:pos x="l" y="vc"/>
              </a:cxn>
            </a:cxnLst>
            <a:rect l="f54" t="f55" r="f56" b="f57"/>
            <a:pathLst>
              <a:path>
                <a:moveTo>
                  <a:pt x="f29" y="f43"/>
                </a:moveTo>
                <a:arcTo wR="f39" hR="f40" stAng="f0" swAng="f1"/>
                <a:arcTo wR="f39" hR="f40" stAng="f2" swAng="f1"/>
                <a:arcTo wR="f39" hR="f40" stAng="f6" swAng="f1"/>
                <a:arcTo wR="f39" hR="f40" stAng="f1" swAng="f1"/>
                <a:close/>
              </a:path>
            </a:pathLst>
          </a:custGeom>
          <a:ln>
            <a:solidFill>
              <a:srgbClr val="FF9933"/>
            </a:solidFill>
          </a:ln>
        </p:spPr>
        <p:style>
          <a:lnRef idx="2">
            <a:schemeClr val="accent1"/>
          </a:lnRef>
          <a:fillRef idx="1">
            <a:schemeClr val="lt1"/>
          </a:fillRef>
          <a:effectRef idx="0">
            <a:schemeClr val="accent1"/>
          </a:effectRef>
          <a:fontRef idx="minor">
            <a:schemeClr val="dk1"/>
          </a:fontRef>
        </p:style>
        <p:txBody>
          <a:bodyPr vert="horz" wrap="none" lIns="81650" tIns="40820" rIns="81650" bIns="40820" anchor="ctr" anchorCtr="1" compatLnSpc="0">
            <a:noAutofit/>
          </a:bodyPr>
          <a:lstStyle/>
          <a:p>
            <a:pPr algn="ctr" defTabSz="829544" hangingPunct="0">
              <a:defRPr sz="2400" b="0" i="0" u="none" strike="noStrike" kern="0" cap="none" spc="0" baseline="0">
                <a:solidFill>
                  <a:srgbClr val="000000"/>
                </a:solidFill>
                <a:uFillTx/>
              </a:defRPr>
            </a:pPr>
            <a:r>
              <a:rPr lang="es-ES" dirty="0">
                <a:solidFill>
                  <a:srgbClr val="000000"/>
                </a:solidFill>
                <a:latin typeface="Arial" pitchFamily="18"/>
                <a:ea typeface="Microsoft YaHei" pitchFamily="2"/>
                <a:cs typeface="Arial" pitchFamily="2"/>
              </a:rPr>
              <a:t>Incidencia 4-29%</a:t>
            </a:r>
          </a:p>
        </p:txBody>
      </p:sp>
      <p:sp>
        <p:nvSpPr>
          <p:cNvPr id="3" name="CuadroTexto 2">
            <a:extLst>
              <a:ext uri="{FF2B5EF4-FFF2-40B4-BE49-F238E27FC236}">
                <a16:creationId xmlns:a16="http://schemas.microsoft.com/office/drawing/2014/main" id="{9789825A-65C8-471A-8792-A988815B9B1D}"/>
              </a:ext>
            </a:extLst>
          </p:cNvPr>
          <p:cNvSpPr txBox="1"/>
          <p:nvPr/>
        </p:nvSpPr>
        <p:spPr>
          <a:xfrm>
            <a:off x="279749" y="6284538"/>
            <a:ext cx="5816251" cy="369332"/>
          </a:xfrm>
          <a:prstGeom prst="rect">
            <a:avLst/>
          </a:prstGeom>
          <a:noFill/>
        </p:spPr>
        <p:txBody>
          <a:bodyPr wrap="square" rtlCol="0">
            <a:spAutoFit/>
          </a:bodyPr>
          <a:lstStyle/>
          <a:p>
            <a:r>
              <a:rPr lang="es-ES" dirty="0"/>
              <a:t>Ca escamoso de pulmón con </a:t>
            </a:r>
            <a:r>
              <a:rPr lang="es-ES" dirty="0" err="1"/>
              <a:t>nivolumab</a:t>
            </a:r>
            <a:r>
              <a:rPr lang="es-ES" dirty="0"/>
              <a:t> </a:t>
            </a:r>
          </a:p>
        </p:txBody>
      </p:sp>
      <p:sp>
        <p:nvSpPr>
          <p:cNvPr id="9" name="CuadroTexto 8">
            <a:extLst>
              <a:ext uri="{FF2B5EF4-FFF2-40B4-BE49-F238E27FC236}">
                <a16:creationId xmlns:a16="http://schemas.microsoft.com/office/drawing/2014/main" id="{9FCC3992-6685-4DE0-94D9-155CC85BC51E}"/>
              </a:ext>
            </a:extLst>
          </p:cNvPr>
          <p:cNvSpPr txBox="1"/>
          <p:nvPr/>
        </p:nvSpPr>
        <p:spPr>
          <a:xfrm>
            <a:off x="2366010" y="2154477"/>
            <a:ext cx="878231" cy="369332"/>
          </a:xfrm>
          <a:prstGeom prst="rect">
            <a:avLst/>
          </a:prstGeom>
          <a:noFill/>
        </p:spPr>
        <p:txBody>
          <a:bodyPr wrap="square" rtlCol="0">
            <a:spAutoFit/>
          </a:bodyPr>
          <a:lstStyle/>
          <a:p>
            <a:r>
              <a:rPr lang="es-ES" dirty="0">
                <a:solidFill>
                  <a:schemeClr val="bg1"/>
                </a:solidFill>
              </a:rPr>
              <a:t>basal</a:t>
            </a:r>
          </a:p>
        </p:txBody>
      </p:sp>
      <p:sp>
        <p:nvSpPr>
          <p:cNvPr id="12" name="CuadroTexto 11">
            <a:extLst>
              <a:ext uri="{FF2B5EF4-FFF2-40B4-BE49-F238E27FC236}">
                <a16:creationId xmlns:a16="http://schemas.microsoft.com/office/drawing/2014/main" id="{917920F0-DE9B-41D8-B895-DB47C3768956}"/>
              </a:ext>
            </a:extLst>
          </p:cNvPr>
          <p:cNvSpPr txBox="1"/>
          <p:nvPr/>
        </p:nvSpPr>
        <p:spPr>
          <a:xfrm>
            <a:off x="8401839" y="2122211"/>
            <a:ext cx="1155520" cy="369332"/>
          </a:xfrm>
          <a:prstGeom prst="rect">
            <a:avLst/>
          </a:prstGeom>
          <a:noFill/>
        </p:spPr>
        <p:txBody>
          <a:bodyPr wrap="square" rtlCol="0">
            <a:spAutoFit/>
          </a:bodyPr>
          <a:lstStyle/>
          <a:p>
            <a:r>
              <a:rPr lang="es-ES" dirty="0">
                <a:solidFill>
                  <a:schemeClr val="bg1"/>
                </a:solidFill>
              </a:rPr>
              <a:t>1ºcontrol</a:t>
            </a:r>
          </a:p>
        </p:txBody>
      </p:sp>
    </p:spTree>
    <p:extLst>
      <p:ext uri="{BB962C8B-B14F-4D97-AF65-F5344CB8AC3E}">
        <p14:creationId xmlns:p14="http://schemas.microsoft.com/office/powerpoint/2010/main" val="46611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4B765-A60B-4474-8B42-72306305B709}"/>
              </a:ext>
            </a:extLst>
          </p:cNvPr>
          <p:cNvSpPr>
            <a:spLocks noGrp="1"/>
          </p:cNvSpPr>
          <p:nvPr>
            <p:ph type="title"/>
          </p:nvPr>
        </p:nvSpPr>
        <p:spPr/>
        <p:txBody>
          <a:bodyPr/>
          <a:lstStyle/>
          <a:p>
            <a:r>
              <a:rPr lang="es-ES">
                <a:cs typeface="Calibri Light"/>
              </a:rPr>
              <a:t>hiperprogresión</a:t>
            </a:r>
            <a:endParaRPr lang="es-ES"/>
          </a:p>
        </p:txBody>
      </p:sp>
      <p:sp>
        <p:nvSpPr>
          <p:cNvPr id="3" name="Marcador de texto 2">
            <a:extLst>
              <a:ext uri="{FF2B5EF4-FFF2-40B4-BE49-F238E27FC236}">
                <a16:creationId xmlns:a16="http://schemas.microsoft.com/office/drawing/2014/main" id="{201EE11D-393A-4AAC-9D22-2670D097BE3A}"/>
              </a:ext>
            </a:extLst>
          </p:cNvPr>
          <p:cNvSpPr>
            <a:spLocks noGrp="1"/>
          </p:cNvSpPr>
          <p:nvPr>
            <p:ph type="body" idx="1"/>
          </p:nvPr>
        </p:nvSpPr>
        <p:spPr>
          <a:xfrm>
            <a:off x="979481" y="2339465"/>
            <a:ext cx="6296876" cy="4517200"/>
          </a:xfrm>
        </p:spPr>
        <p:txBody>
          <a:bodyPr/>
          <a:lstStyle/>
          <a:p>
            <a:pPr marL="608965" indent="-507365"/>
            <a:r>
              <a:rPr lang="es-ES" sz="2800" dirty="0">
                <a:cs typeface="Calibri Light"/>
              </a:rPr>
              <a:t>Factores de riesgo</a:t>
            </a:r>
            <a:endParaRPr lang="es-ES" sz="2800" dirty="0"/>
          </a:p>
          <a:p>
            <a:pPr marL="1827530" lvl="2" indent="-507365">
              <a:lnSpc>
                <a:spcPct val="120000"/>
              </a:lnSpc>
            </a:pPr>
            <a:r>
              <a:rPr lang="es-ES" dirty="0">
                <a:cs typeface="Calibri Light"/>
              </a:rPr>
              <a:t>EDAD AVANZADA (&gt; 65 años)</a:t>
            </a:r>
          </a:p>
          <a:p>
            <a:pPr marL="1827530" lvl="2" indent="-507365">
              <a:lnSpc>
                <a:spcPct val="120000"/>
              </a:lnSpc>
            </a:pPr>
            <a:r>
              <a:rPr lang="es-ES" dirty="0">
                <a:cs typeface="Calibri Light"/>
              </a:rPr>
              <a:t>Antecedentes RT torácica</a:t>
            </a:r>
          </a:p>
          <a:p>
            <a:pPr marL="1827530" lvl="2" indent="-507365">
              <a:lnSpc>
                <a:spcPct val="120000"/>
              </a:lnSpc>
            </a:pPr>
            <a:r>
              <a:rPr lang="es-ES" dirty="0">
                <a:cs typeface="Calibri Light"/>
              </a:rPr>
              <a:t>Mutaciones genéticas ( EGFR</a:t>
            </a:r>
            <a:r>
              <a:rPr lang="es-ES" sz="1800" dirty="0">
                <a:cs typeface="Calibri Light"/>
              </a:rPr>
              <a:t>)</a:t>
            </a:r>
          </a:p>
          <a:p>
            <a:pPr marL="608965" indent="-507365"/>
            <a:r>
              <a:rPr lang="es-ES" sz="2800" dirty="0">
                <a:cs typeface="Calibri Light"/>
              </a:rPr>
              <a:t>Baja </a:t>
            </a:r>
            <a:r>
              <a:rPr lang="es-ES" sz="2800" i="0" dirty="0">
                <a:cs typeface="Calibri Light"/>
              </a:rPr>
              <a:t>tasa de velocidad de crecimiento </a:t>
            </a:r>
            <a:r>
              <a:rPr lang="es-ES" sz="2800" i="0">
                <a:cs typeface="Calibri Light"/>
              </a:rPr>
              <a:t>previo a la IT → mayor riesgo</a:t>
            </a:r>
            <a:r>
              <a:rPr lang="es-ES" sz="2800">
                <a:cs typeface="Calibri Light"/>
              </a:rPr>
              <a:t> </a:t>
            </a:r>
            <a:r>
              <a:rPr lang="es-ES" i="0" dirty="0">
                <a:cs typeface="Calibri Light"/>
              </a:rPr>
              <a:t> </a:t>
            </a:r>
            <a:endParaRPr lang="es-ES" dirty="0">
              <a:cs typeface="Calibri Light"/>
            </a:endParaRPr>
          </a:p>
          <a:p>
            <a:pPr marL="608965" indent="-507365"/>
            <a:endParaRPr lang="es-ES" dirty="0">
              <a:cs typeface="Calibri Light"/>
            </a:endParaRPr>
          </a:p>
        </p:txBody>
      </p:sp>
      <p:pic>
        <p:nvPicPr>
          <p:cNvPr id="4" name="Imagen 4" descr="Imagen que contiene captura de pantalla&#10;&#10;Descripción generada con confianza muy alta">
            <a:extLst>
              <a:ext uri="{FF2B5EF4-FFF2-40B4-BE49-F238E27FC236}">
                <a16:creationId xmlns:a16="http://schemas.microsoft.com/office/drawing/2014/main" id="{47377401-2917-4550-AA7F-0A0DD4930A96}"/>
              </a:ext>
            </a:extLst>
          </p:cNvPr>
          <p:cNvPicPr>
            <a:picLocks noChangeAspect="1"/>
          </p:cNvPicPr>
          <p:nvPr/>
        </p:nvPicPr>
        <p:blipFill rotWithShape="1">
          <a:blip r:embed="rId3"/>
          <a:srcRect l="41708" t="39996" r="41032" b="37887"/>
          <a:stretch/>
        </p:blipFill>
        <p:spPr>
          <a:xfrm>
            <a:off x="8017901" y="371750"/>
            <a:ext cx="3281308" cy="2365083"/>
          </a:xfrm>
          <a:prstGeom prst="rect">
            <a:avLst/>
          </a:prstGeom>
        </p:spPr>
      </p:pic>
      <p:pic>
        <p:nvPicPr>
          <p:cNvPr id="5" name="Imagen 4" descr="Imagen que contiene captura de pantalla&#10;&#10;Descripción generada con confianza muy alta">
            <a:extLst>
              <a:ext uri="{FF2B5EF4-FFF2-40B4-BE49-F238E27FC236}">
                <a16:creationId xmlns:a16="http://schemas.microsoft.com/office/drawing/2014/main" id="{5C9AEBD5-EEC5-4302-B2EE-E71C22D74632}"/>
              </a:ext>
            </a:extLst>
          </p:cNvPr>
          <p:cNvPicPr>
            <a:picLocks noChangeAspect="1"/>
          </p:cNvPicPr>
          <p:nvPr/>
        </p:nvPicPr>
        <p:blipFill rotWithShape="1">
          <a:blip r:embed="rId3"/>
          <a:srcRect l="62659" t="39145" r="20632" b="35053"/>
          <a:stretch/>
        </p:blipFill>
        <p:spPr>
          <a:xfrm>
            <a:off x="8017901" y="2990626"/>
            <a:ext cx="3281308" cy="2849998"/>
          </a:xfrm>
          <a:prstGeom prst="rect">
            <a:avLst/>
          </a:prstGeom>
        </p:spPr>
      </p:pic>
      <p:sp>
        <p:nvSpPr>
          <p:cNvPr id="6" name="Rectángulo 5">
            <a:extLst>
              <a:ext uri="{FF2B5EF4-FFF2-40B4-BE49-F238E27FC236}">
                <a16:creationId xmlns:a16="http://schemas.microsoft.com/office/drawing/2014/main" id="{F2BE4A0A-19A4-4232-8E1E-F9B2726B9627}"/>
              </a:ext>
            </a:extLst>
          </p:cNvPr>
          <p:cNvSpPr/>
          <p:nvPr/>
        </p:nvSpPr>
        <p:spPr>
          <a:xfrm>
            <a:off x="8223991" y="6550223"/>
            <a:ext cx="3968009" cy="307777"/>
          </a:xfrm>
          <a:prstGeom prst="rect">
            <a:avLst/>
          </a:prstGeom>
        </p:spPr>
        <p:txBody>
          <a:bodyPr wrap="none">
            <a:spAutoFit/>
          </a:bodyPr>
          <a:lstStyle/>
          <a:p>
            <a:r>
              <a:rPr lang="en-US" sz="1400" dirty="0" err="1"/>
              <a:t>Champiat</a:t>
            </a:r>
            <a:r>
              <a:rPr lang="en-US" sz="1400" dirty="0"/>
              <a:t> et al. Clin Cancer Res; 23(8) April 15, 2017 </a:t>
            </a:r>
            <a:endParaRPr lang="es-ES" sz="1400" dirty="0"/>
          </a:p>
        </p:txBody>
      </p:sp>
      <p:sp>
        <p:nvSpPr>
          <p:cNvPr id="7" name="CuadroTexto 6">
            <a:extLst>
              <a:ext uri="{FF2B5EF4-FFF2-40B4-BE49-F238E27FC236}">
                <a16:creationId xmlns:a16="http://schemas.microsoft.com/office/drawing/2014/main" id="{EF382FD9-F79C-49A4-9EAE-A1F7D4FDAF43}"/>
              </a:ext>
            </a:extLst>
          </p:cNvPr>
          <p:cNvSpPr txBox="1"/>
          <p:nvPr/>
        </p:nvSpPr>
        <p:spPr>
          <a:xfrm>
            <a:off x="8132781" y="5771019"/>
            <a:ext cx="4754880" cy="369332"/>
          </a:xfrm>
          <a:prstGeom prst="rect">
            <a:avLst/>
          </a:prstGeom>
          <a:noFill/>
        </p:spPr>
        <p:txBody>
          <a:bodyPr wrap="square" rtlCol="0">
            <a:spAutoFit/>
          </a:bodyPr>
          <a:lstStyle/>
          <a:p>
            <a:r>
              <a:rPr lang="es-ES" dirty="0"/>
              <a:t>Ca urotelial con Inhibidor PD-L1</a:t>
            </a:r>
          </a:p>
        </p:txBody>
      </p:sp>
      <p:sp>
        <p:nvSpPr>
          <p:cNvPr id="8" name="CuadroTexto 7">
            <a:extLst>
              <a:ext uri="{FF2B5EF4-FFF2-40B4-BE49-F238E27FC236}">
                <a16:creationId xmlns:a16="http://schemas.microsoft.com/office/drawing/2014/main" id="{960E83EE-4167-42BA-BDF1-300CE8C7B892}"/>
              </a:ext>
            </a:extLst>
          </p:cNvPr>
          <p:cNvSpPr txBox="1"/>
          <p:nvPr/>
        </p:nvSpPr>
        <p:spPr>
          <a:xfrm>
            <a:off x="8017900" y="435226"/>
            <a:ext cx="4754880" cy="369332"/>
          </a:xfrm>
          <a:prstGeom prst="rect">
            <a:avLst/>
          </a:prstGeom>
          <a:noFill/>
        </p:spPr>
        <p:txBody>
          <a:bodyPr wrap="square" rtlCol="0">
            <a:spAutoFit/>
          </a:bodyPr>
          <a:lstStyle/>
          <a:p>
            <a:r>
              <a:rPr lang="es-ES" dirty="0">
                <a:solidFill>
                  <a:schemeClr val="bg1"/>
                </a:solidFill>
              </a:rPr>
              <a:t>Basal</a:t>
            </a:r>
          </a:p>
        </p:txBody>
      </p:sp>
      <p:sp>
        <p:nvSpPr>
          <p:cNvPr id="9" name="CuadroTexto 8">
            <a:extLst>
              <a:ext uri="{FF2B5EF4-FFF2-40B4-BE49-F238E27FC236}">
                <a16:creationId xmlns:a16="http://schemas.microsoft.com/office/drawing/2014/main" id="{E4158EBE-C719-47B7-A4E5-EF68ABE7D124}"/>
              </a:ext>
            </a:extLst>
          </p:cNvPr>
          <p:cNvSpPr txBox="1"/>
          <p:nvPr/>
        </p:nvSpPr>
        <p:spPr>
          <a:xfrm>
            <a:off x="8017900" y="2962039"/>
            <a:ext cx="4754880" cy="369332"/>
          </a:xfrm>
          <a:prstGeom prst="rect">
            <a:avLst/>
          </a:prstGeom>
          <a:noFill/>
        </p:spPr>
        <p:txBody>
          <a:bodyPr wrap="square" rtlCol="0">
            <a:spAutoFit/>
          </a:bodyPr>
          <a:lstStyle/>
          <a:p>
            <a:r>
              <a:rPr lang="es-ES" dirty="0">
                <a:solidFill>
                  <a:schemeClr val="bg1"/>
                </a:solidFill>
              </a:rPr>
              <a:t>8 semanas</a:t>
            </a:r>
          </a:p>
        </p:txBody>
      </p:sp>
    </p:spTree>
    <p:extLst>
      <p:ext uri="{BB962C8B-B14F-4D97-AF65-F5344CB8AC3E}">
        <p14:creationId xmlns:p14="http://schemas.microsoft.com/office/powerpoint/2010/main" val="2582702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F52947-954B-4915-8BC6-47BB51F28F15}"/>
              </a:ext>
            </a:extLst>
          </p:cNvPr>
          <p:cNvSpPr>
            <a:spLocks noGrp="1"/>
          </p:cNvSpPr>
          <p:nvPr>
            <p:ph type="title"/>
          </p:nvPr>
        </p:nvSpPr>
        <p:spPr/>
        <p:txBody>
          <a:bodyPr>
            <a:normAutofit fontScale="90000"/>
          </a:bodyPr>
          <a:lstStyle/>
          <a:p>
            <a:r>
              <a:rPr lang="es-ES" dirty="0"/>
              <a:t>respuestas disociadas</a:t>
            </a:r>
          </a:p>
        </p:txBody>
      </p:sp>
      <p:sp>
        <p:nvSpPr>
          <p:cNvPr id="3" name="Marcador de texto 2">
            <a:extLst>
              <a:ext uri="{FF2B5EF4-FFF2-40B4-BE49-F238E27FC236}">
                <a16:creationId xmlns:a16="http://schemas.microsoft.com/office/drawing/2014/main" id="{0295D3AB-9FFB-4645-AC2A-44C1F2880667}"/>
              </a:ext>
            </a:extLst>
          </p:cNvPr>
          <p:cNvSpPr>
            <a:spLocks noGrp="1"/>
          </p:cNvSpPr>
          <p:nvPr>
            <p:ph type="body" idx="1"/>
          </p:nvPr>
        </p:nvSpPr>
        <p:spPr>
          <a:xfrm>
            <a:off x="762348" y="2075155"/>
            <a:ext cx="5408124" cy="4528745"/>
          </a:xfrm>
        </p:spPr>
        <p:txBody>
          <a:bodyPr>
            <a:normAutofit/>
          </a:bodyPr>
          <a:lstStyle/>
          <a:p>
            <a:pPr marL="608965" indent="-507365"/>
            <a:r>
              <a:rPr lang="es-ES" sz="2600" dirty="0"/>
              <a:t>Respuestas paradójicas de lesiones en distintos órganos</a:t>
            </a:r>
            <a:endParaRPr lang="es-ES" sz="2600" dirty="0">
              <a:cs typeface="Calibri Light"/>
            </a:endParaRPr>
          </a:p>
          <a:p>
            <a:pPr marL="608965" indent="-507365"/>
            <a:r>
              <a:rPr lang="es-ES" sz="2600" dirty="0"/>
              <a:t>+ </a:t>
            </a:r>
            <a:r>
              <a:rPr lang="es-ES" sz="2600" dirty="0" err="1"/>
              <a:t>frec</a:t>
            </a:r>
            <a:r>
              <a:rPr lang="es-ES" sz="2600" dirty="0"/>
              <a:t> en lesiones adrenales</a:t>
            </a:r>
            <a:endParaRPr lang="es-ES" sz="2600" dirty="0">
              <a:cs typeface="Calibri Light"/>
            </a:endParaRPr>
          </a:p>
          <a:p>
            <a:pPr marL="608965" indent="-507365"/>
            <a:r>
              <a:rPr lang="es-ES" sz="2600" dirty="0"/>
              <a:t>Mecanismo desconocido </a:t>
            </a:r>
            <a:endParaRPr lang="es-ES" sz="2600" dirty="0">
              <a:cs typeface="Calibri Light"/>
            </a:endParaRPr>
          </a:p>
          <a:p>
            <a:pPr marL="608965" indent="-507365"/>
            <a:r>
              <a:rPr lang="es-ES" sz="2600" dirty="0"/>
              <a:t>7.5% pacientes con Ca pulmón con anti PD1/PD L1</a:t>
            </a:r>
            <a:endParaRPr lang="es-ES" sz="2600" dirty="0">
              <a:cs typeface="Calibri Light"/>
            </a:endParaRPr>
          </a:p>
          <a:p>
            <a:pPr marL="608965" indent="-507365"/>
            <a:r>
              <a:rPr lang="es-ES" sz="2600" dirty="0"/>
              <a:t>Mayor supervivencia que las progresiones verdaderas</a:t>
            </a:r>
            <a:endParaRPr lang="es-ES" sz="2600" dirty="0">
              <a:cs typeface="Calibri Light"/>
            </a:endParaRPr>
          </a:p>
        </p:txBody>
      </p:sp>
      <p:sp>
        <p:nvSpPr>
          <p:cNvPr id="5" name="CuadroTexto 4">
            <a:extLst>
              <a:ext uri="{FF2B5EF4-FFF2-40B4-BE49-F238E27FC236}">
                <a16:creationId xmlns:a16="http://schemas.microsoft.com/office/drawing/2014/main" id="{F34FBD4F-4A71-42EE-8F40-54A9EE2C4A73}"/>
              </a:ext>
            </a:extLst>
          </p:cNvPr>
          <p:cNvSpPr txBox="1"/>
          <p:nvPr/>
        </p:nvSpPr>
        <p:spPr>
          <a:xfrm>
            <a:off x="269955" y="5899759"/>
            <a:ext cx="5761972" cy="523220"/>
          </a:xfrm>
          <a:prstGeom prst="rect">
            <a:avLst/>
          </a:prstGeom>
          <a:noFill/>
        </p:spPr>
        <p:txBody>
          <a:bodyPr wrap="square" rtlCol="0">
            <a:spAutoFit/>
          </a:bodyPr>
          <a:lstStyle/>
          <a:p>
            <a:r>
              <a:rPr lang="es-ES" sz="1400" dirty="0" err="1"/>
              <a:t>Borcoman</a:t>
            </a:r>
            <a:r>
              <a:rPr lang="es-ES" sz="1400" dirty="0"/>
              <a:t> et al. Novel </a:t>
            </a:r>
            <a:r>
              <a:rPr lang="es-ES" sz="1400" dirty="0" err="1"/>
              <a:t>patterns</a:t>
            </a:r>
            <a:r>
              <a:rPr lang="es-ES" sz="1400" dirty="0"/>
              <a:t> </a:t>
            </a:r>
            <a:r>
              <a:rPr lang="es-ES" sz="1400" dirty="0" err="1"/>
              <a:t>of</a:t>
            </a:r>
            <a:r>
              <a:rPr lang="es-ES" sz="1400" dirty="0"/>
              <a:t> response </a:t>
            </a:r>
            <a:r>
              <a:rPr lang="es-ES" sz="1400" dirty="0" err="1"/>
              <a:t>under</a:t>
            </a:r>
            <a:r>
              <a:rPr lang="es-ES" sz="1400" dirty="0"/>
              <a:t> </a:t>
            </a:r>
            <a:r>
              <a:rPr lang="es-ES" sz="1400" dirty="0" err="1"/>
              <a:t>immunotherapy</a:t>
            </a:r>
            <a:r>
              <a:rPr lang="es-ES" sz="1400" dirty="0"/>
              <a:t>. </a:t>
            </a:r>
            <a:r>
              <a:rPr lang="it-IT" sz="1400" u="sng" dirty="0">
                <a:hlinkClick r:id="rId3" tooltip="Annals of oncology : official journal of the European Society for Medical Oncology."/>
              </a:rPr>
              <a:t>Ann Oncol.</a:t>
            </a:r>
            <a:r>
              <a:rPr lang="it-IT" sz="1400" dirty="0"/>
              <a:t> 2019 Mar 1;30(3):385-396</a:t>
            </a:r>
            <a:endParaRPr lang="es-ES" sz="1400" dirty="0"/>
          </a:p>
        </p:txBody>
      </p:sp>
      <p:sp>
        <p:nvSpPr>
          <p:cNvPr id="7" name="CuadroTexto 6">
            <a:extLst>
              <a:ext uri="{FF2B5EF4-FFF2-40B4-BE49-F238E27FC236}">
                <a16:creationId xmlns:a16="http://schemas.microsoft.com/office/drawing/2014/main" id="{71C2ED93-D15C-4061-8592-0A76CE65D9DE}"/>
              </a:ext>
            </a:extLst>
          </p:cNvPr>
          <p:cNvSpPr txBox="1"/>
          <p:nvPr/>
        </p:nvSpPr>
        <p:spPr>
          <a:xfrm>
            <a:off x="7635169" y="6422979"/>
            <a:ext cx="4736800" cy="276999"/>
          </a:xfrm>
          <a:prstGeom prst="rect">
            <a:avLst/>
          </a:prstGeom>
          <a:noFill/>
        </p:spPr>
        <p:txBody>
          <a:bodyPr wrap="square" rtlCol="0">
            <a:spAutoFit/>
          </a:bodyPr>
          <a:lstStyle/>
          <a:p>
            <a:r>
              <a:rPr lang="en-US" sz="1200" dirty="0" err="1"/>
              <a:t>Tazdait</a:t>
            </a:r>
            <a:r>
              <a:rPr lang="en-US" sz="1200" dirty="0"/>
              <a:t> et al. European Journal of Cancer 88(2018) 38-47</a:t>
            </a:r>
            <a:endParaRPr lang="es-ES" sz="1200" dirty="0"/>
          </a:p>
        </p:txBody>
      </p:sp>
      <p:pic>
        <p:nvPicPr>
          <p:cNvPr id="8" name="Imagen 7">
            <a:extLst>
              <a:ext uri="{FF2B5EF4-FFF2-40B4-BE49-F238E27FC236}">
                <a16:creationId xmlns:a16="http://schemas.microsoft.com/office/drawing/2014/main" id="{1FCC1FD9-4CA3-4257-9FDA-043D7C75B75D}"/>
              </a:ext>
            </a:extLst>
          </p:cNvPr>
          <p:cNvPicPr>
            <a:picLocks noChangeAspect="1"/>
          </p:cNvPicPr>
          <p:nvPr/>
        </p:nvPicPr>
        <p:blipFill rotWithShape="1">
          <a:blip r:embed="rId4"/>
          <a:srcRect l="31353" t="3220" r="22397" b="10536"/>
          <a:stretch/>
        </p:blipFill>
        <p:spPr>
          <a:xfrm>
            <a:off x="6160075" y="0"/>
            <a:ext cx="5884288" cy="6172224"/>
          </a:xfrm>
          <a:prstGeom prst="rect">
            <a:avLst/>
          </a:prstGeom>
        </p:spPr>
      </p:pic>
      <p:sp>
        <p:nvSpPr>
          <p:cNvPr id="4" name="Rectángulo 3">
            <a:extLst>
              <a:ext uri="{FF2B5EF4-FFF2-40B4-BE49-F238E27FC236}">
                <a16:creationId xmlns:a16="http://schemas.microsoft.com/office/drawing/2014/main" id="{A5C2490B-5F9F-4127-ACC2-F4DCCA2D687C}"/>
              </a:ext>
            </a:extLst>
          </p:cNvPr>
          <p:cNvSpPr/>
          <p:nvPr/>
        </p:nvSpPr>
        <p:spPr>
          <a:xfrm>
            <a:off x="6031345" y="16163"/>
            <a:ext cx="808181" cy="334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577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0933F34B-6FA6-4450-8610-5B5F68881FA4}"/>
              </a:ext>
            </a:extLst>
          </p:cNvPr>
          <p:cNvSpPr>
            <a:spLocks noGrp="1"/>
          </p:cNvSpPr>
          <p:nvPr>
            <p:ph type="title"/>
          </p:nvPr>
        </p:nvSpPr>
        <p:spPr>
          <a:xfrm>
            <a:off x="657224" y="936711"/>
            <a:ext cx="2988265" cy="4984578"/>
          </a:xfrm>
        </p:spPr>
        <p:txBody>
          <a:bodyPr vert="horz" lIns="91440" tIns="45720" rIns="91440" bIns="45720" rtlCol="0" anchor="ctr">
            <a:normAutofit/>
          </a:bodyPr>
          <a:lstStyle/>
          <a:p>
            <a:pPr>
              <a:spcBef>
                <a:spcPct val="0"/>
              </a:spcBef>
            </a:pPr>
            <a:r>
              <a:rPr lang="en-US" sz="4400" dirty="0" err="1">
                <a:solidFill>
                  <a:srgbClr val="FFFFFF"/>
                </a:solidFill>
              </a:rPr>
              <a:t>valoración</a:t>
            </a:r>
            <a:r>
              <a:rPr lang="en-US" sz="4400" dirty="0">
                <a:solidFill>
                  <a:srgbClr val="FFFFFF"/>
                </a:solidFill>
              </a:rPr>
              <a:t> </a:t>
            </a:r>
            <a:r>
              <a:rPr lang="en-US" sz="4400" dirty="0" err="1">
                <a:solidFill>
                  <a:srgbClr val="FFFFFF"/>
                </a:solidFill>
              </a:rPr>
              <a:t>respuesta</a:t>
            </a:r>
            <a:r>
              <a:rPr lang="en-US" sz="4400" dirty="0">
                <a:solidFill>
                  <a:srgbClr val="FFFFFF"/>
                </a:solidFill>
              </a:rPr>
              <a:t>: </a:t>
            </a:r>
            <a:r>
              <a:rPr lang="en-US" sz="4400" dirty="0" err="1">
                <a:solidFill>
                  <a:srgbClr val="FFFFFF"/>
                </a:solidFill>
              </a:rPr>
              <a:t>irRC</a:t>
            </a:r>
            <a:r>
              <a:rPr lang="en-US" sz="4400" dirty="0">
                <a:solidFill>
                  <a:srgbClr val="FFFFFF"/>
                </a:solidFill>
              </a:rPr>
              <a:t>, </a:t>
            </a:r>
            <a:r>
              <a:rPr lang="en-US" sz="4400" dirty="0" err="1">
                <a:solidFill>
                  <a:srgbClr val="FFFFFF"/>
                </a:solidFill>
              </a:rPr>
              <a:t>iRECIST</a:t>
            </a:r>
            <a:r>
              <a:rPr lang="en-US" sz="4400" dirty="0">
                <a:solidFill>
                  <a:srgbClr val="FFFFFF"/>
                </a:solidFill>
              </a:rPr>
              <a:t>..</a:t>
            </a:r>
          </a:p>
        </p:txBody>
      </p:sp>
      <p:sp>
        <p:nvSpPr>
          <p:cNvPr id="24" name="Marcador de contenido 5">
            <a:extLst>
              <a:ext uri="{FF2B5EF4-FFF2-40B4-BE49-F238E27FC236}">
                <a16:creationId xmlns:a16="http://schemas.microsoft.com/office/drawing/2014/main" id="{9DCD36ED-0BE3-406B-820A-7F6A9BAE1E05}"/>
              </a:ext>
            </a:extLst>
          </p:cNvPr>
          <p:cNvSpPr>
            <a:spLocks noGrp="1"/>
          </p:cNvSpPr>
          <p:nvPr>
            <p:ph type="body" idx="1"/>
          </p:nvPr>
        </p:nvSpPr>
        <p:spPr>
          <a:xfrm>
            <a:off x="4243700" y="936711"/>
            <a:ext cx="7547384" cy="4984578"/>
          </a:xfrm>
        </p:spPr>
        <p:txBody>
          <a:bodyPr vert="horz" lIns="91440" tIns="45720" rIns="91440" bIns="45720" rtlCol="0" anchor="ctr">
            <a:normAutofit/>
          </a:bodyPr>
          <a:lstStyle/>
          <a:p>
            <a:pPr marL="342900" indent="-342900">
              <a:lnSpc>
                <a:spcPct val="100000"/>
              </a:lnSpc>
              <a:spcAft>
                <a:spcPts val="100"/>
              </a:spcAft>
              <a:buFont typeface="Wingdings" pitchFamily="34" charset="0"/>
              <a:buChar char="§"/>
            </a:pPr>
            <a:r>
              <a:rPr lang="es-ES" sz="2600" dirty="0">
                <a:cs typeface="Calibri Light" panose="020F0302020204030204"/>
              </a:rPr>
              <a:t>Los criterios "clásicos" ( OMS, RECIST) no tienen en </a:t>
            </a:r>
            <a:r>
              <a:rPr lang="es-ES" sz="2600">
                <a:cs typeface="Calibri Light" panose="020F0302020204030204"/>
              </a:rPr>
              <a:t>cuenta estos nuevos patrones de respuesta  </a:t>
            </a:r>
          </a:p>
          <a:p>
            <a:pPr marL="1066165" lvl="1" indent="-457200">
              <a:lnSpc>
                <a:spcPct val="100000"/>
              </a:lnSpc>
              <a:spcAft>
                <a:spcPts val="100"/>
              </a:spcAft>
              <a:buChar char="•"/>
            </a:pPr>
            <a:r>
              <a:rPr lang="es-ES" sz="2600" i="1" dirty="0">
                <a:cs typeface="Calibri Light" panose="020F0302020204030204"/>
              </a:rPr>
              <a:t>RECIST 1.1 puede infraestimar el beneficio de la </a:t>
            </a:r>
            <a:r>
              <a:rPr lang="es-ES" sz="2600" i="1">
                <a:cs typeface="Calibri Light" panose="020F0302020204030204"/>
              </a:rPr>
              <a:t>IT hasta en 10-15%</a:t>
            </a:r>
            <a:endParaRPr lang="es-ES" sz="2600" i="1" dirty="0">
              <a:cs typeface="Calibri Light" panose="020F0302020204030204"/>
            </a:endParaRPr>
          </a:p>
          <a:p>
            <a:pPr marL="608965" lvl="1" indent="0">
              <a:lnSpc>
                <a:spcPct val="100000"/>
              </a:lnSpc>
              <a:spcAft>
                <a:spcPts val="100"/>
              </a:spcAft>
              <a:buNone/>
            </a:pPr>
            <a:endParaRPr lang="es-ES" sz="2600" i="1" dirty="0">
              <a:cs typeface="Calibri Light" panose="020F0302020204030204"/>
            </a:endParaRPr>
          </a:p>
          <a:p>
            <a:pPr marL="342900" indent="-342900">
              <a:lnSpc>
                <a:spcPct val="100000"/>
              </a:lnSpc>
              <a:spcAft>
                <a:spcPts val="100"/>
              </a:spcAft>
              <a:buFont typeface="Wingdings" pitchFamily="34" charset="0"/>
              <a:buChar char="§"/>
            </a:pPr>
            <a:r>
              <a:rPr lang="en-US" sz="2600" err="1">
                <a:cs typeface="Calibri Light" panose="020F0302020204030204"/>
              </a:rPr>
              <a:t>Comezaron</a:t>
            </a:r>
            <a:r>
              <a:rPr lang="en-US" sz="2600" dirty="0">
                <a:cs typeface="Calibri Light" panose="020F0302020204030204"/>
              </a:rPr>
              <a:t> a </a:t>
            </a:r>
            <a:r>
              <a:rPr lang="en-US" sz="2600" err="1">
                <a:cs typeface="Calibri Light" panose="020F0302020204030204"/>
              </a:rPr>
              <a:t>desarrollarse</a:t>
            </a:r>
            <a:r>
              <a:rPr lang="en-US" sz="2600" dirty="0">
                <a:cs typeface="Calibri Light" panose="020F0302020204030204"/>
              </a:rPr>
              <a:t> </a:t>
            </a:r>
            <a:r>
              <a:rPr lang="en-US" sz="2600" err="1">
                <a:cs typeface="Calibri Light" panose="020F0302020204030204"/>
              </a:rPr>
              <a:t>criterios</a:t>
            </a:r>
            <a:r>
              <a:rPr lang="en-US" sz="2600" dirty="0">
                <a:cs typeface="Calibri Light" panose="020F0302020204030204"/>
              </a:rPr>
              <a:t> </a:t>
            </a:r>
            <a:r>
              <a:rPr lang="en-US" sz="2600" err="1">
                <a:cs typeface="Calibri Light" panose="020F0302020204030204"/>
              </a:rPr>
              <a:t>específicos</a:t>
            </a:r>
            <a:r>
              <a:rPr lang="en-US" sz="2600" dirty="0">
                <a:cs typeface="Calibri Light" panose="020F0302020204030204"/>
              </a:rPr>
              <a:t> para </a:t>
            </a:r>
            <a:r>
              <a:rPr lang="en-US" sz="2600" err="1">
                <a:cs typeface="Calibri Light" panose="020F0302020204030204"/>
              </a:rPr>
              <a:t>valorar</a:t>
            </a:r>
            <a:r>
              <a:rPr lang="en-US" sz="2600" dirty="0">
                <a:cs typeface="Calibri Light" panose="020F0302020204030204"/>
              </a:rPr>
              <a:t> la </a:t>
            </a:r>
            <a:r>
              <a:rPr lang="en-US" sz="2600" err="1">
                <a:cs typeface="Calibri Light" panose="020F0302020204030204"/>
              </a:rPr>
              <a:t>respuesta</a:t>
            </a:r>
            <a:r>
              <a:rPr lang="en-US" sz="2600" dirty="0">
                <a:cs typeface="Calibri Light" panose="020F0302020204030204"/>
              </a:rPr>
              <a:t> en  los </a:t>
            </a:r>
            <a:r>
              <a:rPr lang="en-US" sz="2600" err="1">
                <a:cs typeface="Calibri Light" panose="020F0302020204030204"/>
              </a:rPr>
              <a:t>pacientes</a:t>
            </a:r>
            <a:r>
              <a:rPr lang="en-US" sz="2600" dirty="0">
                <a:cs typeface="Calibri Light" panose="020F0302020204030204"/>
              </a:rPr>
              <a:t> </a:t>
            </a:r>
            <a:r>
              <a:rPr lang="en-US" sz="2600" err="1">
                <a:cs typeface="Calibri Light" panose="020F0302020204030204"/>
              </a:rPr>
              <a:t>tratados</a:t>
            </a:r>
            <a:r>
              <a:rPr lang="en-US" sz="2600" dirty="0">
                <a:cs typeface="Calibri Light" panose="020F0302020204030204"/>
              </a:rPr>
              <a:t> con IT</a:t>
            </a:r>
          </a:p>
          <a:p>
            <a:pPr marL="0" indent="0">
              <a:buNone/>
            </a:pPr>
            <a:endParaRPr lang="en-US" sz="2800" dirty="0">
              <a:cs typeface="Calibri Light" panose="020F0302020204030204"/>
            </a:endParaRPr>
          </a:p>
          <a:p>
            <a:pPr marL="100965" indent="0">
              <a:buNone/>
            </a:pPr>
            <a:endParaRPr lang="en-US" sz="2700" dirty="0">
              <a:cs typeface="Calibri Light" panose="020F0302020204030204"/>
            </a:endParaRPr>
          </a:p>
        </p:txBody>
      </p:sp>
      <p:sp>
        <p:nvSpPr>
          <p:cNvPr id="2" name="CuadroTexto 1">
            <a:extLst>
              <a:ext uri="{FF2B5EF4-FFF2-40B4-BE49-F238E27FC236}">
                <a16:creationId xmlns:a16="http://schemas.microsoft.com/office/drawing/2014/main" id="{EC0585F4-5514-42AA-9309-C166836BAC00}"/>
              </a:ext>
            </a:extLst>
          </p:cNvPr>
          <p:cNvSpPr txBox="1"/>
          <p:nvPr/>
        </p:nvSpPr>
        <p:spPr>
          <a:xfrm>
            <a:off x="7897092" y="6220691"/>
            <a:ext cx="56249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Tazdait  et al.  Eur </a:t>
            </a:r>
            <a:r>
              <a:rPr lang="en-US" sz="1600"/>
              <a:t>J Cancer .2018; 88: 38-47</a:t>
            </a:r>
            <a:endParaRPr lang="en-US" sz="1600">
              <a:cs typeface="Calibri Light"/>
            </a:endParaRPr>
          </a:p>
          <a:p>
            <a:r>
              <a:rPr lang="en-US" sz="1600">
                <a:cs typeface="Calibri Light"/>
              </a:rPr>
              <a:t> Hodi et al. J Clin Oncol. 2016 ; 34(13): 1510–1517</a:t>
            </a:r>
            <a:endParaRPr lang="en-US" sz="1600"/>
          </a:p>
        </p:txBody>
      </p:sp>
    </p:spTree>
    <p:extLst>
      <p:ext uri="{BB962C8B-B14F-4D97-AF65-F5344CB8AC3E}">
        <p14:creationId xmlns:p14="http://schemas.microsoft.com/office/powerpoint/2010/main" val="328650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6">
            <a:extLst>
              <a:ext uri="{FF2B5EF4-FFF2-40B4-BE49-F238E27FC236}">
                <a16:creationId xmlns:a16="http://schemas.microsoft.com/office/drawing/2014/main" id="{2DE59E07-7533-4C69-8C91-65503C53F79C}"/>
              </a:ext>
            </a:extLst>
          </p:cNvPr>
          <p:cNvGraphicFramePr/>
          <p:nvPr>
            <p:extLst>
              <p:ext uri="{D42A27DB-BD31-4B8C-83A1-F6EECF244321}">
                <p14:modId xmlns:p14="http://schemas.microsoft.com/office/powerpoint/2010/main" val="1482039058"/>
              </p:ext>
            </p:extLst>
          </p:nvPr>
        </p:nvGraphicFramePr>
        <p:xfrm>
          <a:off x="-1485900" y="-428625"/>
          <a:ext cx="14887575" cy="7886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845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35E0B08-0DC4-4B06-B7D9-A981E1E776F8}"/>
              </a:ext>
            </a:extLst>
          </p:cNvPr>
          <p:cNvSpPr>
            <a:spLocks noGrp="1"/>
          </p:cNvSpPr>
          <p:nvPr>
            <p:ph type="title"/>
          </p:nvPr>
        </p:nvSpPr>
        <p:spPr/>
        <p:txBody>
          <a:bodyPr/>
          <a:lstStyle/>
          <a:p>
            <a:r>
              <a:rPr lang="es-ES" dirty="0" err="1"/>
              <a:t>irRC</a:t>
            </a:r>
            <a:r>
              <a:rPr lang="es-ES" dirty="0"/>
              <a:t> ( 2009)</a:t>
            </a:r>
          </a:p>
        </p:txBody>
      </p:sp>
      <p:sp>
        <p:nvSpPr>
          <p:cNvPr id="6" name="Marcador de texto 5">
            <a:extLst>
              <a:ext uri="{FF2B5EF4-FFF2-40B4-BE49-F238E27FC236}">
                <a16:creationId xmlns:a16="http://schemas.microsoft.com/office/drawing/2014/main" id="{132FB1ED-9DD8-4E55-ACDE-548BF07E83C2}"/>
              </a:ext>
            </a:extLst>
          </p:cNvPr>
          <p:cNvSpPr>
            <a:spLocks noGrp="1"/>
          </p:cNvSpPr>
          <p:nvPr>
            <p:ph type="body" idx="1"/>
          </p:nvPr>
        </p:nvSpPr>
        <p:spPr>
          <a:xfrm>
            <a:off x="1125900" y="1743075"/>
            <a:ext cx="10217290" cy="4824892"/>
          </a:xfrm>
        </p:spPr>
        <p:txBody>
          <a:bodyPr>
            <a:normAutofit fontScale="85000" lnSpcReduction="20000"/>
          </a:bodyPr>
          <a:lstStyle/>
          <a:p>
            <a:pPr marL="608965" indent="-507365"/>
            <a:r>
              <a:rPr lang="es-ES" sz="3100" dirty="0"/>
              <a:t>Introduce 2 conceptos nuevos:</a:t>
            </a:r>
            <a:endParaRPr lang="es-ES" sz="3100" dirty="0">
              <a:cs typeface="Calibri Light"/>
            </a:endParaRPr>
          </a:p>
          <a:p>
            <a:pPr marL="608965" indent="-507365"/>
            <a:endParaRPr lang="es-ES" sz="2800" dirty="0">
              <a:cs typeface="Calibri Light" panose="020F0302020204030204"/>
            </a:endParaRPr>
          </a:p>
          <a:p>
            <a:pPr marL="608965" indent="-507365"/>
            <a:endParaRPr lang="es-ES" sz="2800" dirty="0">
              <a:cs typeface="Calibri Light" panose="020F0302020204030204"/>
            </a:endParaRPr>
          </a:p>
          <a:p>
            <a:pPr marL="608965" indent="-507365"/>
            <a:endParaRPr lang="es-ES" sz="2800" dirty="0">
              <a:cs typeface="Calibri Light" panose="020F0302020204030204"/>
            </a:endParaRPr>
          </a:p>
          <a:p>
            <a:pPr marL="608965" indent="-507365"/>
            <a:endParaRPr lang="es-ES" sz="2800" dirty="0">
              <a:cs typeface="Calibri Light" panose="020F0302020204030204"/>
            </a:endParaRPr>
          </a:p>
          <a:p>
            <a:pPr marL="1120775" lvl="2" indent="0">
              <a:buNone/>
            </a:pPr>
            <a:endParaRPr lang="es-ES" sz="2800" b="1" i="0" dirty="0">
              <a:cs typeface="Calibri Light" panose="020F0302020204030204"/>
            </a:endParaRPr>
          </a:p>
          <a:p>
            <a:pPr marL="1120775" lvl="2" indent="0">
              <a:buNone/>
            </a:pPr>
            <a:endParaRPr lang="es-ES" sz="2800" b="1" i="0" dirty="0">
              <a:cs typeface="Calibri Light" panose="020F0302020204030204"/>
            </a:endParaRPr>
          </a:p>
          <a:p>
            <a:pPr marL="395605" lvl="1" indent="-342900"/>
            <a:endParaRPr lang="es-ES" sz="2500" dirty="0">
              <a:cs typeface="Calibri Light" panose="020F0302020204030204"/>
            </a:endParaRPr>
          </a:p>
          <a:p>
            <a:pPr marL="395605" lvl="1" indent="-342900">
              <a:lnSpc>
                <a:spcPct val="120000"/>
              </a:lnSpc>
            </a:pPr>
            <a:r>
              <a:rPr lang="es-ES" sz="2800" dirty="0">
                <a:cs typeface="Calibri Light" panose="020F0302020204030204"/>
              </a:rPr>
              <a:t>Limitaciones</a:t>
            </a:r>
          </a:p>
          <a:p>
            <a:pPr marL="1005189" lvl="2" indent="-342900">
              <a:lnSpc>
                <a:spcPct val="120000"/>
              </a:lnSpc>
            </a:pPr>
            <a:r>
              <a:rPr lang="es-ES" sz="2800" i="0" dirty="0">
                <a:cs typeface="Calibri Light" panose="020F0302020204030204"/>
              </a:rPr>
              <a:t>Medidas </a:t>
            </a:r>
            <a:r>
              <a:rPr lang="es-ES" sz="2800" b="1" i="0" dirty="0">
                <a:cs typeface="Calibri Light" panose="020F0302020204030204"/>
              </a:rPr>
              <a:t>bidimensionales</a:t>
            </a:r>
            <a:r>
              <a:rPr lang="es-ES" sz="2800" i="0" dirty="0">
                <a:cs typeface="Calibri Light" panose="020F0302020204030204"/>
              </a:rPr>
              <a:t>  (ya que se basó en los criterios OMS )</a:t>
            </a:r>
          </a:p>
          <a:p>
            <a:pPr marL="1614170" lvl="3" indent="-342900">
              <a:lnSpc>
                <a:spcPct val="120000"/>
              </a:lnSpc>
            </a:pPr>
            <a:r>
              <a:rPr lang="es-ES" sz="2800" dirty="0">
                <a:cs typeface="Calibri Light" panose="020F0302020204030204"/>
              </a:rPr>
              <a:t>Difícil comparativa</a:t>
            </a:r>
          </a:p>
          <a:p>
            <a:pPr marL="1614170" lvl="3" indent="-342900">
              <a:lnSpc>
                <a:spcPct val="120000"/>
              </a:lnSpc>
            </a:pPr>
            <a:r>
              <a:rPr lang="es-ES" sz="2800" dirty="0">
                <a:cs typeface="Calibri Light" panose="020F0302020204030204"/>
              </a:rPr>
              <a:t>Mayor variabilidad de medición y tasas de error</a:t>
            </a:r>
          </a:p>
          <a:p>
            <a:pPr marL="1118885" lvl="2" indent="-457200">
              <a:lnSpc>
                <a:spcPct val="120000"/>
              </a:lnSpc>
            </a:pPr>
            <a:r>
              <a:rPr lang="es-ES" sz="2800" i="0" dirty="0">
                <a:cs typeface="Calibri Light" panose="020F0302020204030204"/>
              </a:rPr>
              <a:t>¿ respondedores tardíos?</a:t>
            </a:r>
          </a:p>
          <a:p>
            <a:pPr marL="0" indent="0">
              <a:buNone/>
            </a:pPr>
            <a:endParaRPr lang="es-ES" sz="2800" dirty="0">
              <a:cs typeface="Calibri Light" panose="020F0302020204030204"/>
            </a:endParaRPr>
          </a:p>
          <a:p>
            <a:pPr marL="833755" lvl="2" indent="-171450">
              <a:buFont typeface="Wingdings" panose="05000000000000000000" pitchFamily="2" charset="2"/>
              <a:buChar char="Ø"/>
            </a:pPr>
            <a:endParaRPr lang="es-ES" sz="1200" i="1" dirty="0">
              <a:cs typeface="Calibri Light" panose="020F0302020204030204"/>
            </a:endParaRPr>
          </a:p>
          <a:p>
            <a:pPr marL="245110" indent="-342900"/>
            <a:endParaRPr lang="es-ES" dirty="0">
              <a:cs typeface="Calibri Light" panose="020F0302020204030204"/>
            </a:endParaRPr>
          </a:p>
          <a:p>
            <a:pPr marL="359410" indent="-457200"/>
            <a:endParaRPr lang="es-ES" dirty="0">
              <a:cs typeface="Calibri Light" panose="020F0302020204030204"/>
            </a:endParaRPr>
          </a:p>
          <a:p>
            <a:pPr marL="359410" indent="-457200"/>
            <a:endParaRPr lang="es-ES" dirty="0">
              <a:cs typeface="Calibri Light" panose="020F0302020204030204"/>
            </a:endParaRPr>
          </a:p>
          <a:p>
            <a:pPr marL="1218565" lvl="1" indent="-507365"/>
            <a:endParaRPr lang="es-ES" dirty="0">
              <a:cs typeface="Calibri Light" panose="020F0302020204030204"/>
            </a:endParaRPr>
          </a:p>
        </p:txBody>
      </p:sp>
      <p:graphicFrame>
        <p:nvGraphicFramePr>
          <p:cNvPr id="2" name="Diagrama 1">
            <a:extLst>
              <a:ext uri="{FF2B5EF4-FFF2-40B4-BE49-F238E27FC236}">
                <a16:creationId xmlns:a16="http://schemas.microsoft.com/office/drawing/2014/main" id="{ADDBBA73-D107-45B9-96A1-791FD3E54A7A}"/>
              </a:ext>
            </a:extLst>
          </p:cNvPr>
          <p:cNvGraphicFramePr/>
          <p:nvPr>
            <p:extLst>
              <p:ext uri="{D42A27DB-BD31-4B8C-83A1-F6EECF244321}">
                <p14:modId xmlns:p14="http://schemas.microsoft.com/office/powerpoint/2010/main" val="700369544"/>
              </p:ext>
            </p:extLst>
          </p:nvPr>
        </p:nvGraphicFramePr>
        <p:xfrm>
          <a:off x="2139468" y="2320527"/>
          <a:ext cx="8496213" cy="1834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712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Imagen que contiene captura de pantalla&#10;&#10;Descripción generada con confianza muy alta">
            <a:extLst>
              <a:ext uri="{FF2B5EF4-FFF2-40B4-BE49-F238E27FC236}">
                <a16:creationId xmlns:a16="http://schemas.microsoft.com/office/drawing/2014/main" id="{C4EB5588-B848-4DE2-9DA3-DD751CAD5FA0}"/>
              </a:ext>
            </a:extLst>
          </p:cNvPr>
          <p:cNvPicPr>
            <a:picLocks noChangeAspect="1"/>
          </p:cNvPicPr>
          <p:nvPr/>
        </p:nvPicPr>
        <p:blipFill rotWithShape="1">
          <a:blip r:embed="rId3"/>
          <a:srcRect l="23298" t="54121" r="24962" b="25000"/>
          <a:stretch/>
        </p:blipFill>
        <p:spPr>
          <a:xfrm>
            <a:off x="2803938" y="378425"/>
            <a:ext cx="7410579" cy="1962246"/>
          </a:xfrm>
          <a:prstGeom prst="rect">
            <a:avLst/>
          </a:prstGeom>
        </p:spPr>
      </p:pic>
      <p:sp>
        <p:nvSpPr>
          <p:cNvPr id="2" name="Título 1">
            <a:extLst>
              <a:ext uri="{FF2B5EF4-FFF2-40B4-BE49-F238E27FC236}">
                <a16:creationId xmlns:a16="http://schemas.microsoft.com/office/drawing/2014/main" id="{F5303BA9-EF23-48A2-B8F5-7734E05BB674}"/>
              </a:ext>
            </a:extLst>
          </p:cNvPr>
          <p:cNvSpPr>
            <a:spLocks noGrp="1"/>
          </p:cNvSpPr>
          <p:nvPr>
            <p:ph type="title"/>
          </p:nvPr>
        </p:nvSpPr>
        <p:spPr/>
        <p:txBody>
          <a:bodyPr/>
          <a:lstStyle/>
          <a:p>
            <a:r>
              <a:rPr lang="es-ES" dirty="0" err="1"/>
              <a:t>irRC</a:t>
            </a:r>
            <a:endParaRPr lang="es-ES" dirty="0"/>
          </a:p>
        </p:txBody>
      </p:sp>
      <p:sp>
        <p:nvSpPr>
          <p:cNvPr id="10" name="CuadroTexto 9">
            <a:extLst>
              <a:ext uri="{FF2B5EF4-FFF2-40B4-BE49-F238E27FC236}">
                <a16:creationId xmlns:a16="http://schemas.microsoft.com/office/drawing/2014/main" id="{45106D1C-EDFD-459D-B88D-3ED6C0EF373B}"/>
              </a:ext>
            </a:extLst>
          </p:cNvPr>
          <p:cNvSpPr txBox="1"/>
          <p:nvPr/>
        </p:nvSpPr>
        <p:spPr>
          <a:xfrm>
            <a:off x="3614789" y="2870960"/>
            <a:ext cx="2209800" cy="369332"/>
          </a:xfrm>
          <a:prstGeom prst="rect">
            <a:avLst/>
          </a:prstGeom>
          <a:noFill/>
        </p:spPr>
        <p:txBody>
          <a:bodyPr wrap="square" rtlCol="0" anchor="t">
            <a:spAutoFit/>
          </a:bodyPr>
          <a:lstStyle/>
          <a:p>
            <a:r>
              <a:rPr lang="es-ES" dirty="0">
                <a:solidFill>
                  <a:schemeClr val="bg1"/>
                </a:solidFill>
              </a:rPr>
              <a:t>Basal</a:t>
            </a:r>
          </a:p>
        </p:txBody>
      </p:sp>
      <p:sp>
        <p:nvSpPr>
          <p:cNvPr id="11" name="CuadroTexto 10">
            <a:extLst>
              <a:ext uri="{FF2B5EF4-FFF2-40B4-BE49-F238E27FC236}">
                <a16:creationId xmlns:a16="http://schemas.microsoft.com/office/drawing/2014/main" id="{7236F0AE-DE75-4254-991D-FB123587A001}"/>
              </a:ext>
            </a:extLst>
          </p:cNvPr>
          <p:cNvSpPr txBox="1"/>
          <p:nvPr/>
        </p:nvSpPr>
        <p:spPr>
          <a:xfrm>
            <a:off x="8755551" y="2814170"/>
            <a:ext cx="2209800" cy="369332"/>
          </a:xfrm>
          <a:prstGeom prst="rect">
            <a:avLst/>
          </a:prstGeom>
          <a:noFill/>
        </p:spPr>
        <p:txBody>
          <a:bodyPr wrap="square" rtlCol="0" anchor="t">
            <a:spAutoFit/>
          </a:bodyPr>
          <a:lstStyle/>
          <a:p>
            <a:r>
              <a:rPr lang="es-ES" dirty="0">
                <a:solidFill>
                  <a:schemeClr val="bg1"/>
                </a:solidFill>
              </a:rPr>
              <a:t>2º control</a:t>
            </a:r>
          </a:p>
        </p:txBody>
      </p:sp>
      <p:sp>
        <p:nvSpPr>
          <p:cNvPr id="12" name="CuadroTexto 11">
            <a:extLst>
              <a:ext uri="{FF2B5EF4-FFF2-40B4-BE49-F238E27FC236}">
                <a16:creationId xmlns:a16="http://schemas.microsoft.com/office/drawing/2014/main" id="{C1B68BD7-242B-4663-8BBF-A8E66D786772}"/>
              </a:ext>
            </a:extLst>
          </p:cNvPr>
          <p:cNvSpPr txBox="1"/>
          <p:nvPr/>
        </p:nvSpPr>
        <p:spPr>
          <a:xfrm>
            <a:off x="6426060" y="2794792"/>
            <a:ext cx="2209800" cy="369332"/>
          </a:xfrm>
          <a:prstGeom prst="rect">
            <a:avLst/>
          </a:prstGeom>
          <a:noFill/>
        </p:spPr>
        <p:txBody>
          <a:bodyPr wrap="square" rtlCol="0" anchor="t">
            <a:spAutoFit/>
          </a:bodyPr>
          <a:lstStyle/>
          <a:p>
            <a:r>
              <a:rPr lang="es-ES" dirty="0">
                <a:solidFill>
                  <a:schemeClr val="bg1"/>
                </a:solidFill>
              </a:rPr>
              <a:t>1º control</a:t>
            </a:r>
          </a:p>
        </p:txBody>
      </p:sp>
      <p:sp>
        <p:nvSpPr>
          <p:cNvPr id="18" name="CuadroTexto 17">
            <a:extLst>
              <a:ext uri="{FF2B5EF4-FFF2-40B4-BE49-F238E27FC236}">
                <a16:creationId xmlns:a16="http://schemas.microsoft.com/office/drawing/2014/main" id="{C6B66F1A-EEDC-4D4A-B89B-3C6A51E3A280}"/>
              </a:ext>
            </a:extLst>
          </p:cNvPr>
          <p:cNvSpPr txBox="1"/>
          <p:nvPr/>
        </p:nvSpPr>
        <p:spPr>
          <a:xfrm>
            <a:off x="5155230" y="5217061"/>
            <a:ext cx="2734127" cy="1015663"/>
          </a:xfrm>
          <a:prstGeom prst="rect">
            <a:avLst/>
          </a:prstGeom>
          <a:noFill/>
          <a:ln>
            <a:solidFill>
              <a:schemeClr val="tx1"/>
            </a:solidFill>
          </a:ln>
        </p:spPr>
        <p:txBody>
          <a:bodyPr wrap="square" rtlCol="0" anchor="t">
            <a:spAutoFit/>
          </a:bodyPr>
          <a:lstStyle/>
          <a:p>
            <a:pPr marL="457200" indent="-457200">
              <a:buFont typeface="Wingdings" panose="05000000000000000000" pitchFamily="2" charset="2"/>
              <a:buChar char="§"/>
            </a:pPr>
            <a:r>
              <a:rPr lang="es-ES" sz="2000" b="1" dirty="0">
                <a:solidFill>
                  <a:schemeClr val="accent1">
                    <a:lumMod val="75000"/>
                  </a:schemeClr>
                </a:solidFill>
              </a:rPr>
              <a:t>PD</a:t>
            </a:r>
            <a:r>
              <a:rPr lang="es-ES" sz="2000" dirty="0"/>
              <a:t> según </a:t>
            </a:r>
            <a:r>
              <a:rPr lang="es-ES" sz="2000" b="1" dirty="0">
                <a:solidFill>
                  <a:schemeClr val="accent1">
                    <a:lumMod val="75000"/>
                  </a:schemeClr>
                </a:solidFill>
              </a:rPr>
              <a:t>RECIST 1.1</a:t>
            </a:r>
            <a:r>
              <a:rPr lang="es-ES" sz="2000" dirty="0"/>
              <a:t>…</a:t>
            </a:r>
            <a:endParaRPr lang="es-ES" sz="2000" dirty="0">
              <a:cs typeface="Calibri Light"/>
            </a:endParaRPr>
          </a:p>
          <a:p>
            <a:r>
              <a:rPr lang="es-ES" sz="2000" dirty="0"/>
              <a:t>y suspender tratamiento</a:t>
            </a:r>
            <a:endParaRPr lang="es-ES" sz="2000" dirty="0">
              <a:cs typeface="Calibri Light"/>
            </a:endParaRPr>
          </a:p>
        </p:txBody>
      </p:sp>
      <p:sp>
        <p:nvSpPr>
          <p:cNvPr id="21" name="CuadroTexto 20">
            <a:extLst>
              <a:ext uri="{FF2B5EF4-FFF2-40B4-BE49-F238E27FC236}">
                <a16:creationId xmlns:a16="http://schemas.microsoft.com/office/drawing/2014/main" id="{AEF1F102-04D8-4389-8D43-1ED4DD45B6F6}"/>
              </a:ext>
            </a:extLst>
          </p:cNvPr>
          <p:cNvSpPr txBox="1"/>
          <p:nvPr/>
        </p:nvSpPr>
        <p:spPr>
          <a:xfrm>
            <a:off x="8015053" y="5217061"/>
            <a:ext cx="2595092" cy="1508105"/>
          </a:xfrm>
          <a:prstGeom prst="rect">
            <a:avLst/>
          </a:prstGeom>
          <a:noFill/>
          <a:ln>
            <a:solidFill>
              <a:schemeClr val="tx1"/>
            </a:solidFill>
          </a:ln>
        </p:spPr>
        <p:txBody>
          <a:bodyPr wrap="square" rtlCol="0" anchor="t">
            <a:spAutoFit/>
          </a:bodyPr>
          <a:lstStyle/>
          <a:p>
            <a:pPr marL="342900" indent="-342900">
              <a:buFont typeface="Wingdings" panose="05000000000000000000" pitchFamily="2" charset="2"/>
              <a:buChar char="§"/>
            </a:pPr>
            <a:r>
              <a:rPr lang="es-ES" sz="2000" b="1" dirty="0">
                <a:solidFill>
                  <a:schemeClr val="accent1">
                    <a:lumMod val="75000"/>
                  </a:schemeClr>
                </a:solidFill>
              </a:rPr>
              <a:t>SD</a:t>
            </a:r>
            <a:r>
              <a:rPr lang="es-ES" sz="2000" dirty="0"/>
              <a:t> según </a:t>
            </a:r>
            <a:r>
              <a:rPr lang="es-ES" sz="2000" b="1" dirty="0" err="1">
                <a:solidFill>
                  <a:schemeClr val="accent1">
                    <a:lumMod val="75000"/>
                  </a:schemeClr>
                </a:solidFill>
              </a:rPr>
              <a:t>irRC</a:t>
            </a:r>
            <a:endParaRPr lang="es-ES" sz="2000" b="1" dirty="0">
              <a:solidFill>
                <a:schemeClr val="accent1">
                  <a:lumMod val="75000"/>
                </a:schemeClr>
              </a:solidFill>
              <a:cs typeface="Calibri Light"/>
            </a:endParaRPr>
          </a:p>
          <a:p>
            <a:pPr algn="ctr"/>
            <a:r>
              <a:rPr lang="es-ES" dirty="0"/>
              <a:t>SIEMPRE CONFIRMAR PROGRESIÓN para descartar/confirmar PSEUDOPROGRESIÓN</a:t>
            </a:r>
            <a:endParaRPr lang="es-ES" dirty="0">
              <a:cs typeface="Calibri Light"/>
            </a:endParaRPr>
          </a:p>
        </p:txBody>
      </p:sp>
      <p:sp>
        <p:nvSpPr>
          <p:cNvPr id="13" name="CuadroTexto 1">
            <a:extLst>
              <a:ext uri="{FF2B5EF4-FFF2-40B4-BE49-F238E27FC236}">
                <a16:creationId xmlns:a16="http://schemas.microsoft.com/office/drawing/2014/main" id="{3A296A10-3FE0-4034-A078-A4F48DF28A78}"/>
              </a:ext>
            </a:extLst>
          </p:cNvPr>
          <p:cNvSpPr txBox="1"/>
          <p:nvPr/>
        </p:nvSpPr>
        <p:spPr>
          <a:xfrm>
            <a:off x="901700" y="6540500"/>
            <a:ext cx="4775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400" dirty="0"/>
              <a:t>Wang et al </a:t>
            </a:r>
            <a:r>
              <a:rPr lang="en-US" sz="1400" dirty="0">
                <a:latin typeface="Calibri"/>
                <a:cs typeface="Times New Roman"/>
              </a:rPr>
              <a:t>.</a:t>
            </a:r>
            <a:r>
              <a:rPr lang="es-ES" sz="1400" dirty="0"/>
              <a:t> </a:t>
            </a:r>
            <a:r>
              <a:rPr lang="es-ES" sz="1400" dirty="0" err="1"/>
              <a:t>RadioGraphics</a:t>
            </a:r>
            <a:r>
              <a:rPr lang="es-ES" sz="1400" dirty="0"/>
              <a:t> 2017; 37:2132–2144</a:t>
            </a:r>
            <a:endParaRPr lang="en-US" dirty="0">
              <a:latin typeface="Calibri"/>
            </a:endParaRPr>
          </a:p>
        </p:txBody>
      </p:sp>
      <p:pic>
        <p:nvPicPr>
          <p:cNvPr id="4" name="Imagen 3">
            <a:extLst>
              <a:ext uri="{FF2B5EF4-FFF2-40B4-BE49-F238E27FC236}">
                <a16:creationId xmlns:a16="http://schemas.microsoft.com/office/drawing/2014/main" id="{A1334685-4C70-4E31-B9A0-A3211BADB4C9}"/>
              </a:ext>
            </a:extLst>
          </p:cNvPr>
          <p:cNvPicPr>
            <a:picLocks noChangeAspect="1"/>
          </p:cNvPicPr>
          <p:nvPr/>
        </p:nvPicPr>
        <p:blipFill rotWithShape="1">
          <a:blip r:embed="rId4"/>
          <a:srcRect l="25291" t="25892" r="25785" b="46173"/>
          <a:stretch/>
        </p:blipFill>
        <p:spPr>
          <a:xfrm>
            <a:off x="2434856" y="2529640"/>
            <a:ext cx="8175289" cy="2625723"/>
          </a:xfrm>
          <a:prstGeom prst="rect">
            <a:avLst/>
          </a:prstGeom>
        </p:spPr>
      </p:pic>
    </p:spTree>
    <p:extLst>
      <p:ext uri="{BB962C8B-B14F-4D97-AF65-F5344CB8AC3E}">
        <p14:creationId xmlns:p14="http://schemas.microsoft.com/office/powerpoint/2010/main" val="1293483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F0601A-C70A-4AB9-9F60-D9ABC5EDFD13}"/>
              </a:ext>
            </a:extLst>
          </p:cNvPr>
          <p:cNvSpPr>
            <a:spLocks noGrp="1"/>
          </p:cNvSpPr>
          <p:nvPr>
            <p:ph type="title"/>
          </p:nvPr>
        </p:nvSpPr>
        <p:spPr/>
        <p:txBody>
          <a:bodyPr/>
          <a:lstStyle/>
          <a:p>
            <a:r>
              <a:rPr lang="es-ES" dirty="0" err="1"/>
              <a:t>irRECIST</a:t>
            </a:r>
            <a:r>
              <a:rPr lang="es-ES" dirty="0"/>
              <a:t> ( 2013)</a:t>
            </a:r>
          </a:p>
        </p:txBody>
      </p:sp>
      <p:sp>
        <p:nvSpPr>
          <p:cNvPr id="6" name="Marcador de texto 5">
            <a:extLst>
              <a:ext uri="{FF2B5EF4-FFF2-40B4-BE49-F238E27FC236}">
                <a16:creationId xmlns:a16="http://schemas.microsoft.com/office/drawing/2014/main" id="{8A69A235-82CF-4065-A044-92A26BB1E24B}"/>
              </a:ext>
            </a:extLst>
          </p:cNvPr>
          <p:cNvSpPr>
            <a:spLocks noGrp="1"/>
          </p:cNvSpPr>
          <p:nvPr>
            <p:ph type="body" idx="3"/>
          </p:nvPr>
        </p:nvSpPr>
        <p:spPr>
          <a:xfrm>
            <a:off x="5427791" y="1783080"/>
            <a:ext cx="6812280" cy="5337463"/>
          </a:xfrm>
        </p:spPr>
        <p:txBody>
          <a:bodyPr>
            <a:normAutofit/>
          </a:bodyPr>
          <a:lstStyle/>
          <a:p>
            <a:endParaRPr lang="es-ES" dirty="0"/>
          </a:p>
          <a:p>
            <a:pPr>
              <a:lnSpc>
                <a:spcPct val="120000"/>
              </a:lnSpc>
              <a:spcBef>
                <a:spcPts val="0"/>
              </a:spcBef>
            </a:pPr>
            <a:r>
              <a:rPr lang="es-ES" dirty="0"/>
              <a:t>Mayor reproducibilidad y menor variabilidad </a:t>
            </a:r>
            <a:r>
              <a:rPr lang="es-ES" dirty="0" err="1"/>
              <a:t>interobservador</a:t>
            </a:r>
            <a:endParaRPr lang="es-ES" dirty="0"/>
          </a:p>
          <a:p>
            <a:pPr>
              <a:lnSpc>
                <a:spcPct val="120000"/>
              </a:lnSpc>
              <a:spcBef>
                <a:spcPts val="0"/>
              </a:spcBef>
            </a:pPr>
            <a:r>
              <a:rPr lang="es-ES" dirty="0"/>
              <a:t>Falta de </a:t>
            </a:r>
            <a:r>
              <a:rPr lang="es-ES" b="1" dirty="0"/>
              <a:t>CRITERIOS estandarizados </a:t>
            </a:r>
            <a:r>
              <a:rPr lang="es-ES" dirty="0"/>
              <a:t>para la confirmación de PD:</a:t>
            </a:r>
          </a:p>
          <a:p>
            <a:pPr lvl="2">
              <a:lnSpc>
                <a:spcPct val="100000"/>
              </a:lnSpc>
              <a:buFont typeface="Arial" panose="020B0604020202020204" pitchFamily="34" charset="0"/>
              <a:buChar char="•"/>
            </a:pPr>
            <a:r>
              <a:rPr lang="es-ES" i="1" dirty="0"/>
              <a:t>Estabilidad clínica?</a:t>
            </a:r>
          </a:p>
          <a:p>
            <a:pPr lvl="2">
              <a:lnSpc>
                <a:spcPct val="100000"/>
              </a:lnSpc>
              <a:buFont typeface="Arial" panose="020B0604020202020204" pitchFamily="34" charset="0"/>
              <a:buChar char="•"/>
            </a:pPr>
            <a:r>
              <a:rPr lang="es-ES" i="1" dirty="0"/>
              <a:t>Lesiones no diana y nuevas lesiones </a:t>
            </a:r>
            <a:r>
              <a:rPr lang="es-ES" sz="2000" i="1" dirty="0"/>
              <a:t>?</a:t>
            </a:r>
            <a:endParaRPr lang="es-ES" i="1" dirty="0"/>
          </a:p>
          <a:p>
            <a:pPr lvl="2">
              <a:lnSpc>
                <a:spcPct val="100000"/>
              </a:lnSpc>
              <a:buFont typeface="Arial" panose="020B0604020202020204" pitchFamily="34" charset="0"/>
              <a:buChar char="•"/>
            </a:pPr>
            <a:r>
              <a:rPr lang="es-ES" i="1" dirty="0"/>
              <a:t>Solo nuevas lesiones ?</a:t>
            </a:r>
          </a:p>
        </p:txBody>
      </p:sp>
      <p:graphicFrame>
        <p:nvGraphicFramePr>
          <p:cNvPr id="11" name="Diagrama 10">
            <a:extLst>
              <a:ext uri="{FF2B5EF4-FFF2-40B4-BE49-F238E27FC236}">
                <a16:creationId xmlns:a16="http://schemas.microsoft.com/office/drawing/2014/main" id="{2694F75C-52DB-4C5A-8221-494E52DB8612}"/>
              </a:ext>
            </a:extLst>
          </p:cNvPr>
          <p:cNvGraphicFramePr/>
          <p:nvPr>
            <p:extLst>
              <p:ext uri="{D42A27DB-BD31-4B8C-83A1-F6EECF244321}">
                <p14:modId xmlns:p14="http://schemas.microsoft.com/office/powerpoint/2010/main" val="344173678"/>
              </p:ext>
            </p:extLst>
          </p:nvPr>
        </p:nvGraphicFramePr>
        <p:xfrm>
          <a:off x="-2361608" y="1509880"/>
          <a:ext cx="11490367" cy="5337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2441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3" name="Marcador de texto 2">
            <a:extLst>
              <a:ext uri="{FF2B5EF4-FFF2-40B4-BE49-F238E27FC236}">
                <a16:creationId xmlns:a16="http://schemas.microsoft.com/office/drawing/2014/main" id="{ED0E6B98-9A77-4D7F-A824-DD91F3429299}"/>
              </a:ext>
            </a:extLst>
          </p:cNvPr>
          <p:cNvSpPr>
            <a:spLocks noGrp="1"/>
          </p:cNvSpPr>
          <p:nvPr>
            <p:ph type="body" idx="1"/>
          </p:nvPr>
        </p:nvSpPr>
        <p:spPr/>
        <p:txBody>
          <a:bodyPr/>
          <a:lstStyle/>
          <a:p>
            <a:endParaRPr lang="es-ES"/>
          </a:p>
        </p:txBody>
      </p:sp>
      <p:pic>
        <p:nvPicPr>
          <p:cNvPr id="5122" name="Picture 2" descr="Resultado de imaxes para inmmunotherapy and cancer">
            <a:extLst>
              <a:ext uri="{FF2B5EF4-FFF2-40B4-BE49-F238E27FC236}">
                <a16:creationId xmlns:a16="http://schemas.microsoft.com/office/drawing/2014/main" id="{2FCF1D97-1756-40E6-A098-DEBE31089109}"/>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19050"/>
            <a:ext cx="12192000" cy="6819900"/>
          </a:xfrm>
          <a:prstGeom prst="rect">
            <a:avLst/>
          </a:prstGeom>
          <a:noFill/>
          <a:extLst>
            <a:ext uri="{909E8E84-426E-40DD-AFC4-6F175D3DCCD1}">
              <a14:hiddenFill xmlns:a14="http://schemas.microsoft.com/office/drawing/2010/main">
                <a:solidFill>
                  <a:srgbClr val="FFFFFF"/>
                </a:solidFill>
              </a14:hiddenFill>
            </a:ext>
          </a:extLst>
        </p:spPr>
      </p:pic>
      <p:sp>
        <p:nvSpPr>
          <p:cNvPr id="184" name="Google Shape;184;p20"/>
          <p:cNvSpPr txBox="1">
            <a:spLocks noGrp="1"/>
          </p:cNvSpPr>
          <p:nvPr>
            <p:ph type="sldNum" idx="12"/>
          </p:nvPr>
        </p:nvSpPr>
        <p:spPr>
          <a:xfrm>
            <a:off x="-100" y="0"/>
            <a:ext cx="892800" cy="1520000"/>
          </a:xfrm>
          <a:prstGeom prst="rect">
            <a:avLst/>
          </a:prstGeom>
        </p:spPr>
        <p:txBody>
          <a:bodyPr spcFirstLastPara="1" vert="horz" wrap="square" lIns="121900" tIns="121900" rIns="121900" bIns="121900" rtlCol="0" anchor="b" anchorCtr="0">
            <a:noAutofit/>
          </a:bodyPr>
          <a:lstStyle/>
          <a:p>
            <a:pPr algn="ctr"/>
            <a:fld id="{00000000-1234-1234-1234-123412341234}" type="slidenum">
              <a:rPr lang="en"/>
              <a:pPr algn="ctr"/>
              <a:t>2</a:t>
            </a:fld>
            <a:endParaRPr/>
          </a:p>
        </p:txBody>
      </p:sp>
      <p:graphicFrame>
        <p:nvGraphicFramePr>
          <p:cNvPr id="24" name="Marcador de contenido 2">
            <a:extLst>
              <a:ext uri="{FF2B5EF4-FFF2-40B4-BE49-F238E27FC236}">
                <a16:creationId xmlns:a16="http://schemas.microsoft.com/office/drawing/2014/main" id="{A61CA03E-BB52-4261-8F9C-9EFE99B5CA50}"/>
              </a:ext>
            </a:extLst>
          </p:cNvPr>
          <p:cNvGraphicFramePr>
            <a:graphicFrameLocks/>
          </p:cNvGraphicFramePr>
          <p:nvPr>
            <p:extLst>
              <p:ext uri="{D42A27DB-BD31-4B8C-83A1-F6EECF244321}">
                <p14:modId xmlns:p14="http://schemas.microsoft.com/office/powerpoint/2010/main" val="822873361"/>
              </p:ext>
            </p:extLst>
          </p:nvPr>
        </p:nvGraphicFramePr>
        <p:xfrm>
          <a:off x="1125900" y="1590450"/>
          <a:ext cx="10515600" cy="40809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C86DC-9E13-446D-872E-81727410FDA9}"/>
              </a:ext>
            </a:extLst>
          </p:cNvPr>
          <p:cNvSpPr>
            <a:spLocks noGrp="1"/>
          </p:cNvSpPr>
          <p:nvPr>
            <p:ph type="title"/>
          </p:nvPr>
        </p:nvSpPr>
        <p:spPr/>
        <p:txBody>
          <a:bodyPr/>
          <a:lstStyle/>
          <a:p>
            <a:r>
              <a:rPr lang="es-ES" dirty="0" err="1"/>
              <a:t>iRECIST</a:t>
            </a:r>
            <a:r>
              <a:rPr lang="es-ES" dirty="0"/>
              <a:t> ( 2017)</a:t>
            </a:r>
          </a:p>
        </p:txBody>
      </p:sp>
      <p:graphicFrame>
        <p:nvGraphicFramePr>
          <p:cNvPr id="4" name="Diagrama 3">
            <a:extLst>
              <a:ext uri="{FF2B5EF4-FFF2-40B4-BE49-F238E27FC236}">
                <a16:creationId xmlns:a16="http://schemas.microsoft.com/office/drawing/2014/main" id="{B39FB41C-355C-4C4B-B678-8B1EE23ED848}"/>
              </a:ext>
            </a:extLst>
          </p:cNvPr>
          <p:cNvGraphicFramePr/>
          <p:nvPr>
            <p:extLst>
              <p:ext uri="{D42A27DB-BD31-4B8C-83A1-F6EECF244321}">
                <p14:modId xmlns:p14="http://schemas.microsoft.com/office/powerpoint/2010/main" val="2139753051"/>
              </p:ext>
            </p:extLst>
          </p:nvPr>
        </p:nvGraphicFramePr>
        <p:xfrm>
          <a:off x="1237297" y="1443843"/>
          <a:ext cx="8530267" cy="266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texto 6">
            <a:extLst>
              <a:ext uri="{FF2B5EF4-FFF2-40B4-BE49-F238E27FC236}">
                <a16:creationId xmlns:a16="http://schemas.microsoft.com/office/drawing/2014/main" id="{D72F4A3A-1F46-4395-A37B-5894D2E1CDC6}"/>
              </a:ext>
            </a:extLst>
          </p:cNvPr>
          <p:cNvSpPr>
            <a:spLocks noGrp="1"/>
          </p:cNvSpPr>
          <p:nvPr>
            <p:ph type="body" idx="1"/>
          </p:nvPr>
        </p:nvSpPr>
        <p:spPr>
          <a:xfrm>
            <a:off x="1639246" y="3894473"/>
            <a:ext cx="8128318" cy="3039367"/>
          </a:xfrm>
        </p:spPr>
        <p:txBody>
          <a:bodyPr>
            <a:normAutofit fontScale="62500" lnSpcReduction="20000"/>
          </a:bodyPr>
          <a:lstStyle/>
          <a:p>
            <a:pPr marL="100965" indent="0">
              <a:buNone/>
            </a:pPr>
            <a:endParaRPr lang="es-ES" sz="2800" dirty="0">
              <a:cs typeface="Calibri Light" panose="020F0302020204030204"/>
            </a:endParaRPr>
          </a:p>
          <a:p>
            <a:pPr marL="608965" indent="-507365">
              <a:lnSpc>
                <a:spcPct val="120000"/>
              </a:lnSpc>
            </a:pPr>
            <a:r>
              <a:rPr lang="es-ES" sz="3700" dirty="0"/>
              <a:t>Puede etiquetarse </a:t>
            </a:r>
            <a:r>
              <a:rPr lang="es-ES" sz="3700" b="1" dirty="0"/>
              <a:t>varias veces </a:t>
            </a:r>
            <a:r>
              <a:rPr lang="es-ES" sz="3700" b="1" dirty="0" err="1"/>
              <a:t>iUPD</a:t>
            </a:r>
            <a:r>
              <a:rPr lang="es-ES" sz="3700" b="1" dirty="0"/>
              <a:t> </a:t>
            </a:r>
            <a:r>
              <a:rPr lang="es-ES" sz="3700" dirty="0"/>
              <a:t>durante el tratamiento </a:t>
            </a:r>
            <a:endParaRPr lang="es-ES" sz="3700" dirty="0">
              <a:cs typeface="Calibri Light" panose="020F0302020204030204"/>
            </a:endParaRPr>
          </a:p>
          <a:p>
            <a:pPr marL="608965" indent="-507365">
              <a:lnSpc>
                <a:spcPct val="120000"/>
              </a:lnSpc>
            </a:pPr>
            <a:r>
              <a:rPr lang="es-ES" sz="3700" dirty="0"/>
              <a:t>Puede existir </a:t>
            </a:r>
            <a:r>
              <a:rPr lang="es-ES" sz="3700" b="1" dirty="0" err="1"/>
              <a:t>iUPD</a:t>
            </a:r>
            <a:r>
              <a:rPr lang="es-ES" sz="3700" b="1" dirty="0"/>
              <a:t> mantenida</a:t>
            </a:r>
            <a:r>
              <a:rPr lang="es-ES" sz="3700" dirty="0"/>
              <a:t>… hasta que algo cambie ( y pase a  </a:t>
            </a:r>
            <a:r>
              <a:rPr lang="es-ES" sz="3700" dirty="0" err="1"/>
              <a:t>iCR</a:t>
            </a:r>
            <a:r>
              <a:rPr lang="es-ES" sz="3700" dirty="0"/>
              <a:t>, </a:t>
            </a:r>
            <a:r>
              <a:rPr lang="es-ES" sz="3700" dirty="0" err="1"/>
              <a:t>iCPD</a:t>
            </a:r>
            <a:r>
              <a:rPr lang="es-ES" sz="3700" dirty="0"/>
              <a:t>, </a:t>
            </a:r>
            <a:r>
              <a:rPr lang="es-ES" sz="3700" dirty="0" err="1"/>
              <a:t>iPR</a:t>
            </a:r>
            <a:r>
              <a:rPr lang="es-ES" sz="3700" dirty="0"/>
              <a:t>)</a:t>
            </a:r>
            <a:endParaRPr lang="es-ES" sz="3700" dirty="0">
              <a:cs typeface="Calibri Light" panose="020F0302020204030204"/>
            </a:endParaRPr>
          </a:p>
          <a:p>
            <a:pPr marL="608965" indent="-507365">
              <a:lnSpc>
                <a:spcPct val="120000"/>
              </a:lnSpc>
            </a:pPr>
            <a:r>
              <a:rPr lang="es-ES" sz="3700" dirty="0"/>
              <a:t>Se precisa </a:t>
            </a:r>
            <a:r>
              <a:rPr lang="es-ES" sz="3700" b="1" dirty="0"/>
              <a:t>ESTABILIDAD CLÍNICA </a:t>
            </a:r>
            <a:r>
              <a:rPr lang="es-ES" sz="3700" dirty="0"/>
              <a:t>del paciente para confirmar la progresión</a:t>
            </a:r>
            <a:endParaRPr lang="es-ES" sz="3700" dirty="0">
              <a:cs typeface="Calibri Light" panose="020F0302020204030204"/>
            </a:endParaRPr>
          </a:p>
          <a:p>
            <a:pPr marL="101600" indent="0">
              <a:buNone/>
            </a:pPr>
            <a:endParaRPr lang="es-ES" sz="2800" dirty="0">
              <a:cs typeface="Calibri Light" panose="020F0302020204030204"/>
            </a:endParaRPr>
          </a:p>
          <a:p>
            <a:pPr marL="608965" indent="-507365"/>
            <a:endParaRPr lang="es-ES" sz="2800" dirty="0">
              <a:cs typeface="Calibri Light" panose="020F0302020204030204"/>
            </a:endParaRPr>
          </a:p>
          <a:p>
            <a:pPr marL="608965" indent="-507365"/>
            <a:endParaRPr lang="es-ES" sz="2800" dirty="0">
              <a:cs typeface="Calibri Light" panose="020F0302020204030204"/>
            </a:endParaRPr>
          </a:p>
          <a:p>
            <a:pPr marL="608965" indent="-507365"/>
            <a:endParaRPr lang="es-ES" sz="2800" dirty="0">
              <a:cs typeface="Calibri Light" panose="020F0302020204030204"/>
            </a:endParaRPr>
          </a:p>
          <a:p>
            <a:pPr marL="608965" indent="-507365"/>
            <a:endParaRPr lang="es-ES" sz="2800" dirty="0">
              <a:cs typeface="Calibri Light" panose="020F0302020204030204"/>
            </a:endParaRPr>
          </a:p>
          <a:p>
            <a:pPr marL="608965" indent="-507365"/>
            <a:endParaRPr lang="es-ES" sz="2800" dirty="0">
              <a:cs typeface="Calibri Light" panose="020F0302020204030204"/>
            </a:endParaRPr>
          </a:p>
          <a:p>
            <a:pPr marL="608965" indent="-507365"/>
            <a:endParaRPr lang="es-ES" sz="2800" dirty="0">
              <a:cs typeface="Calibri Light" panose="020F0302020204030204"/>
            </a:endParaRPr>
          </a:p>
        </p:txBody>
      </p:sp>
      <p:sp>
        <p:nvSpPr>
          <p:cNvPr id="3" name="Rectángulo 2">
            <a:extLst>
              <a:ext uri="{FF2B5EF4-FFF2-40B4-BE49-F238E27FC236}">
                <a16:creationId xmlns:a16="http://schemas.microsoft.com/office/drawing/2014/main" id="{2F8EFC30-0201-42EC-87C0-E8A1326C5D58}"/>
              </a:ext>
            </a:extLst>
          </p:cNvPr>
          <p:cNvSpPr/>
          <p:nvPr/>
        </p:nvSpPr>
        <p:spPr>
          <a:xfrm>
            <a:off x="9599198" y="3263912"/>
            <a:ext cx="2356992" cy="861774"/>
          </a:xfrm>
          <a:prstGeom prst="rect">
            <a:avLst/>
          </a:prstGeom>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marL="685800" indent="-685800">
              <a:buFont typeface="Wingdings" panose="05000000000000000000" pitchFamily="2" charset="2"/>
              <a:buChar char="ü"/>
            </a:pPr>
            <a:r>
              <a:rPr lang="es-ES" sz="1600" dirty="0">
                <a:ln w="0"/>
                <a:solidFill>
                  <a:schemeClr val="tx1"/>
                </a:solidFill>
                <a:effectLst>
                  <a:outerShdw blurRad="38100" dist="19050" dir="2700000" algn="tl" rotWithShape="0">
                    <a:schemeClr val="dk1">
                      <a:alpha val="40000"/>
                    </a:schemeClr>
                  </a:outerShdw>
                </a:effectLst>
              </a:rPr>
              <a:t>Lesiones diana</a:t>
            </a:r>
          </a:p>
          <a:p>
            <a:pPr marL="685800" indent="-685800">
              <a:buFont typeface="Wingdings" panose="05000000000000000000" pitchFamily="2" charset="2"/>
              <a:buChar char="ü"/>
            </a:pPr>
            <a:r>
              <a:rPr lang="es-ES" sz="1600" dirty="0">
                <a:ln w="0"/>
                <a:solidFill>
                  <a:schemeClr val="tx1"/>
                </a:solidFill>
                <a:effectLst>
                  <a:outerShdw blurRad="38100" dist="19050" dir="2700000" algn="tl" rotWithShape="0">
                    <a:schemeClr val="dk1">
                      <a:alpha val="40000"/>
                    </a:schemeClr>
                  </a:outerShdw>
                </a:effectLst>
              </a:rPr>
              <a:t>Lesiones no diana</a:t>
            </a:r>
          </a:p>
          <a:p>
            <a:pPr marL="685800" indent="-685800">
              <a:buFont typeface="Wingdings" panose="05000000000000000000" pitchFamily="2" charset="2"/>
              <a:buChar char="ü"/>
            </a:pPr>
            <a:r>
              <a:rPr lang="es-ES" sz="1600" dirty="0">
                <a:ln w="0"/>
                <a:solidFill>
                  <a:schemeClr val="tx1"/>
                </a:solidFill>
                <a:effectLst>
                  <a:outerShdw blurRad="38100" dist="19050" dir="2700000" algn="tl" rotWithShape="0">
                    <a:schemeClr val="dk1">
                      <a:alpha val="40000"/>
                    </a:schemeClr>
                  </a:outerShdw>
                </a:effectLst>
              </a:rPr>
              <a:t>Nuevas lesiones</a:t>
            </a:r>
          </a:p>
        </p:txBody>
      </p:sp>
    </p:spTree>
    <p:extLst>
      <p:ext uri="{BB962C8B-B14F-4D97-AF65-F5344CB8AC3E}">
        <p14:creationId xmlns:p14="http://schemas.microsoft.com/office/powerpoint/2010/main" val="1248595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2">
            <a:extLst>
              <a:ext uri="{FF2B5EF4-FFF2-40B4-BE49-F238E27FC236}">
                <a16:creationId xmlns:a16="http://schemas.microsoft.com/office/drawing/2014/main" id="{A3A5DBA4-DBDE-4097-8E83-9450CADCC81D}"/>
              </a:ext>
            </a:extLst>
          </p:cNvPr>
          <p:cNvGraphicFramePr/>
          <p:nvPr>
            <p:extLst>
              <p:ext uri="{D42A27DB-BD31-4B8C-83A1-F6EECF244321}">
                <p14:modId xmlns:p14="http://schemas.microsoft.com/office/powerpoint/2010/main" val="280059667"/>
              </p:ext>
            </p:extLst>
          </p:nvPr>
        </p:nvGraphicFramePr>
        <p:xfrm>
          <a:off x="1149993" y="-415636"/>
          <a:ext cx="9864173" cy="7279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CuadroTexto 1">
            <a:extLst>
              <a:ext uri="{FF2B5EF4-FFF2-40B4-BE49-F238E27FC236}">
                <a16:creationId xmlns:a16="http://schemas.microsoft.com/office/drawing/2014/main" id="{DCA319D5-E2B8-475C-8A42-ECC41D19A7D6}"/>
              </a:ext>
            </a:extLst>
          </p:cNvPr>
          <p:cNvSpPr txBox="1"/>
          <p:nvPr/>
        </p:nvSpPr>
        <p:spPr>
          <a:xfrm>
            <a:off x="1548113" y="684513"/>
            <a:ext cx="2743200" cy="369332"/>
          </a:xfrm>
          <a:prstGeom prst="rect">
            <a:avLst/>
          </a:prstGeom>
          <a:no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1º control</a:t>
            </a:r>
          </a:p>
        </p:txBody>
      </p:sp>
      <p:sp>
        <p:nvSpPr>
          <p:cNvPr id="18" name="CuadroTexto 1">
            <a:extLst>
              <a:ext uri="{FF2B5EF4-FFF2-40B4-BE49-F238E27FC236}">
                <a16:creationId xmlns:a16="http://schemas.microsoft.com/office/drawing/2014/main" id="{DCA319D5-E2B8-475C-8A42-ECC41D19A7D6}"/>
              </a:ext>
            </a:extLst>
          </p:cNvPr>
          <p:cNvSpPr txBox="1"/>
          <p:nvPr/>
        </p:nvSpPr>
        <p:spPr>
          <a:xfrm>
            <a:off x="5253853" y="631739"/>
            <a:ext cx="2743200" cy="369332"/>
          </a:xfrm>
          <a:prstGeom prst="rect">
            <a:avLst/>
          </a:prstGeom>
          <a:no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2º control</a:t>
            </a:r>
          </a:p>
        </p:txBody>
      </p:sp>
    </p:spTree>
    <p:extLst>
      <p:ext uri="{BB962C8B-B14F-4D97-AF65-F5344CB8AC3E}">
        <p14:creationId xmlns:p14="http://schemas.microsoft.com/office/powerpoint/2010/main" val="4156708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Imagen que contiene captura de pantalla&#10;&#10;Descripción generada con confianza muy alta">
            <a:extLst>
              <a:ext uri="{FF2B5EF4-FFF2-40B4-BE49-F238E27FC236}">
                <a16:creationId xmlns:a16="http://schemas.microsoft.com/office/drawing/2014/main" id="{F5112383-6669-4746-BD72-AE8E45CADD00}"/>
              </a:ext>
            </a:extLst>
          </p:cNvPr>
          <p:cNvPicPr>
            <a:picLocks noChangeAspect="1"/>
          </p:cNvPicPr>
          <p:nvPr/>
        </p:nvPicPr>
        <p:blipFill rotWithShape="1">
          <a:blip r:embed="rId3"/>
          <a:srcRect l="2414" t="35408" r="32607" b="50960"/>
          <a:stretch/>
        </p:blipFill>
        <p:spPr>
          <a:xfrm>
            <a:off x="661346" y="191737"/>
            <a:ext cx="9780826" cy="2710330"/>
          </a:xfrm>
          <a:prstGeom prst="rect">
            <a:avLst/>
          </a:prstGeom>
        </p:spPr>
      </p:pic>
      <p:sp>
        <p:nvSpPr>
          <p:cNvPr id="3" name="CuadroTexto 2">
            <a:extLst>
              <a:ext uri="{FF2B5EF4-FFF2-40B4-BE49-F238E27FC236}">
                <a16:creationId xmlns:a16="http://schemas.microsoft.com/office/drawing/2014/main" id="{5C545134-BED0-4D9B-A344-4DEEA21FECDB}"/>
              </a:ext>
            </a:extLst>
          </p:cNvPr>
          <p:cNvSpPr txBox="1"/>
          <p:nvPr/>
        </p:nvSpPr>
        <p:spPr>
          <a:xfrm>
            <a:off x="1373909" y="-73686"/>
            <a:ext cx="1717040" cy="400110"/>
          </a:xfrm>
          <a:prstGeom prst="rect">
            <a:avLst/>
          </a:prstGeom>
          <a:noFill/>
        </p:spPr>
        <p:txBody>
          <a:bodyPr wrap="square" rtlCol="0">
            <a:spAutoFit/>
          </a:bodyPr>
          <a:lstStyle/>
          <a:p>
            <a:r>
              <a:rPr lang="es-ES" sz="2000" dirty="0"/>
              <a:t>Basal</a:t>
            </a:r>
            <a:endParaRPr lang="es-ES" dirty="0"/>
          </a:p>
        </p:txBody>
      </p:sp>
      <p:sp>
        <p:nvSpPr>
          <p:cNvPr id="5" name="CuadroTexto 4">
            <a:extLst>
              <a:ext uri="{FF2B5EF4-FFF2-40B4-BE49-F238E27FC236}">
                <a16:creationId xmlns:a16="http://schemas.microsoft.com/office/drawing/2014/main" id="{3EF8300B-1CF0-4056-8909-A04AF63D742C}"/>
              </a:ext>
            </a:extLst>
          </p:cNvPr>
          <p:cNvSpPr txBox="1"/>
          <p:nvPr/>
        </p:nvSpPr>
        <p:spPr>
          <a:xfrm>
            <a:off x="4969625" y="-70602"/>
            <a:ext cx="1717040" cy="400110"/>
          </a:xfrm>
          <a:prstGeom prst="rect">
            <a:avLst/>
          </a:prstGeom>
          <a:noFill/>
        </p:spPr>
        <p:txBody>
          <a:bodyPr wrap="square" rtlCol="0">
            <a:spAutoFit/>
          </a:bodyPr>
          <a:lstStyle/>
          <a:p>
            <a:r>
              <a:rPr lang="es-ES" sz="2000" dirty="0"/>
              <a:t>1º </a:t>
            </a:r>
            <a:r>
              <a:rPr lang="es-ES" dirty="0"/>
              <a:t>control</a:t>
            </a:r>
          </a:p>
        </p:txBody>
      </p:sp>
      <p:sp>
        <p:nvSpPr>
          <p:cNvPr id="6" name="CuadroTexto 5">
            <a:extLst>
              <a:ext uri="{FF2B5EF4-FFF2-40B4-BE49-F238E27FC236}">
                <a16:creationId xmlns:a16="http://schemas.microsoft.com/office/drawing/2014/main" id="{26753926-B1FB-40FC-BBBF-EB49765247D5}"/>
              </a:ext>
            </a:extLst>
          </p:cNvPr>
          <p:cNvSpPr txBox="1"/>
          <p:nvPr/>
        </p:nvSpPr>
        <p:spPr>
          <a:xfrm>
            <a:off x="8919094" y="-84015"/>
            <a:ext cx="1717040" cy="400110"/>
          </a:xfrm>
          <a:prstGeom prst="rect">
            <a:avLst/>
          </a:prstGeom>
          <a:noFill/>
        </p:spPr>
        <p:txBody>
          <a:bodyPr wrap="square" rtlCol="0">
            <a:spAutoFit/>
          </a:bodyPr>
          <a:lstStyle/>
          <a:p>
            <a:r>
              <a:rPr lang="es-ES" sz="2000" dirty="0"/>
              <a:t>2º </a:t>
            </a:r>
            <a:r>
              <a:rPr lang="es-ES" dirty="0"/>
              <a:t>control</a:t>
            </a:r>
          </a:p>
        </p:txBody>
      </p:sp>
      <p:sp>
        <p:nvSpPr>
          <p:cNvPr id="7" name="CuadroTexto 6">
            <a:extLst>
              <a:ext uri="{FF2B5EF4-FFF2-40B4-BE49-F238E27FC236}">
                <a16:creationId xmlns:a16="http://schemas.microsoft.com/office/drawing/2014/main" id="{C26B90C4-80D6-4C41-B137-380F755A6341}"/>
              </a:ext>
            </a:extLst>
          </p:cNvPr>
          <p:cNvSpPr txBox="1"/>
          <p:nvPr/>
        </p:nvSpPr>
        <p:spPr>
          <a:xfrm>
            <a:off x="4152672" y="2875770"/>
            <a:ext cx="2762134" cy="1477328"/>
          </a:xfrm>
          <a:prstGeom prst="rect">
            <a:avLst/>
          </a:prstGeom>
          <a:noFill/>
          <a:ln>
            <a:noFill/>
          </a:ln>
        </p:spPr>
        <p:txBody>
          <a:bodyPr wrap="square" rtlCol="0" anchor="t">
            <a:spAutoFit/>
          </a:bodyPr>
          <a:lstStyle/>
          <a:p>
            <a:pPr marL="285750" indent="-285750">
              <a:buFont typeface="Arial" panose="020B0604020202020204" pitchFamily="34" charset="0"/>
              <a:buChar char="•"/>
            </a:pPr>
            <a:r>
              <a:rPr lang="es-ES" dirty="0"/>
              <a:t>↑≥ 20% lesión diana</a:t>
            </a:r>
            <a:endParaRPr lang="es-ES" dirty="0">
              <a:cs typeface="Calibri Light"/>
            </a:endParaRPr>
          </a:p>
          <a:p>
            <a:pPr marL="742950" lvl="1" indent="-285750">
              <a:buFont typeface="Wingdings" panose="05000000000000000000" pitchFamily="2" charset="2"/>
              <a:buChar char="§"/>
            </a:pPr>
            <a:r>
              <a:rPr lang="es-ES" b="1">
                <a:solidFill>
                  <a:schemeClr val="accent1">
                    <a:lumMod val="75000"/>
                  </a:schemeClr>
                </a:solidFill>
              </a:rPr>
              <a:t>PD</a:t>
            </a:r>
            <a:r>
              <a:rPr lang="es-ES"/>
              <a:t>   RECIST /</a:t>
            </a:r>
            <a:r>
              <a:rPr lang="es-ES" b="1">
                <a:solidFill>
                  <a:schemeClr val="accent1">
                    <a:lumMod val="75000"/>
                  </a:schemeClr>
                </a:solidFill>
              </a:rPr>
              <a:t>iUPD </a:t>
            </a:r>
            <a:r>
              <a:rPr lang="es-ES">
                <a:solidFill>
                  <a:srgbClr val="000000"/>
                </a:solidFill>
              </a:rPr>
              <a:t>iRECIST</a:t>
            </a:r>
            <a:endParaRPr lang="es-ES">
              <a:cs typeface="Calibri Light"/>
            </a:endParaRPr>
          </a:p>
          <a:p>
            <a:pPr marL="285750" indent="-285750">
              <a:buFont typeface="Arial" panose="020B0604020202020204" pitchFamily="34" charset="0"/>
              <a:buChar char="•"/>
            </a:pPr>
            <a:r>
              <a:rPr lang="es-ES" dirty="0"/>
              <a:t>Clínicamente estable</a:t>
            </a:r>
            <a:endParaRPr lang="es-ES" dirty="0">
              <a:cs typeface="Calibri Light"/>
            </a:endParaRPr>
          </a:p>
          <a:p>
            <a:pPr marL="285750" indent="-285750">
              <a:buFont typeface="Arial" panose="020B0604020202020204" pitchFamily="34" charset="0"/>
              <a:buChar char="•"/>
            </a:pPr>
            <a:endParaRPr lang="es-ES" dirty="0"/>
          </a:p>
        </p:txBody>
      </p:sp>
      <p:sp>
        <p:nvSpPr>
          <p:cNvPr id="8" name="CuadroTexto 7">
            <a:extLst>
              <a:ext uri="{FF2B5EF4-FFF2-40B4-BE49-F238E27FC236}">
                <a16:creationId xmlns:a16="http://schemas.microsoft.com/office/drawing/2014/main" id="{C64D3BA8-C375-4232-AFA9-887F6BA54A15}"/>
              </a:ext>
            </a:extLst>
          </p:cNvPr>
          <p:cNvSpPr txBox="1"/>
          <p:nvPr/>
        </p:nvSpPr>
        <p:spPr>
          <a:xfrm>
            <a:off x="7460212" y="2956589"/>
            <a:ext cx="2785688" cy="923330"/>
          </a:xfrm>
          <a:prstGeom prst="rect">
            <a:avLst/>
          </a:prstGeom>
          <a:noFill/>
          <a:ln>
            <a:noFill/>
          </a:ln>
        </p:spPr>
        <p:txBody>
          <a:bodyPr wrap="square" rtlCol="0" anchor="t">
            <a:spAutoFit/>
          </a:bodyPr>
          <a:lstStyle/>
          <a:p>
            <a:pPr marL="285750" indent="-285750">
              <a:buFont typeface="Arial" panose="020B0604020202020204" pitchFamily="34" charset="0"/>
              <a:buChar char="•"/>
            </a:pPr>
            <a:r>
              <a:rPr lang="es-ES"/>
              <a:t>↑≥ 5 mm lesión diana</a:t>
            </a:r>
            <a:endParaRPr lang="es-ES" sz="2000">
              <a:solidFill>
                <a:srgbClr val="328EA0"/>
              </a:solidFill>
            </a:endParaRPr>
          </a:p>
          <a:p>
            <a:pPr marL="742950" lvl="1" indent="-285750">
              <a:buFont typeface="Wingdings" panose="020B0604020202020204" pitchFamily="34" charset="0"/>
              <a:buChar char="§"/>
            </a:pPr>
            <a:r>
              <a:rPr lang="es-ES" b="1" dirty="0"/>
              <a:t> </a:t>
            </a:r>
            <a:r>
              <a:rPr lang="es-ES" b="1">
                <a:solidFill>
                  <a:schemeClr val="accent1">
                    <a:lumMod val="75000"/>
                  </a:schemeClr>
                </a:solidFill>
              </a:rPr>
              <a:t>iCPD</a:t>
            </a:r>
            <a:endParaRPr lang="es-ES" sz="2000">
              <a:solidFill>
                <a:schemeClr val="accent1">
                  <a:lumMod val="75000"/>
                </a:schemeClr>
              </a:solidFill>
              <a:cs typeface="Calibri Light" panose="020F0302020204030204"/>
            </a:endParaRPr>
          </a:p>
          <a:p>
            <a:pPr marL="285750" indent="-285750">
              <a:buFont typeface="Arial" panose="020B0604020202020204" pitchFamily="34" charset="0"/>
              <a:buChar char="•"/>
            </a:pPr>
            <a:endParaRPr lang="es-ES" dirty="0"/>
          </a:p>
        </p:txBody>
      </p:sp>
      <p:pic>
        <p:nvPicPr>
          <p:cNvPr id="4" name="Imagen 15" descr="Imagen que contiene captura de pantalla&#10;&#10;Descripción generada con confianza muy alta">
            <a:extLst>
              <a:ext uri="{FF2B5EF4-FFF2-40B4-BE49-F238E27FC236}">
                <a16:creationId xmlns:a16="http://schemas.microsoft.com/office/drawing/2014/main" id="{E0D010E1-6F15-4BA0-914F-90C129D7D3E1}"/>
              </a:ext>
            </a:extLst>
          </p:cNvPr>
          <p:cNvPicPr>
            <a:picLocks noChangeAspect="1"/>
          </p:cNvPicPr>
          <p:nvPr/>
        </p:nvPicPr>
        <p:blipFill rotWithShape="1">
          <a:blip r:embed="rId4"/>
          <a:srcRect l="20306" t="40755" r="61627" b="36458"/>
          <a:stretch/>
        </p:blipFill>
        <p:spPr>
          <a:xfrm>
            <a:off x="743527" y="4007139"/>
            <a:ext cx="2868266" cy="2020239"/>
          </a:xfrm>
          <a:prstGeom prst="rect">
            <a:avLst/>
          </a:prstGeom>
        </p:spPr>
      </p:pic>
      <p:pic>
        <p:nvPicPr>
          <p:cNvPr id="11" name="Imagen 15" descr="Imagen que contiene captura de pantalla&#10;&#10;Descripción generada con confianza muy alta">
            <a:extLst>
              <a:ext uri="{FF2B5EF4-FFF2-40B4-BE49-F238E27FC236}">
                <a16:creationId xmlns:a16="http://schemas.microsoft.com/office/drawing/2014/main" id="{13D6CDAA-8E24-4D98-B1DE-2734823969F5}"/>
              </a:ext>
            </a:extLst>
          </p:cNvPr>
          <p:cNvPicPr>
            <a:picLocks noChangeAspect="1"/>
          </p:cNvPicPr>
          <p:nvPr/>
        </p:nvPicPr>
        <p:blipFill rotWithShape="1">
          <a:blip r:embed="rId4"/>
          <a:srcRect l="40363" t="40737" r="40725" b="35536"/>
          <a:stretch/>
        </p:blipFill>
        <p:spPr>
          <a:xfrm>
            <a:off x="4149436" y="4007138"/>
            <a:ext cx="2889874" cy="2023506"/>
          </a:xfrm>
          <a:prstGeom prst="rect">
            <a:avLst/>
          </a:prstGeom>
        </p:spPr>
      </p:pic>
      <p:pic>
        <p:nvPicPr>
          <p:cNvPr id="13" name="Imagen 15" descr="Imagen que contiene captura de pantalla&#10;&#10;Descripción generada con confianza muy alta">
            <a:extLst>
              <a:ext uri="{FF2B5EF4-FFF2-40B4-BE49-F238E27FC236}">
                <a16:creationId xmlns:a16="http://schemas.microsoft.com/office/drawing/2014/main" id="{ED89C18B-BEF2-4384-BB7C-F7B06F05A0CF}"/>
              </a:ext>
            </a:extLst>
          </p:cNvPr>
          <p:cNvPicPr>
            <a:picLocks noChangeAspect="1"/>
          </p:cNvPicPr>
          <p:nvPr/>
        </p:nvPicPr>
        <p:blipFill rotWithShape="1">
          <a:blip r:embed="rId4"/>
          <a:srcRect l="60604" t="40628" r="21994" b="35666"/>
          <a:stretch/>
        </p:blipFill>
        <p:spPr>
          <a:xfrm>
            <a:off x="7451438" y="4007139"/>
            <a:ext cx="2901133" cy="2021265"/>
          </a:xfrm>
          <a:prstGeom prst="rect">
            <a:avLst/>
          </a:prstGeom>
        </p:spPr>
      </p:pic>
      <p:sp>
        <p:nvSpPr>
          <p:cNvPr id="15" name="CuadroTexto 14">
            <a:extLst>
              <a:ext uri="{FF2B5EF4-FFF2-40B4-BE49-F238E27FC236}">
                <a16:creationId xmlns:a16="http://schemas.microsoft.com/office/drawing/2014/main" id="{416AE066-996A-4B07-BC68-ADD5DD617990}"/>
              </a:ext>
            </a:extLst>
          </p:cNvPr>
          <p:cNvSpPr txBox="1"/>
          <p:nvPr/>
        </p:nvSpPr>
        <p:spPr>
          <a:xfrm>
            <a:off x="4078552" y="5955728"/>
            <a:ext cx="2898597" cy="1477328"/>
          </a:xfrm>
          <a:prstGeom prst="rect">
            <a:avLst/>
          </a:prstGeom>
          <a:noFill/>
          <a:ln>
            <a:noFill/>
          </a:ln>
        </p:spPr>
        <p:txBody>
          <a:bodyPr wrap="square" rtlCol="0" anchor="t">
            <a:spAutoFit/>
          </a:bodyPr>
          <a:lstStyle/>
          <a:p>
            <a:pPr marL="285750" indent="-285750">
              <a:buFont typeface="Arial" panose="020B0604020202020204" pitchFamily="34" charset="0"/>
              <a:buChar char="•"/>
            </a:pPr>
            <a:r>
              <a:rPr lang="es-ES" dirty="0"/>
              <a:t>↑≥ 20% lesión diana </a:t>
            </a:r>
            <a:endParaRPr lang="es-ES">
              <a:cs typeface="Calibri Light"/>
            </a:endParaRPr>
          </a:p>
          <a:p>
            <a:pPr marL="742950" lvl="1" indent="-285750">
              <a:buFont typeface="Wingdings" panose="020B0604020202020204" pitchFamily="34" charset="0"/>
              <a:buChar char="§"/>
            </a:pPr>
            <a:r>
              <a:rPr lang="es-ES" b="1" dirty="0">
                <a:solidFill>
                  <a:schemeClr val="accent1">
                    <a:lumMod val="75000"/>
                  </a:schemeClr>
                </a:solidFill>
              </a:rPr>
              <a:t>PD/ </a:t>
            </a:r>
            <a:r>
              <a:rPr lang="es-ES" b="1" err="1">
                <a:solidFill>
                  <a:schemeClr val="accent1">
                    <a:lumMod val="75000"/>
                  </a:schemeClr>
                </a:solidFill>
              </a:rPr>
              <a:t>iUPD</a:t>
            </a:r>
            <a:endParaRPr lang="es-ES">
              <a:solidFill>
                <a:schemeClr val="accent1">
                  <a:lumMod val="75000"/>
                </a:schemeClr>
              </a:solidFill>
              <a:cs typeface="Calibri Light" panose="020F0302020204030204"/>
            </a:endParaRPr>
          </a:p>
          <a:p>
            <a:pPr marL="285750" indent="-285750">
              <a:buFont typeface="Arial" panose="020B0604020202020204" pitchFamily="34" charset="0"/>
              <a:buChar char="•"/>
            </a:pPr>
            <a:r>
              <a:rPr lang="es-ES" dirty="0"/>
              <a:t>Clínicamente estable</a:t>
            </a:r>
            <a:endParaRPr lang="es-ES" dirty="0">
              <a:cs typeface="Calibri Light"/>
            </a:endParaRPr>
          </a:p>
          <a:p>
            <a:endParaRPr lang="es-ES" dirty="0"/>
          </a:p>
          <a:p>
            <a:pPr marL="285750" indent="-285750">
              <a:buFont typeface="Arial" panose="020B0604020202020204" pitchFamily="34" charset="0"/>
              <a:buChar char="•"/>
            </a:pPr>
            <a:endParaRPr lang="es-ES" dirty="0"/>
          </a:p>
        </p:txBody>
      </p:sp>
      <p:sp>
        <p:nvSpPr>
          <p:cNvPr id="17" name="CuadroTexto 16">
            <a:extLst>
              <a:ext uri="{FF2B5EF4-FFF2-40B4-BE49-F238E27FC236}">
                <a16:creationId xmlns:a16="http://schemas.microsoft.com/office/drawing/2014/main" id="{19AEBC03-A4E8-4C1F-9FDE-E5389FC82566}"/>
              </a:ext>
            </a:extLst>
          </p:cNvPr>
          <p:cNvSpPr txBox="1"/>
          <p:nvPr/>
        </p:nvSpPr>
        <p:spPr>
          <a:xfrm>
            <a:off x="7386324" y="5990363"/>
            <a:ext cx="3071778" cy="1415772"/>
          </a:xfrm>
          <a:prstGeom prst="rect">
            <a:avLst/>
          </a:prstGeom>
          <a:noFill/>
          <a:ln>
            <a:noFill/>
          </a:ln>
        </p:spPr>
        <p:txBody>
          <a:bodyPr wrap="square" rtlCol="0" anchor="t">
            <a:spAutoFit/>
          </a:bodyPr>
          <a:lstStyle/>
          <a:p>
            <a:pPr marL="285750" indent="-285750">
              <a:buFont typeface="Arial" panose="020B0604020202020204" pitchFamily="34" charset="0"/>
              <a:buChar char="•"/>
            </a:pPr>
            <a:r>
              <a:rPr lang="es-ES" dirty="0"/>
              <a:t>↓≥ 30% lesión diana </a:t>
            </a:r>
            <a:r>
              <a:rPr lang="es-ES" b="1" i="1" dirty="0">
                <a:solidFill>
                  <a:schemeClr val="accent4">
                    <a:lumMod val="60000"/>
                    <a:lumOff val="40000"/>
                  </a:schemeClr>
                </a:solidFill>
              </a:rPr>
              <a:t>(respecto basal)  </a:t>
            </a:r>
            <a:endParaRPr lang="es-ES" b="1" i="1">
              <a:solidFill>
                <a:schemeClr val="accent4">
                  <a:lumMod val="60000"/>
                  <a:lumOff val="40000"/>
                </a:schemeClr>
              </a:solidFill>
              <a:cs typeface="Calibri Light" panose="020F0302020204030204"/>
            </a:endParaRPr>
          </a:p>
          <a:p>
            <a:pPr marL="742950" lvl="1" indent="-285750">
              <a:buFont typeface="Wingdings" panose="020B0604020202020204" pitchFamily="34" charset="0"/>
              <a:buChar char="§"/>
            </a:pPr>
            <a:r>
              <a:rPr lang="es-ES" b="1">
                <a:solidFill>
                  <a:schemeClr val="accent1">
                    <a:lumMod val="75000"/>
                  </a:schemeClr>
                </a:solidFill>
                <a:cs typeface="Calibri Light"/>
              </a:rPr>
              <a:t>iPR</a:t>
            </a:r>
            <a:r>
              <a:rPr lang="es-ES" sz="1600" b="1" dirty="0">
                <a:solidFill>
                  <a:schemeClr val="accent1">
                    <a:lumMod val="75000"/>
                  </a:schemeClr>
                </a:solidFill>
                <a:cs typeface="Calibri Light"/>
              </a:rPr>
              <a:t> </a:t>
            </a:r>
          </a:p>
          <a:p>
            <a:endParaRPr lang="es-ES" sz="1400" dirty="0">
              <a:cs typeface="Calibri Light"/>
            </a:endParaRPr>
          </a:p>
          <a:p>
            <a:pPr marL="285750" indent="-285750">
              <a:buFont typeface="Arial" panose="020B0604020202020204" pitchFamily="34" charset="0"/>
              <a:buChar char="•"/>
            </a:pPr>
            <a:endParaRPr lang="es-ES" dirty="0">
              <a:cs typeface="Calibri Light"/>
            </a:endParaRPr>
          </a:p>
        </p:txBody>
      </p:sp>
      <p:sp>
        <p:nvSpPr>
          <p:cNvPr id="9" name="CuadroTexto 8">
            <a:extLst>
              <a:ext uri="{FF2B5EF4-FFF2-40B4-BE49-F238E27FC236}">
                <a16:creationId xmlns:a16="http://schemas.microsoft.com/office/drawing/2014/main" id="{AE53C647-BEC1-4CE4-93EA-0B50F2FB3F4C}"/>
              </a:ext>
            </a:extLst>
          </p:cNvPr>
          <p:cNvSpPr txBox="1"/>
          <p:nvPr/>
        </p:nvSpPr>
        <p:spPr>
          <a:xfrm>
            <a:off x="9489923" y="3744685"/>
            <a:ext cx="31544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t>Seymour L. </a:t>
            </a:r>
            <a:r>
              <a:rPr lang="es-ES" sz="1200" err="1"/>
              <a:t>iRECIST</a:t>
            </a:r>
            <a:r>
              <a:rPr lang="es-ES" sz="1200" dirty="0"/>
              <a:t>. EORTC NCI AACR 2016</a:t>
            </a:r>
          </a:p>
        </p:txBody>
      </p:sp>
      <p:sp>
        <p:nvSpPr>
          <p:cNvPr id="10" name="CuadroTexto 9">
            <a:extLst>
              <a:ext uri="{FF2B5EF4-FFF2-40B4-BE49-F238E27FC236}">
                <a16:creationId xmlns:a16="http://schemas.microsoft.com/office/drawing/2014/main" id="{CBD049E7-92BE-4FD9-A97A-4B5EE8C3005C}"/>
              </a:ext>
            </a:extLst>
          </p:cNvPr>
          <p:cNvSpPr txBox="1"/>
          <p:nvPr/>
        </p:nvSpPr>
        <p:spPr>
          <a:xfrm>
            <a:off x="10022115" y="656287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Wang et al. </a:t>
            </a:r>
            <a:r>
              <a:rPr lang="en-US" sz="1200" dirty="0" err="1"/>
              <a:t>RadioGraphics</a:t>
            </a:r>
            <a:r>
              <a:rPr lang="en-US" sz="1200" dirty="0"/>
              <a:t> 2017</a:t>
            </a:r>
          </a:p>
        </p:txBody>
      </p:sp>
    </p:spTree>
    <p:extLst>
      <p:ext uri="{BB962C8B-B14F-4D97-AF65-F5344CB8AC3E}">
        <p14:creationId xmlns:p14="http://schemas.microsoft.com/office/powerpoint/2010/main" val="371108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195597-81E8-46B2-8858-A2924BDBB90D}"/>
              </a:ext>
            </a:extLst>
          </p:cNvPr>
          <p:cNvSpPr txBox="1"/>
          <p:nvPr/>
        </p:nvSpPr>
        <p:spPr>
          <a:xfrm>
            <a:off x="1290319" y="75959"/>
            <a:ext cx="1717040" cy="400110"/>
          </a:xfrm>
          <a:prstGeom prst="rect">
            <a:avLst/>
          </a:prstGeom>
          <a:noFill/>
        </p:spPr>
        <p:txBody>
          <a:bodyPr wrap="square" rtlCol="0">
            <a:spAutoFit/>
          </a:bodyPr>
          <a:lstStyle/>
          <a:p>
            <a:r>
              <a:rPr lang="es-ES" sz="2000" dirty="0"/>
              <a:t>Basal</a:t>
            </a:r>
            <a:endParaRPr lang="es-ES" dirty="0"/>
          </a:p>
        </p:txBody>
      </p:sp>
      <p:sp>
        <p:nvSpPr>
          <p:cNvPr id="4" name="CuadroTexto 3">
            <a:extLst>
              <a:ext uri="{FF2B5EF4-FFF2-40B4-BE49-F238E27FC236}">
                <a16:creationId xmlns:a16="http://schemas.microsoft.com/office/drawing/2014/main" id="{708993EB-0EAA-49DE-B4CA-00C7355AA941}"/>
              </a:ext>
            </a:extLst>
          </p:cNvPr>
          <p:cNvSpPr txBox="1"/>
          <p:nvPr/>
        </p:nvSpPr>
        <p:spPr>
          <a:xfrm>
            <a:off x="8943977" y="69082"/>
            <a:ext cx="1718432" cy="400110"/>
          </a:xfrm>
          <a:prstGeom prst="rect">
            <a:avLst/>
          </a:prstGeom>
          <a:noFill/>
        </p:spPr>
        <p:txBody>
          <a:bodyPr wrap="square" rtlCol="0">
            <a:spAutoFit/>
          </a:bodyPr>
          <a:lstStyle/>
          <a:p>
            <a:r>
              <a:rPr lang="es-ES" sz="2000" dirty="0"/>
              <a:t>2º </a:t>
            </a:r>
            <a:r>
              <a:rPr lang="es-ES" dirty="0"/>
              <a:t>control</a:t>
            </a:r>
          </a:p>
        </p:txBody>
      </p:sp>
      <p:sp>
        <p:nvSpPr>
          <p:cNvPr id="5" name="CuadroTexto 4">
            <a:extLst>
              <a:ext uri="{FF2B5EF4-FFF2-40B4-BE49-F238E27FC236}">
                <a16:creationId xmlns:a16="http://schemas.microsoft.com/office/drawing/2014/main" id="{5EF203C1-AEA1-4E67-A837-5567986325C3}"/>
              </a:ext>
            </a:extLst>
          </p:cNvPr>
          <p:cNvSpPr txBox="1"/>
          <p:nvPr/>
        </p:nvSpPr>
        <p:spPr>
          <a:xfrm>
            <a:off x="317427" y="3085727"/>
            <a:ext cx="2656615" cy="1200329"/>
          </a:xfrm>
          <a:prstGeom prst="rect">
            <a:avLst/>
          </a:prstGeom>
          <a:noFill/>
          <a:ln>
            <a:solidFill>
              <a:schemeClr val="accent4"/>
            </a:solidFill>
          </a:ln>
        </p:spPr>
        <p:txBody>
          <a:bodyPr wrap="square" rtlCol="0">
            <a:spAutoFit/>
          </a:bodyPr>
          <a:lstStyle/>
          <a:p>
            <a:pPr marL="285750" indent="-285750">
              <a:buFont typeface="Arial" panose="020B0604020202020204" pitchFamily="34" charset="0"/>
              <a:buChar char="•"/>
            </a:pPr>
            <a:r>
              <a:rPr lang="es-ES" dirty="0"/>
              <a:t>Lesión diana: masa hepática</a:t>
            </a:r>
          </a:p>
          <a:p>
            <a:endParaRPr lang="es-ES" dirty="0"/>
          </a:p>
          <a:p>
            <a:pPr marL="285750" indent="-285750">
              <a:buFont typeface="Arial" panose="020B0604020202020204" pitchFamily="34" charset="0"/>
              <a:buChar char="•"/>
            </a:pPr>
            <a:endParaRPr lang="es-ES" dirty="0"/>
          </a:p>
        </p:txBody>
      </p:sp>
      <p:sp>
        <p:nvSpPr>
          <p:cNvPr id="6" name="CuadroTexto 5">
            <a:extLst>
              <a:ext uri="{FF2B5EF4-FFF2-40B4-BE49-F238E27FC236}">
                <a16:creationId xmlns:a16="http://schemas.microsoft.com/office/drawing/2014/main" id="{979492C4-FE6C-4809-A27F-3A7944CB662C}"/>
              </a:ext>
            </a:extLst>
          </p:cNvPr>
          <p:cNvSpPr txBox="1"/>
          <p:nvPr/>
        </p:nvSpPr>
        <p:spPr>
          <a:xfrm>
            <a:off x="3412380" y="5103674"/>
            <a:ext cx="2876660" cy="2031325"/>
          </a:xfrm>
          <a:prstGeom prst="rect">
            <a:avLst/>
          </a:prstGeom>
          <a:noFill/>
          <a:ln>
            <a:solidFill>
              <a:schemeClr val="accent4"/>
            </a:solidFill>
          </a:ln>
        </p:spPr>
        <p:txBody>
          <a:bodyPr wrap="square" rtlCol="0" anchor="t">
            <a:spAutoFit/>
          </a:bodyPr>
          <a:lstStyle/>
          <a:p>
            <a:pPr marL="285750" indent="-285750">
              <a:buFont typeface="Arial" panose="020B0604020202020204" pitchFamily="34" charset="0"/>
              <a:buChar char="•"/>
            </a:pPr>
            <a:r>
              <a:rPr lang="es-ES" dirty="0"/>
              <a:t>Lesión diana: estable</a:t>
            </a:r>
          </a:p>
          <a:p>
            <a:pPr marL="285750" indent="-285750">
              <a:buFont typeface="Arial" panose="020B0604020202020204" pitchFamily="34" charset="0"/>
              <a:buChar char="•"/>
            </a:pPr>
            <a:r>
              <a:rPr lang="es-ES" dirty="0"/>
              <a:t>Nueva lesión: masa abdominal</a:t>
            </a:r>
          </a:p>
          <a:p>
            <a:pPr marL="742950" lvl="1" indent="-285750">
              <a:buFont typeface="Wingdings" panose="05000000000000000000" pitchFamily="2" charset="2"/>
              <a:buChar char="§"/>
            </a:pPr>
            <a:r>
              <a:rPr lang="es-ES" b="1" dirty="0">
                <a:solidFill>
                  <a:schemeClr val="accent1">
                    <a:lumMod val="75000"/>
                  </a:schemeClr>
                </a:solidFill>
              </a:rPr>
              <a:t>PD/ </a:t>
            </a:r>
            <a:r>
              <a:rPr lang="es-ES" b="1" dirty="0" err="1">
                <a:solidFill>
                  <a:schemeClr val="accent1">
                    <a:lumMod val="75000"/>
                  </a:schemeClr>
                </a:solidFill>
              </a:rPr>
              <a:t>iUPD</a:t>
            </a:r>
            <a:endParaRPr lang="es-ES" b="1" dirty="0">
              <a:solidFill>
                <a:schemeClr val="accent1">
                  <a:lumMod val="75000"/>
                </a:schemeClr>
              </a:solidFill>
            </a:endParaRPr>
          </a:p>
          <a:p>
            <a:pPr marL="285750" indent="-285750">
              <a:buFont typeface="Arial" panose="020B0604020202020204" pitchFamily="34" charset="0"/>
              <a:buChar char="•"/>
            </a:pPr>
            <a:r>
              <a:rPr lang="es-ES" dirty="0"/>
              <a:t>Clínicamente estable</a:t>
            </a:r>
          </a:p>
          <a:p>
            <a:endParaRPr lang="es-ES" dirty="0"/>
          </a:p>
          <a:p>
            <a:pPr marL="285750" indent="-285750">
              <a:buFont typeface="Arial" panose="020B0604020202020204" pitchFamily="34" charset="0"/>
              <a:buChar char="•"/>
            </a:pPr>
            <a:endParaRPr lang="es-ES" dirty="0"/>
          </a:p>
        </p:txBody>
      </p:sp>
      <p:sp>
        <p:nvSpPr>
          <p:cNvPr id="7" name="CuadroTexto 6">
            <a:extLst>
              <a:ext uri="{FF2B5EF4-FFF2-40B4-BE49-F238E27FC236}">
                <a16:creationId xmlns:a16="http://schemas.microsoft.com/office/drawing/2014/main" id="{2BD9312F-A435-47CF-83DA-23243F8F98E9}"/>
              </a:ext>
            </a:extLst>
          </p:cNvPr>
          <p:cNvSpPr txBox="1"/>
          <p:nvPr/>
        </p:nvSpPr>
        <p:spPr>
          <a:xfrm>
            <a:off x="6622278" y="5103674"/>
            <a:ext cx="5357559" cy="1477328"/>
          </a:xfrm>
          <a:prstGeom prst="rect">
            <a:avLst/>
          </a:prstGeom>
          <a:noFill/>
          <a:ln>
            <a:solidFill>
              <a:schemeClr val="accent4"/>
            </a:solidFill>
          </a:ln>
        </p:spPr>
        <p:txBody>
          <a:bodyPr wrap="square" rtlCol="0" anchor="t">
            <a:spAutoFit/>
          </a:bodyPr>
          <a:lstStyle/>
          <a:p>
            <a:pPr marL="285750" indent="-285750">
              <a:buFont typeface="Arial" panose="020B0604020202020204" pitchFamily="34" charset="0"/>
              <a:buChar char="•"/>
            </a:pPr>
            <a:r>
              <a:rPr lang="es-ES" dirty="0"/>
              <a:t>Lesión diana y nueva lesión abdominal: estables</a:t>
            </a:r>
          </a:p>
          <a:p>
            <a:pPr marL="285750" indent="-285750">
              <a:buFont typeface="Arial" panose="020B0604020202020204" pitchFamily="34" charset="0"/>
              <a:buChar char="•"/>
            </a:pPr>
            <a:r>
              <a:rPr lang="es-ES" dirty="0"/>
              <a:t>Otra nueva lesión: nódulo pulmonar</a:t>
            </a:r>
          </a:p>
          <a:p>
            <a:pPr marL="742950" lvl="1" indent="-285750">
              <a:buFont typeface="Wingdings" panose="05000000000000000000" pitchFamily="2" charset="2"/>
              <a:buChar char="§"/>
            </a:pPr>
            <a:r>
              <a:rPr lang="es-ES" b="1" dirty="0"/>
              <a:t> </a:t>
            </a:r>
            <a:r>
              <a:rPr lang="es-ES" b="1" dirty="0" err="1">
                <a:solidFill>
                  <a:schemeClr val="accent1">
                    <a:lumMod val="75000"/>
                  </a:schemeClr>
                </a:solidFill>
              </a:rPr>
              <a:t>iCPD</a:t>
            </a:r>
            <a:endParaRPr lang="es-ES" b="1" dirty="0">
              <a:solidFill>
                <a:schemeClr val="accent1">
                  <a:lumMod val="75000"/>
                </a:schemeClr>
              </a:solidFill>
            </a:endParaRPr>
          </a:p>
          <a:p>
            <a:endParaRPr lang="es-ES" dirty="0"/>
          </a:p>
          <a:p>
            <a:pPr marL="285750" indent="-285750">
              <a:buFont typeface="Arial" panose="020B0604020202020204" pitchFamily="34" charset="0"/>
              <a:buChar char="•"/>
            </a:pPr>
            <a:endParaRPr lang="es-ES" dirty="0"/>
          </a:p>
        </p:txBody>
      </p:sp>
      <p:pic>
        <p:nvPicPr>
          <p:cNvPr id="8" name="Imagen 7">
            <a:extLst>
              <a:ext uri="{FF2B5EF4-FFF2-40B4-BE49-F238E27FC236}">
                <a16:creationId xmlns:a16="http://schemas.microsoft.com/office/drawing/2014/main" id="{8CAD8815-063F-4744-876A-BC738D1583F9}"/>
              </a:ext>
            </a:extLst>
          </p:cNvPr>
          <p:cNvPicPr>
            <a:picLocks noChangeAspect="1"/>
          </p:cNvPicPr>
          <p:nvPr/>
        </p:nvPicPr>
        <p:blipFill rotWithShape="1">
          <a:blip r:embed="rId3"/>
          <a:srcRect l="74148" t="43417" r="2725" b="9149"/>
          <a:stretch/>
        </p:blipFill>
        <p:spPr>
          <a:xfrm>
            <a:off x="9423966" y="1652935"/>
            <a:ext cx="2555871" cy="2469299"/>
          </a:xfrm>
          <a:prstGeom prst="rect">
            <a:avLst/>
          </a:prstGeom>
        </p:spPr>
      </p:pic>
      <p:pic>
        <p:nvPicPr>
          <p:cNvPr id="11" name="Imagen 10">
            <a:extLst>
              <a:ext uri="{FF2B5EF4-FFF2-40B4-BE49-F238E27FC236}">
                <a16:creationId xmlns:a16="http://schemas.microsoft.com/office/drawing/2014/main" id="{8FD097C8-6BDD-498C-9465-4BCAC3D5960E}"/>
              </a:ext>
            </a:extLst>
          </p:cNvPr>
          <p:cNvPicPr>
            <a:picLocks noChangeAspect="1"/>
          </p:cNvPicPr>
          <p:nvPr/>
        </p:nvPicPr>
        <p:blipFill rotWithShape="1">
          <a:blip r:embed="rId4"/>
          <a:srcRect b="59444"/>
          <a:stretch/>
        </p:blipFill>
        <p:spPr>
          <a:xfrm>
            <a:off x="6660448" y="2887585"/>
            <a:ext cx="2765760" cy="2073688"/>
          </a:xfrm>
          <a:prstGeom prst="rect">
            <a:avLst/>
          </a:prstGeom>
        </p:spPr>
      </p:pic>
      <p:sp>
        <p:nvSpPr>
          <p:cNvPr id="12" name="CuadroTexto 11">
            <a:extLst>
              <a:ext uri="{FF2B5EF4-FFF2-40B4-BE49-F238E27FC236}">
                <a16:creationId xmlns:a16="http://schemas.microsoft.com/office/drawing/2014/main" id="{C543FE34-1F21-4AE4-AA13-A73F3EB8CA59}"/>
              </a:ext>
            </a:extLst>
          </p:cNvPr>
          <p:cNvSpPr txBox="1"/>
          <p:nvPr/>
        </p:nvSpPr>
        <p:spPr>
          <a:xfrm>
            <a:off x="4155440" y="69082"/>
            <a:ext cx="1717040" cy="400110"/>
          </a:xfrm>
          <a:prstGeom prst="rect">
            <a:avLst/>
          </a:prstGeom>
          <a:noFill/>
        </p:spPr>
        <p:txBody>
          <a:bodyPr wrap="square" rtlCol="0">
            <a:spAutoFit/>
          </a:bodyPr>
          <a:lstStyle/>
          <a:p>
            <a:r>
              <a:rPr lang="es-ES" sz="2000" dirty="0"/>
              <a:t>1º </a:t>
            </a:r>
            <a:r>
              <a:rPr lang="es-ES" dirty="0"/>
              <a:t>control</a:t>
            </a:r>
          </a:p>
        </p:txBody>
      </p:sp>
      <p:pic>
        <p:nvPicPr>
          <p:cNvPr id="15" name="Imagen 2" descr="Imagen que contiene interior, monitor, electrónica, ordenador&#10;&#10;Descripción generada con confianza muy alta">
            <a:extLst>
              <a:ext uri="{FF2B5EF4-FFF2-40B4-BE49-F238E27FC236}">
                <a16:creationId xmlns:a16="http://schemas.microsoft.com/office/drawing/2014/main" id="{B6E76470-A746-4BCD-B5AB-D0DC2E008D79}"/>
              </a:ext>
            </a:extLst>
          </p:cNvPr>
          <p:cNvPicPr>
            <a:picLocks noChangeAspect="1"/>
          </p:cNvPicPr>
          <p:nvPr/>
        </p:nvPicPr>
        <p:blipFill rotWithShape="1">
          <a:blip r:embed="rId5"/>
          <a:srcRect l="3409" t="55205" r="89509" b="28405"/>
          <a:stretch/>
        </p:blipFill>
        <p:spPr>
          <a:xfrm>
            <a:off x="318655" y="477741"/>
            <a:ext cx="2662022" cy="2547614"/>
          </a:xfrm>
          <a:prstGeom prst="rect">
            <a:avLst/>
          </a:prstGeom>
        </p:spPr>
      </p:pic>
      <p:pic>
        <p:nvPicPr>
          <p:cNvPr id="16" name="Imagen 16" descr="Imagen que contiene interior, mesa, foto&#10;&#10;Descripción generada con confianza alta">
            <a:extLst>
              <a:ext uri="{FF2B5EF4-FFF2-40B4-BE49-F238E27FC236}">
                <a16:creationId xmlns:a16="http://schemas.microsoft.com/office/drawing/2014/main" id="{828057FA-43C7-45CC-96A4-DB499D5F884C}"/>
              </a:ext>
            </a:extLst>
          </p:cNvPr>
          <p:cNvPicPr>
            <a:picLocks noChangeAspect="1"/>
          </p:cNvPicPr>
          <p:nvPr/>
        </p:nvPicPr>
        <p:blipFill rotWithShape="1">
          <a:blip r:embed="rId6"/>
          <a:srcRect t="56301" r="-568" b="-300"/>
          <a:stretch/>
        </p:blipFill>
        <p:spPr>
          <a:xfrm>
            <a:off x="3372494" y="2888432"/>
            <a:ext cx="2648404" cy="2174582"/>
          </a:xfrm>
          <a:prstGeom prst="rect">
            <a:avLst/>
          </a:prstGeom>
        </p:spPr>
      </p:pic>
      <p:pic>
        <p:nvPicPr>
          <p:cNvPr id="18" name="Imagen 2" descr="Imagen que contiene interior, monitor, electrónica, ordenador&#10;&#10;Descripción generada con confianza muy alta">
            <a:extLst>
              <a:ext uri="{FF2B5EF4-FFF2-40B4-BE49-F238E27FC236}">
                <a16:creationId xmlns:a16="http://schemas.microsoft.com/office/drawing/2014/main" id="{E492935C-8737-49AD-8F02-F9175AE4C9F4}"/>
              </a:ext>
            </a:extLst>
          </p:cNvPr>
          <p:cNvPicPr>
            <a:picLocks noChangeAspect="1"/>
          </p:cNvPicPr>
          <p:nvPr/>
        </p:nvPicPr>
        <p:blipFill rotWithShape="1">
          <a:blip r:embed="rId5"/>
          <a:srcRect l="3502" t="55129" r="89421" b="28457"/>
          <a:stretch/>
        </p:blipFill>
        <p:spPr>
          <a:xfrm>
            <a:off x="3366655" y="477741"/>
            <a:ext cx="2660180" cy="2551345"/>
          </a:xfrm>
          <a:prstGeom prst="rect">
            <a:avLst/>
          </a:prstGeom>
        </p:spPr>
      </p:pic>
      <p:pic>
        <p:nvPicPr>
          <p:cNvPr id="19" name="Imagen 2" descr="Imagen que contiene interior, monitor, electrónica, ordenador&#10;&#10;Descripción generada con confianza muy alta">
            <a:extLst>
              <a:ext uri="{FF2B5EF4-FFF2-40B4-BE49-F238E27FC236}">
                <a16:creationId xmlns:a16="http://schemas.microsoft.com/office/drawing/2014/main" id="{39A73B78-A82E-4EE8-A671-F6ECABE4A744}"/>
              </a:ext>
            </a:extLst>
          </p:cNvPr>
          <p:cNvPicPr>
            <a:picLocks noChangeAspect="1"/>
          </p:cNvPicPr>
          <p:nvPr/>
        </p:nvPicPr>
        <p:blipFill rotWithShape="1">
          <a:blip r:embed="rId5"/>
          <a:srcRect l="3409" t="55205" r="89509" b="28405"/>
          <a:stretch/>
        </p:blipFill>
        <p:spPr>
          <a:xfrm>
            <a:off x="6664036" y="380758"/>
            <a:ext cx="2662022" cy="2547614"/>
          </a:xfrm>
          <a:prstGeom prst="rect">
            <a:avLst/>
          </a:prstGeom>
        </p:spPr>
      </p:pic>
      <p:sp>
        <p:nvSpPr>
          <p:cNvPr id="2" name="CuadroTexto 1">
            <a:extLst>
              <a:ext uri="{FF2B5EF4-FFF2-40B4-BE49-F238E27FC236}">
                <a16:creationId xmlns:a16="http://schemas.microsoft.com/office/drawing/2014/main" id="{2E04BD28-9914-46D1-892E-2B642323B500}"/>
              </a:ext>
            </a:extLst>
          </p:cNvPr>
          <p:cNvSpPr txBox="1"/>
          <p:nvPr/>
        </p:nvSpPr>
        <p:spPr>
          <a:xfrm>
            <a:off x="-4838" y="6550780"/>
            <a:ext cx="42913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dirty="0"/>
              <a:t>Seymour L. </a:t>
            </a:r>
            <a:r>
              <a:rPr lang="es-ES" sz="1400" dirty="0" err="1"/>
              <a:t>iRECIST</a:t>
            </a:r>
            <a:r>
              <a:rPr lang="es-ES" sz="1400" dirty="0"/>
              <a:t>. EORTC NCI AACR 2016</a:t>
            </a:r>
          </a:p>
        </p:txBody>
      </p:sp>
      <p:sp>
        <p:nvSpPr>
          <p:cNvPr id="9" name="CuadroTexto 8">
            <a:extLst>
              <a:ext uri="{FF2B5EF4-FFF2-40B4-BE49-F238E27FC236}">
                <a16:creationId xmlns:a16="http://schemas.microsoft.com/office/drawing/2014/main" id="{FEE23331-E3DD-4B20-92C9-20BAEC00B230}"/>
              </a:ext>
            </a:extLst>
          </p:cNvPr>
          <p:cNvSpPr txBox="1"/>
          <p:nvPr/>
        </p:nvSpPr>
        <p:spPr>
          <a:xfrm>
            <a:off x="9465733" y="6574971"/>
            <a:ext cx="31544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t>Seymour L. </a:t>
            </a:r>
            <a:r>
              <a:rPr lang="es-ES" sz="1200" err="1"/>
              <a:t>iRECIST</a:t>
            </a:r>
            <a:r>
              <a:rPr lang="es-ES" sz="1200" dirty="0"/>
              <a:t>. EORTC NCI AACR 2016</a:t>
            </a:r>
          </a:p>
        </p:txBody>
      </p:sp>
    </p:spTree>
    <p:extLst>
      <p:ext uri="{BB962C8B-B14F-4D97-AF65-F5344CB8AC3E}">
        <p14:creationId xmlns:p14="http://schemas.microsoft.com/office/powerpoint/2010/main" val="4201767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B914261-9274-4C67-B2FC-DAE14B2067B7}"/>
              </a:ext>
            </a:extLst>
          </p:cNvPr>
          <p:cNvPicPr>
            <a:picLocks noChangeAspect="1"/>
          </p:cNvPicPr>
          <p:nvPr/>
        </p:nvPicPr>
        <p:blipFill rotWithShape="1">
          <a:blip r:embed="rId2"/>
          <a:srcRect l="21036" t="65041" r="17135" b="10081"/>
          <a:stretch/>
        </p:blipFill>
        <p:spPr>
          <a:xfrm>
            <a:off x="680223" y="1081667"/>
            <a:ext cx="11036359" cy="2497873"/>
          </a:xfrm>
          <a:prstGeom prst="rect">
            <a:avLst/>
          </a:prstGeom>
        </p:spPr>
      </p:pic>
      <p:sp>
        <p:nvSpPr>
          <p:cNvPr id="3" name="CuadroTexto 2">
            <a:extLst>
              <a:ext uri="{FF2B5EF4-FFF2-40B4-BE49-F238E27FC236}">
                <a16:creationId xmlns:a16="http://schemas.microsoft.com/office/drawing/2014/main" id="{239E375D-6A81-4B96-9580-88D1B3B749BB}"/>
              </a:ext>
            </a:extLst>
          </p:cNvPr>
          <p:cNvSpPr txBox="1"/>
          <p:nvPr/>
        </p:nvSpPr>
        <p:spPr>
          <a:xfrm>
            <a:off x="1922841" y="554842"/>
            <a:ext cx="1717040" cy="400110"/>
          </a:xfrm>
          <a:prstGeom prst="rect">
            <a:avLst/>
          </a:prstGeom>
          <a:noFill/>
        </p:spPr>
        <p:txBody>
          <a:bodyPr wrap="square" rtlCol="0">
            <a:spAutoFit/>
          </a:bodyPr>
          <a:lstStyle/>
          <a:p>
            <a:r>
              <a:rPr lang="es-ES" sz="2000" dirty="0"/>
              <a:t>Basal</a:t>
            </a:r>
            <a:endParaRPr lang="es-ES" dirty="0"/>
          </a:p>
        </p:txBody>
      </p:sp>
      <p:sp>
        <p:nvSpPr>
          <p:cNvPr id="4" name="CuadroTexto 3">
            <a:extLst>
              <a:ext uri="{FF2B5EF4-FFF2-40B4-BE49-F238E27FC236}">
                <a16:creationId xmlns:a16="http://schemas.microsoft.com/office/drawing/2014/main" id="{D9B97FF7-3CC0-4511-B80D-1829C99D7F45}"/>
              </a:ext>
            </a:extLst>
          </p:cNvPr>
          <p:cNvSpPr txBox="1"/>
          <p:nvPr/>
        </p:nvSpPr>
        <p:spPr>
          <a:xfrm>
            <a:off x="5594070" y="554842"/>
            <a:ext cx="1717040" cy="400110"/>
          </a:xfrm>
          <a:prstGeom prst="rect">
            <a:avLst/>
          </a:prstGeom>
          <a:noFill/>
        </p:spPr>
        <p:txBody>
          <a:bodyPr wrap="square" rtlCol="0" anchor="t">
            <a:spAutoFit/>
          </a:bodyPr>
          <a:lstStyle/>
          <a:p>
            <a:r>
              <a:rPr lang="es-ES" sz="2000" dirty="0"/>
              <a:t>1º control</a:t>
            </a:r>
            <a:endParaRPr lang="es-ES" dirty="0"/>
          </a:p>
        </p:txBody>
      </p:sp>
      <p:sp>
        <p:nvSpPr>
          <p:cNvPr id="5" name="CuadroTexto 4">
            <a:extLst>
              <a:ext uri="{FF2B5EF4-FFF2-40B4-BE49-F238E27FC236}">
                <a16:creationId xmlns:a16="http://schemas.microsoft.com/office/drawing/2014/main" id="{676C4207-3943-4ABC-BB4C-1988FEA67B49}"/>
              </a:ext>
            </a:extLst>
          </p:cNvPr>
          <p:cNvSpPr txBox="1"/>
          <p:nvPr/>
        </p:nvSpPr>
        <p:spPr>
          <a:xfrm>
            <a:off x="9508147" y="554842"/>
            <a:ext cx="1717040" cy="400110"/>
          </a:xfrm>
          <a:prstGeom prst="rect">
            <a:avLst/>
          </a:prstGeom>
          <a:noFill/>
        </p:spPr>
        <p:txBody>
          <a:bodyPr wrap="square" rtlCol="0" anchor="t">
            <a:spAutoFit/>
          </a:bodyPr>
          <a:lstStyle/>
          <a:p>
            <a:r>
              <a:rPr lang="es-ES" sz="2000" dirty="0"/>
              <a:t>2º control</a:t>
            </a:r>
            <a:endParaRPr lang="es-ES" dirty="0"/>
          </a:p>
        </p:txBody>
      </p:sp>
      <p:sp>
        <p:nvSpPr>
          <p:cNvPr id="6" name="CuadroTexto 5">
            <a:extLst>
              <a:ext uri="{FF2B5EF4-FFF2-40B4-BE49-F238E27FC236}">
                <a16:creationId xmlns:a16="http://schemas.microsoft.com/office/drawing/2014/main" id="{4BBAEC53-7888-4D8F-A57F-4C3A181CBF59}"/>
              </a:ext>
            </a:extLst>
          </p:cNvPr>
          <p:cNvSpPr txBox="1"/>
          <p:nvPr/>
        </p:nvSpPr>
        <p:spPr>
          <a:xfrm>
            <a:off x="1560861" y="37062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10 mm</a:t>
            </a:r>
          </a:p>
        </p:txBody>
      </p:sp>
      <p:sp>
        <p:nvSpPr>
          <p:cNvPr id="7" name="CuadroTexto 6">
            <a:extLst>
              <a:ext uri="{FF2B5EF4-FFF2-40B4-BE49-F238E27FC236}">
                <a16:creationId xmlns:a16="http://schemas.microsoft.com/office/drawing/2014/main" id="{DBDCF112-FB86-4652-BB86-001E6C3799EE}"/>
              </a:ext>
            </a:extLst>
          </p:cNvPr>
          <p:cNvSpPr txBox="1"/>
          <p:nvPr/>
        </p:nvSpPr>
        <p:spPr>
          <a:xfrm>
            <a:off x="5348559" y="36710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50 mm</a:t>
            </a:r>
          </a:p>
        </p:txBody>
      </p:sp>
      <p:sp>
        <p:nvSpPr>
          <p:cNvPr id="8" name="CuadroTexto 7">
            <a:extLst>
              <a:ext uri="{FF2B5EF4-FFF2-40B4-BE49-F238E27FC236}">
                <a16:creationId xmlns:a16="http://schemas.microsoft.com/office/drawing/2014/main" id="{23A82B0E-AE1F-4206-BF95-0AEA40330CB0}"/>
              </a:ext>
            </a:extLst>
          </p:cNvPr>
          <p:cNvSpPr txBox="1"/>
          <p:nvPr/>
        </p:nvSpPr>
        <p:spPr>
          <a:xfrm>
            <a:off x="9136257" y="36710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12 mm</a:t>
            </a:r>
          </a:p>
        </p:txBody>
      </p:sp>
      <p:sp>
        <p:nvSpPr>
          <p:cNvPr id="9" name="CuadroTexto 8">
            <a:extLst>
              <a:ext uri="{FF2B5EF4-FFF2-40B4-BE49-F238E27FC236}">
                <a16:creationId xmlns:a16="http://schemas.microsoft.com/office/drawing/2014/main" id="{7A152E7C-848F-4BB4-8316-6705D49B7D9C}"/>
              </a:ext>
            </a:extLst>
          </p:cNvPr>
          <p:cNvSpPr txBox="1"/>
          <p:nvPr/>
        </p:nvSpPr>
        <p:spPr>
          <a:xfrm>
            <a:off x="681880" y="4443273"/>
            <a:ext cx="3473560" cy="1538883"/>
          </a:xfrm>
          <a:prstGeom prst="rect">
            <a:avLst/>
          </a:prstGeom>
          <a:noFill/>
          <a:ln>
            <a:solidFill>
              <a:schemeClr val="accent4"/>
            </a:solidFill>
          </a:ln>
        </p:spPr>
        <p:txBody>
          <a:bodyPr wrap="square" rtlCol="0" anchor="t">
            <a:spAutoFit/>
          </a:bodyPr>
          <a:lstStyle/>
          <a:p>
            <a:pPr marL="285750" indent="-285750">
              <a:buFont typeface="Arial" panose="020B0604020202020204" pitchFamily="34" charset="0"/>
              <a:buChar char="•"/>
            </a:pPr>
            <a:r>
              <a:rPr lang="es-ES" sz="2000" dirty="0"/>
              <a:t>Lesión diana: nódulo pulmonar </a:t>
            </a:r>
            <a:endParaRPr lang="es-ES" sz="2000" dirty="0">
              <a:solidFill>
                <a:srgbClr val="000000"/>
              </a:solidFill>
              <a:cs typeface="Calibri Light"/>
            </a:endParaRPr>
          </a:p>
          <a:p>
            <a:pPr marL="285750" indent="-285750">
              <a:buFont typeface="Arial" panose="020B0604020202020204" pitchFamily="34" charset="0"/>
              <a:buChar char="•"/>
            </a:pPr>
            <a:endParaRPr lang="es-ES" dirty="0">
              <a:solidFill>
                <a:srgbClr val="000000"/>
              </a:solidFill>
              <a:cs typeface="Calibri Light"/>
            </a:endParaRPr>
          </a:p>
          <a:p>
            <a:pPr lvl="1"/>
            <a:endParaRPr lang="es-ES" dirty="0">
              <a:solidFill>
                <a:srgbClr val="328EA0"/>
              </a:solidFill>
              <a:cs typeface="Calibri Light"/>
            </a:endParaRPr>
          </a:p>
          <a:p>
            <a:pPr lvl="1"/>
            <a:endParaRPr lang="es-ES" dirty="0">
              <a:solidFill>
                <a:srgbClr val="328EA0"/>
              </a:solidFill>
              <a:cs typeface="Calibri Light"/>
            </a:endParaRPr>
          </a:p>
        </p:txBody>
      </p:sp>
      <p:sp>
        <p:nvSpPr>
          <p:cNvPr id="10" name="CuadroTexto 9">
            <a:extLst>
              <a:ext uri="{FF2B5EF4-FFF2-40B4-BE49-F238E27FC236}">
                <a16:creationId xmlns:a16="http://schemas.microsoft.com/office/drawing/2014/main" id="{DA32623D-FB13-4163-9A70-8C1B8864446D}"/>
              </a:ext>
            </a:extLst>
          </p:cNvPr>
          <p:cNvSpPr txBox="1"/>
          <p:nvPr/>
        </p:nvSpPr>
        <p:spPr>
          <a:xfrm>
            <a:off x="4390280" y="4443274"/>
            <a:ext cx="3625960" cy="1569660"/>
          </a:xfrm>
          <a:prstGeom prst="rect">
            <a:avLst/>
          </a:prstGeom>
          <a:noFill/>
          <a:ln>
            <a:solidFill>
              <a:schemeClr val="accent4"/>
            </a:solidFill>
          </a:ln>
        </p:spPr>
        <p:txBody>
          <a:bodyPr wrap="square" rtlCol="0" anchor="t">
            <a:spAutoFit/>
          </a:bodyPr>
          <a:lstStyle/>
          <a:p>
            <a:pPr marL="285750" indent="-285750">
              <a:buFont typeface="Arial" panose="020B0604020202020204" pitchFamily="34" charset="0"/>
              <a:buChar char="•"/>
            </a:pPr>
            <a:r>
              <a:rPr lang="es-ES" sz="2000" dirty="0"/>
              <a:t>↑≥ 20% lesión diana </a:t>
            </a:r>
            <a:endParaRPr lang="es-ES" sz="2000" dirty="0">
              <a:cs typeface="Calibri Light"/>
            </a:endParaRPr>
          </a:p>
          <a:p>
            <a:pPr marL="742950" lvl="1" indent="-285750">
              <a:buFont typeface="Wingdings" panose="020B0604020202020204" pitchFamily="34" charset="0"/>
              <a:buChar char="§"/>
            </a:pPr>
            <a:r>
              <a:rPr lang="es-ES" sz="2000" b="1" dirty="0">
                <a:solidFill>
                  <a:schemeClr val="accent1">
                    <a:lumMod val="75000"/>
                  </a:schemeClr>
                </a:solidFill>
              </a:rPr>
              <a:t>PD/ </a:t>
            </a:r>
            <a:r>
              <a:rPr lang="es-ES" sz="2000" b="1" dirty="0" err="1">
                <a:solidFill>
                  <a:schemeClr val="accent1">
                    <a:lumMod val="75000"/>
                  </a:schemeClr>
                </a:solidFill>
              </a:rPr>
              <a:t>iUPD</a:t>
            </a:r>
            <a:endParaRPr lang="es-ES" sz="2000" dirty="0">
              <a:solidFill>
                <a:schemeClr val="accent1">
                  <a:lumMod val="75000"/>
                </a:schemeClr>
              </a:solidFill>
              <a:cs typeface="Calibri Light" panose="020F0302020204030204"/>
            </a:endParaRPr>
          </a:p>
          <a:p>
            <a:pPr marL="285750" indent="-285750">
              <a:buFont typeface="Arial" panose="020B0604020202020204" pitchFamily="34" charset="0"/>
              <a:buChar char="•"/>
            </a:pPr>
            <a:r>
              <a:rPr lang="es-ES" sz="2000" dirty="0"/>
              <a:t>Clínicamente estable</a:t>
            </a:r>
            <a:endParaRPr lang="es-ES" sz="2000" dirty="0">
              <a:cs typeface="Calibri Light"/>
            </a:endParaRPr>
          </a:p>
          <a:p>
            <a:endParaRPr lang="es-ES" dirty="0"/>
          </a:p>
          <a:p>
            <a:pPr marL="285750" indent="-285750">
              <a:buFont typeface="Arial" panose="020B0604020202020204" pitchFamily="34" charset="0"/>
              <a:buChar char="•"/>
            </a:pPr>
            <a:endParaRPr lang="es-ES" dirty="0"/>
          </a:p>
        </p:txBody>
      </p:sp>
      <p:sp>
        <p:nvSpPr>
          <p:cNvPr id="11" name="CuadroTexto 10">
            <a:extLst>
              <a:ext uri="{FF2B5EF4-FFF2-40B4-BE49-F238E27FC236}">
                <a16:creationId xmlns:a16="http://schemas.microsoft.com/office/drawing/2014/main" id="{50A8BAB1-E230-4A8D-963A-E7A0B17ADB04}"/>
              </a:ext>
            </a:extLst>
          </p:cNvPr>
          <p:cNvSpPr txBox="1"/>
          <p:nvPr/>
        </p:nvSpPr>
        <p:spPr>
          <a:xfrm>
            <a:off x="8251080" y="4443274"/>
            <a:ext cx="3498960" cy="1569660"/>
          </a:xfrm>
          <a:prstGeom prst="rect">
            <a:avLst/>
          </a:prstGeom>
          <a:noFill/>
          <a:ln>
            <a:solidFill>
              <a:schemeClr val="accent4"/>
            </a:solidFill>
          </a:ln>
        </p:spPr>
        <p:txBody>
          <a:bodyPr wrap="square" rtlCol="0" anchor="t">
            <a:spAutoFit/>
          </a:bodyPr>
          <a:lstStyle/>
          <a:p>
            <a:pPr marL="285750" indent="-285750">
              <a:buFont typeface="Arial" panose="020B0604020202020204" pitchFamily="34" charset="0"/>
              <a:buChar char="•"/>
            </a:pPr>
            <a:r>
              <a:rPr lang="es-ES" sz="2000" dirty="0"/>
              <a:t>↓ 75% respecto al </a:t>
            </a:r>
            <a:r>
              <a:rPr lang="es-ES" sz="2000" b="1" i="1" dirty="0">
                <a:solidFill>
                  <a:schemeClr val="accent4">
                    <a:lumMod val="60000"/>
                    <a:lumOff val="40000"/>
                  </a:schemeClr>
                </a:solidFill>
              </a:rPr>
              <a:t>previo</a:t>
            </a:r>
          </a:p>
          <a:p>
            <a:pPr marL="285750" indent="-285750">
              <a:buFont typeface="Arial" panose="020B0604020202020204" pitchFamily="34" charset="0"/>
              <a:buChar char="•"/>
            </a:pPr>
            <a:r>
              <a:rPr lang="es-ES" sz="2000" b="1" dirty="0"/>
              <a:t>Estable</a:t>
            </a:r>
            <a:r>
              <a:rPr lang="es-ES" sz="2000" b="1" i="1" dirty="0">
                <a:solidFill>
                  <a:schemeClr val="accent4">
                    <a:lumMod val="60000"/>
                    <a:lumOff val="40000"/>
                  </a:schemeClr>
                </a:solidFill>
              </a:rPr>
              <a:t> </a:t>
            </a:r>
            <a:r>
              <a:rPr lang="es-ES" sz="2000" dirty="0"/>
              <a:t>respecto</a:t>
            </a:r>
            <a:r>
              <a:rPr lang="es-ES" sz="2000" b="1" i="1" dirty="0">
                <a:solidFill>
                  <a:schemeClr val="accent4">
                    <a:lumMod val="60000"/>
                    <a:lumOff val="40000"/>
                  </a:schemeClr>
                </a:solidFill>
              </a:rPr>
              <a:t> basal </a:t>
            </a:r>
            <a:endParaRPr lang="es-ES" sz="2000" b="1" i="1" dirty="0">
              <a:solidFill>
                <a:schemeClr val="accent4">
                  <a:lumMod val="60000"/>
                  <a:lumOff val="40000"/>
                </a:schemeClr>
              </a:solidFill>
              <a:cs typeface="Calibri Light" panose="020F0302020204030204"/>
            </a:endParaRPr>
          </a:p>
          <a:p>
            <a:pPr marL="742950" lvl="1" indent="-285750">
              <a:buFont typeface="Wingdings" panose="020B0604020202020204" pitchFamily="34" charset="0"/>
              <a:buChar char="§"/>
            </a:pPr>
            <a:r>
              <a:rPr lang="es-ES" sz="2000" b="1" dirty="0" err="1">
                <a:solidFill>
                  <a:schemeClr val="accent1">
                    <a:lumMod val="75000"/>
                  </a:schemeClr>
                </a:solidFill>
                <a:cs typeface="Calibri Light"/>
              </a:rPr>
              <a:t>iSR</a:t>
            </a:r>
            <a:r>
              <a:rPr lang="es-ES" sz="2000" b="1" dirty="0">
                <a:solidFill>
                  <a:schemeClr val="accent1">
                    <a:lumMod val="75000"/>
                  </a:schemeClr>
                </a:solidFill>
                <a:cs typeface="Calibri Light"/>
              </a:rPr>
              <a:t>  </a:t>
            </a:r>
          </a:p>
          <a:p>
            <a:endParaRPr lang="es-ES" dirty="0">
              <a:cs typeface="Calibri Light"/>
            </a:endParaRPr>
          </a:p>
          <a:p>
            <a:pPr marL="285750" indent="-285750">
              <a:buFont typeface="Arial" panose="020B0604020202020204" pitchFamily="34" charset="0"/>
              <a:buChar char="•"/>
            </a:pPr>
            <a:endParaRPr lang="es-ES" dirty="0">
              <a:cs typeface="Calibri Light"/>
            </a:endParaRPr>
          </a:p>
        </p:txBody>
      </p:sp>
      <p:sp>
        <p:nvSpPr>
          <p:cNvPr id="12" name="Rectángulo 11">
            <a:extLst>
              <a:ext uri="{FF2B5EF4-FFF2-40B4-BE49-F238E27FC236}">
                <a16:creationId xmlns:a16="http://schemas.microsoft.com/office/drawing/2014/main" id="{793D4179-54BF-4826-8493-E116A4E34655}"/>
              </a:ext>
            </a:extLst>
          </p:cNvPr>
          <p:cNvSpPr/>
          <p:nvPr/>
        </p:nvSpPr>
        <p:spPr>
          <a:xfrm>
            <a:off x="9055331" y="6545800"/>
            <a:ext cx="3180614" cy="307777"/>
          </a:xfrm>
          <a:prstGeom prst="rect">
            <a:avLst/>
          </a:prstGeom>
        </p:spPr>
        <p:txBody>
          <a:bodyPr wrap="none" anchor="t">
            <a:spAutoFit/>
          </a:bodyPr>
          <a:lstStyle/>
          <a:p>
            <a:r>
              <a:rPr lang="fr-FR" sz="1400"/>
              <a:t>Tazdait et al. Eur J Cancer 2018. 88:38-47</a:t>
            </a:r>
            <a:endParaRPr lang="es-ES" sz="1400"/>
          </a:p>
        </p:txBody>
      </p:sp>
    </p:spTree>
    <p:extLst>
      <p:ext uri="{BB962C8B-B14F-4D97-AF65-F5344CB8AC3E}">
        <p14:creationId xmlns:p14="http://schemas.microsoft.com/office/powerpoint/2010/main" val="1724108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1CAAF25-168D-48F0-B76C-B35E58C32ADB}"/>
              </a:ext>
            </a:extLst>
          </p:cNvPr>
          <p:cNvSpPr/>
          <p:nvPr/>
        </p:nvSpPr>
        <p:spPr>
          <a:xfrm>
            <a:off x="7293134" y="6465773"/>
            <a:ext cx="4903519" cy="546303"/>
          </a:xfrm>
          <a:prstGeom prst="rect">
            <a:avLst/>
          </a:prstGeom>
        </p:spPr>
        <p:txBody>
          <a:bodyPr wrap="square" anchor="t">
            <a:spAutoFit/>
          </a:bodyPr>
          <a:lstStyle/>
          <a:p>
            <a:pPr>
              <a:spcAft>
                <a:spcPts val="600"/>
              </a:spcAft>
            </a:pPr>
            <a:r>
              <a:rPr lang="en-US" sz="1400" dirty="0">
                <a:latin typeface="Calibri Light"/>
                <a:cs typeface="arial"/>
              </a:rPr>
              <a:t> Solinas C et al. Crit. Rev Oncol </a:t>
            </a:r>
            <a:r>
              <a:rPr lang="en-US" sz="1400" dirty="0" err="1">
                <a:latin typeface="Calibri Light"/>
                <a:cs typeface="arial"/>
              </a:rPr>
              <a:t>Hematol</a:t>
            </a:r>
            <a:r>
              <a:rPr lang="en-US" sz="1400" dirty="0">
                <a:latin typeface="Calibri Light"/>
                <a:cs typeface="arial"/>
              </a:rPr>
              <a:t> 2017 Dec;120:13-21  </a:t>
            </a:r>
          </a:p>
          <a:p>
            <a:pPr>
              <a:spcAft>
                <a:spcPts val="600"/>
              </a:spcAft>
            </a:pPr>
            <a:r>
              <a:rPr lang="en-US" sz="1050" dirty="0">
                <a:latin typeface="arial" panose="020B0604020202020204" pitchFamily="34" charset="0"/>
              </a:rPr>
              <a:t> </a:t>
            </a:r>
            <a:endParaRPr lang="en-US" sz="1050" i="0" dirty="0">
              <a:effectLst/>
              <a:latin typeface="arial" panose="020B0604020202020204" pitchFamily="34" charset="0"/>
            </a:endParaRPr>
          </a:p>
        </p:txBody>
      </p:sp>
      <p:pic>
        <p:nvPicPr>
          <p:cNvPr id="1026" name="Picture 2" descr="Resultado de imaxes para solinas critical features and challenges">
            <a:extLst>
              <a:ext uri="{FF2B5EF4-FFF2-40B4-BE49-F238E27FC236}">
                <a16:creationId xmlns:a16="http://schemas.microsoft.com/office/drawing/2014/main" id="{7109F5C3-3084-4CFE-9F6B-B3A4510749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22"/>
          <a:stretch/>
        </p:blipFill>
        <p:spPr bwMode="auto">
          <a:xfrm>
            <a:off x="628617" y="480060"/>
            <a:ext cx="10418956" cy="5619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63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E7249F1-B4FF-44D5-A2E9-2CB8FDABB783}"/>
              </a:ext>
            </a:extLst>
          </p:cNvPr>
          <p:cNvGrpSpPr/>
          <p:nvPr/>
        </p:nvGrpSpPr>
        <p:grpSpPr>
          <a:xfrm>
            <a:off x="1208313" y="0"/>
            <a:ext cx="9044960" cy="6603346"/>
            <a:chOff x="2836900" y="0"/>
            <a:chExt cx="8679910" cy="6743574"/>
          </a:xfrm>
        </p:grpSpPr>
        <p:pic>
          <p:nvPicPr>
            <p:cNvPr id="4" name="Imagen 3">
              <a:extLst>
                <a:ext uri="{FF2B5EF4-FFF2-40B4-BE49-F238E27FC236}">
                  <a16:creationId xmlns:a16="http://schemas.microsoft.com/office/drawing/2014/main" id="{634C643B-7D43-4D3A-8218-35C022286AD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7564" t="13907" r="24072" b="26219"/>
            <a:stretch/>
          </p:blipFill>
          <p:spPr>
            <a:xfrm>
              <a:off x="5845629" y="0"/>
              <a:ext cx="5671181" cy="6734163"/>
            </a:xfrm>
            <a:prstGeom prst="rect">
              <a:avLst/>
            </a:prstGeom>
          </p:spPr>
        </p:pic>
        <p:pic>
          <p:nvPicPr>
            <p:cNvPr id="3" name="Imagen 2">
              <a:extLst>
                <a:ext uri="{FF2B5EF4-FFF2-40B4-BE49-F238E27FC236}">
                  <a16:creationId xmlns:a16="http://schemas.microsoft.com/office/drawing/2014/main" id="{6BE47EE3-9319-4B72-A3C8-9A46E394360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1630" t="14924" r="69312" b="26219"/>
            <a:stretch/>
          </p:blipFill>
          <p:spPr>
            <a:xfrm>
              <a:off x="2836900" y="123837"/>
              <a:ext cx="1811300" cy="6619737"/>
            </a:xfrm>
            <a:prstGeom prst="rect">
              <a:avLst/>
            </a:prstGeom>
          </p:spPr>
        </p:pic>
        <p:pic>
          <p:nvPicPr>
            <p:cNvPr id="5" name="Imagen 4">
              <a:extLst>
                <a:ext uri="{FF2B5EF4-FFF2-40B4-BE49-F238E27FC236}">
                  <a16:creationId xmlns:a16="http://schemas.microsoft.com/office/drawing/2014/main" id="{B0D06EA1-970A-4836-B765-3B5C2E56A4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6458" t="14924" r="58043" b="26219"/>
            <a:stretch/>
          </p:blipFill>
          <p:spPr>
            <a:xfrm>
              <a:off x="4876800" y="123837"/>
              <a:ext cx="1099457" cy="6619737"/>
            </a:xfrm>
            <a:prstGeom prst="rect">
              <a:avLst/>
            </a:prstGeom>
          </p:spPr>
        </p:pic>
      </p:grpSp>
      <p:sp>
        <p:nvSpPr>
          <p:cNvPr id="6" name="CuadroTexto 5">
            <a:extLst>
              <a:ext uri="{FF2B5EF4-FFF2-40B4-BE49-F238E27FC236}">
                <a16:creationId xmlns:a16="http://schemas.microsoft.com/office/drawing/2014/main" id="{8B16E263-FBE3-45C9-AFA6-6F8F8CB3C142}"/>
              </a:ext>
            </a:extLst>
          </p:cNvPr>
          <p:cNvSpPr txBox="1"/>
          <p:nvPr/>
        </p:nvSpPr>
        <p:spPr>
          <a:xfrm>
            <a:off x="7449319" y="6517457"/>
            <a:ext cx="49092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Calibri Light"/>
                <a:cs typeface="Arial"/>
              </a:rPr>
              <a:t>Borcoman</a:t>
            </a:r>
            <a:r>
              <a:rPr lang="en-US" sz="1400" dirty="0">
                <a:latin typeface="Calibri Light"/>
                <a:cs typeface="Arial"/>
              </a:rPr>
              <a:t> E et al. Annals of Oncology 2019 30: 385–396</a:t>
            </a:r>
          </a:p>
        </p:txBody>
      </p:sp>
    </p:spTree>
    <p:extLst>
      <p:ext uri="{BB962C8B-B14F-4D97-AF65-F5344CB8AC3E}">
        <p14:creationId xmlns:p14="http://schemas.microsoft.com/office/powerpoint/2010/main" val="1623808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D3EF38-74CD-409B-B6DF-96AAE5DB3B9D}"/>
              </a:ext>
            </a:extLst>
          </p:cNvPr>
          <p:cNvSpPr>
            <a:spLocks noGrp="1"/>
          </p:cNvSpPr>
          <p:nvPr>
            <p:ph type="title"/>
          </p:nvPr>
        </p:nvSpPr>
        <p:spPr/>
        <p:txBody>
          <a:bodyPr>
            <a:normAutofit fontScale="90000"/>
          </a:bodyPr>
          <a:lstStyle/>
          <a:p>
            <a:r>
              <a:rPr lang="es-ES" dirty="0"/>
              <a:t>valoración respuesta</a:t>
            </a:r>
          </a:p>
        </p:txBody>
      </p:sp>
      <p:sp>
        <p:nvSpPr>
          <p:cNvPr id="3" name="Marcador de texto 2">
            <a:extLst>
              <a:ext uri="{FF2B5EF4-FFF2-40B4-BE49-F238E27FC236}">
                <a16:creationId xmlns:a16="http://schemas.microsoft.com/office/drawing/2014/main" id="{0D996E4C-791E-4E20-881C-685B145479D6}"/>
              </a:ext>
            </a:extLst>
          </p:cNvPr>
          <p:cNvSpPr>
            <a:spLocks noGrp="1"/>
          </p:cNvSpPr>
          <p:nvPr>
            <p:ph type="body" idx="1"/>
          </p:nvPr>
        </p:nvSpPr>
        <p:spPr>
          <a:xfrm>
            <a:off x="1125900" y="1768914"/>
            <a:ext cx="10232663" cy="4170837"/>
          </a:xfrm>
        </p:spPr>
        <p:txBody>
          <a:bodyPr spcFirstLastPara="1" vert="horz" wrap="square" lIns="91425" tIns="91425" rIns="91425" bIns="91425" rtlCol="0" anchor="t" anchorCtr="0">
            <a:noAutofit/>
          </a:bodyPr>
          <a:lstStyle/>
          <a:p>
            <a:pPr marL="608965" indent="-507365">
              <a:lnSpc>
                <a:spcPct val="100000"/>
              </a:lnSpc>
            </a:pPr>
            <a:r>
              <a:rPr lang="es-ES" sz="2600"/>
              <a:t>Los objetivos de estos criterios inmunológicos son estandarizar la </a:t>
            </a:r>
            <a:r>
              <a:rPr lang="es-ES" sz="2600" dirty="0"/>
              <a:t>interpretación e integrar los patrones atípicos de respuesta a la IT</a:t>
            </a:r>
            <a:endParaRPr lang="es-ES" sz="2600">
              <a:cs typeface="Calibri Light"/>
            </a:endParaRPr>
          </a:p>
          <a:p>
            <a:pPr marL="608965" indent="-507365">
              <a:lnSpc>
                <a:spcPct val="100000"/>
              </a:lnSpc>
            </a:pPr>
            <a:r>
              <a:rPr lang="es-ES" sz="2600"/>
              <a:t>Sin embargo, la aparición muchos criterios  provoca confusión y dificultad para su uso rutinario  </a:t>
            </a:r>
            <a:endParaRPr lang="es-ES" sz="2600">
              <a:cs typeface="Calibri Light"/>
            </a:endParaRPr>
          </a:p>
          <a:p>
            <a:pPr marL="608965" indent="-507365">
              <a:lnSpc>
                <a:spcPct val="100000"/>
              </a:lnSpc>
            </a:pPr>
            <a:r>
              <a:rPr lang="es-ES" sz="2600"/>
              <a:t>El futuro va encaminado a :</a:t>
            </a:r>
            <a:endParaRPr lang="es-ES" sz="2600">
              <a:cs typeface="Calibri Light"/>
            </a:endParaRPr>
          </a:p>
          <a:p>
            <a:pPr marL="1218565" lvl="1" indent="-507365">
              <a:lnSpc>
                <a:spcPct val="100000"/>
              </a:lnSpc>
              <a:buChar char="•"/>
            </a:pPr>
            <a:r>
              <a:rPr lang="es-ES">
                <a:cs typeface="Calibri Light"/>
              </a:rPr>
              <a:t>Identificar factores predictivos de pseudoprogresión, hiperprogresión (evaluación  DNA tumoral circulante en estudio basal?)</a:t>
            </a:r>
          </a:p>
          <a:p>
            <a:pPr marL="1218565" lvl="1" indent="-507365">
              <a:lnSpc>
                <a:spcPct val="100000"/>
              </a:lnSpc>
              <a:buChar char="•"/>
            </a:pPr>
            <a:r>
              <a:rPr lang="es-ES">
                <a:cs typeface="Calibri Light"/>
              </a:rPr>
              <a:t>InmunoPET con radiotrazadores marcados con Ac monoclonales que evalúan la expresión celular de CTLA4, PD-1, PD-L1  para seleccionar pacientes respondedores</a:t>
            </a:r>
          </a:p>
          <a:p>
            <a:pPr marL="608965" indent="-507365">
              <a:buChar char="•"/>
            </a:pPr>
            <a:endParaRPr lang="es-ES" sz="1600">
              <a:cs typeface="Calibri Light" panose="020F0302020204030204"/>
            </a:endParaRPr>
          </a:p>
        </p:txBody>
      </p:sp>
      <p:sp>
        <p:nvSpPr>
          <p:cNvPr id="4" name="CuadroTexto 3">
            <a:extLst>
              <a:ext uri="{FF2B5EF4-FFF2-40B4-BE49-F238E27FC236}">
                <a16:creationId xmlns:a16="http://schemas.microsoft.com/office/drawing/2014/main" id="{0258164D-8A94-49C1-85FC-DCBACFA74AE2}"/>
              </a:ext>
            </a:extLst>
          </p:cNvPr>
          <p:cNvSpPr txBox="1"/>
          <p:nvPr/>
        </p:nvSpPr>
        <p:spPr>
          <a:xfrm>
            <a:off x="7786255" y="6273800"/>
            <a:ext cx="42533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a:solidFill>
                  <a:srgbClr val="262626"/>
                </a:solidFill>
              </a:rPr>
              <a:t>Lee et al. Ann Oncol. 2017;28:1130-1136</a:t>
            </a:r>
            <a:r>
              <a:rPr lang="es-ES" sz="1400">
                <a:cs typeface="Calibri Light"/>
              </a:rPr>
              <a:t>​</a:t>
            </a:r>
          </a:p>
          <a:p>
            <a:endParaRPr lang="es-ES" dirty="0">
              <a:cs typeface="Calibri Light"/>
            </a:endParaRPr>
          </a:p>
        </p:txBody>
      </p:sp>
      <p:sp>
        <p:nvSpPr>
          <p:cNvPr id="6" name="Rectángulo 5">
            <a:extLst>
              <a:ext uri="{FF2B5EF4-FFF2-40B4-BE49-F238E27FC236}">
                <a16:creationId xmlns:a16="http://schemas.microsoft.com/office/drawing/2014/main" id="{C9DC237B-C696-4072-BFF5-3E49975A2DBB}"/>
              </a:ext>
            </a:extLst>
          </p:cNvPr>
          <p:cNvSpPr/>
          <p:nvPr/>
        </p:nvSpPr>
        <p:spPr>
          <a:xfrm>
            <a:off x="7722625" y="6479628"/>
            <a:ext cx="4903519" cy="546303"/>
          </a:xfrm>
          <a:prstGeom prst="rect">
            <a:avLst/>
          </a:prstGeom>
        </p:spPr>
        <p:txBody>
          <a:bodyPr wrap="square" anchor="t">
            <a:spAutoFit/>
          </a:bodyPr>
          <a:lstStyle/>
          <a:p>
            <a:pPr>
              <a:spcAft>
                <a:spcPts val="600"/>
              </a:spcAft>
            </a:pPr>
            <a:r>
              <a:rPr lang="en-US" sz="1400" dirty="0">
                <a:latin typeface="Calibri Light"/>
                <a:cs typeface="arial"/>
              </a:rPr>
              <a:t> Solinas C et al. Crit. Rev Oncol </a:t>
            </a:r>
            <a:r>
              <a:rPr lang="en-US" sz="1400" err="1">
                <a:latin typeface="Calibri Light"/>
                <a:cs typeface="arial"/>
              </a:rPr>
              <a:t>Hematol</a:t>
            </a:r>
            <a:r>
              <a:rPr lang="en-US" sz="1400" dirty="0">
                <a:latin typeface="Calibri Light"/>
                <a:cs typeface="arial"/>
              </a:rPr>
              <a:t> 2017 Dec;120:13-21.  </a:t>
            </a:r>
          </a:p>
          <a:p>
            <a:pPr>
              <a:spcAft>
                <a:spcPts val="600"/>
              </a:spcAft>
            </a:pPr>
            <a:r>
              <a:rPr lang="en-US" sz="1050" dirty="0">
                <a:latin typeface="arial" panose="020B0604020202020204" pitchFamily="34" charset="0"/>
              </a:rPr>
              <a:t> </a:t>
            </a:r>
            <a:endParaRPr lang="en-US" sz="1050" i="0">
              <a:effectLst/>
              <a:latin typeface="arial" panose="020B0604020202020204" pitchFamily="34" charset="0"/>
            </a:endParaRPr>
          </a:p>
        </p:txBody>
      </p:sp>
    </p:spTree>
    <p:extLst>
      <p:ext uri="{BB962C8B-B14F-4D97-AF65-F5344CB8AC3E}">
        <p14:creationId xmlns:p14="http://schemas.microsoft.com/office/powerpoint/2010/main" val="1295419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933F34B-6FA6-4450-8610-5B5F68881FA4}"/>
              </a:ext>
            </a:extLst>
          </p:cNvPr>
          <p:cNvSpPr>
            <a:spLocks noGrp="1"/>
          </p:cNvSpPr>
          <p:nvPr>
            <p:ph type="title"/>
          </p:nvPr>
        </p:nvSpPr>
        <p:spPr/>
        <p:txBody>
          <a:bodyPr vert="horz" lIns="91440" tIns="45720" rIns="91440" bIns="45720" rtlCol="0" anchor="ctr">
            <a:normAutofit/>
          </a:bodyPr>
          <a:lstStyle/>
          <a:p>
            <a:pPr>
              <a:spcBef>
                <a:spcPct val="0"/>
              </a:spcBef>
            </a:pPr>
            <a:r>
              <a:rPr lang="en-US" sz="4400" dirty="0" err="1"/>
              <a:t>efectos</a:t>
            </a:r>
            <a:r>
              <a:rPr lang="en-US" sz="4400" dirty="0"/>
              <a:t> </a:t>
            </a:r>
            <a:r>
              <a:rPr lang="en-US" sz="4400" dirty="0" err="1"/>
              <a:t>adversos</a:t>
            </a:r>
            <a:r>
              <a:rPr lang="en-US" sz="4400" dirty="0"/>
              <a:t> </a:t>
            </a:r>
            <a:r>
              <a:rPr lang="en-US" sz="4400" dirty="0" err="1"/>
              <a:t>asociados</a:t>
            </a:r>
            <a:r>
              <a:rPr lang="en-US" sz="4400" dirty="0"/>
              <a:t> a la IT</a:t>
            </a:r>
          </a:p>
        </p:txBody>
      </p:sp>
      <p:sp>
        <p:nvSpPr>
          <p:cNvPr id="24" name="Marcador de contenido 5">
            <a:extLst>
              <a:ext uri="{FF2B5EF4-FFF2-40B4-BE49-F238E27FC236}">
                <a16:creationId xmlns:a16="http://schemas.microsoft.com/office/drawing/2014/main" id="{9DCD36ED-0BE3-406B-820A-7F6A9BAE1E05}"/>
              </a:ext>
            </a:extLst>
          </p:cNvPr>
          <p:cNvSpPr>
            <a:spLocks noGrp="1"/>
          </p:cNvSpPr>
          <p:nvPr>
            <p:ph type="body" idx="1"/>
          </p:nvPr>
        </p:nvSpPr>
        <p:spPr>
          <a:xfrm>
            <a:off x="831219" y="2050767"/>
            <a:ext cx="7186681" cy="4517200"/>
          </a:xfrm>
        </p:spPr>
        <p:txBody>
          <a:bodyPr vert="horz" lIns="91440" tIns="45720" rIns="91440" bIns="45720" rtlCol="0" anchor="ctr">
            <a:normAutofit/>
          </a:bodyPr>
          <a:lstStyle/>
          <a:p>
            <a:pPr marL="608965" indent="-507365">
              <a:lnSpc>
                <a:spcPct val="100000"/>
              </a:lnSpc>
              <a:buFont typeface="Arial" panose="020B0604020202020204" pitchFamily="34" charset="0"/>
              <a:buChar char="•"/>
            </a:pPr>
            <a:r>
              <a:rPr lang="en-US" sz="2400" dirty="0" err="1"/>
              <a:t>Pacientes</a:t>
            </a:r>
            <a:r>
              <a:rPr lang="en-US" sz="2400" dirty="0"/>
              <a:t> </a:t>
            </a:r>
            <a:r>
              <a:rPr lang="en-US" sz="2400" dirty="0" err="1"/>
              <a:t>sintomáticos</a:t>
            </a:r>
            <a:r>
              <a:rPr lang="en-US" sz="2400" dirty="0"/>
              <a:t> o </a:t>
            </a:r>
            <a:r>
              <a:rPr lang="en-US" sz="2400" dirty="0" err="1"/>
              <a:t>asintomáticos</a:t>
            </a:r>
            <a:r>
              <a:rPr lang="en-US" sz="2400" dirty="0"/>
              <a:t> y  en </a:t>
            </a:r>
            <a:r>
              <a:rPr lang="en-US" sz="2400" dirty="0" err="1"/>
              <a:t>cualquier</a:t>
            </a:r>
            <a:r>
              <a:rPr lang="en-US" sz="2400" dirty="0"/>
              <a:t> </a:t>
            </a:r>
            <a:r>
              <a:rPr lang="en-US" sz="2400" dirty="0" err="1"/>
              <a:t>momento</a:t>
            </a:r>
            <a:r>
              <a:rPr lang="en-US" sz="2400" dirty="0"/>
              <a:t> del </a:t>
            </a:r>
            <a:r>
              <a:rPr lang="en-US" sz="2400" dirty="0" err="1"/>
              <a:t>tratamiento</a:t>
            </a:r>
            <a:endParaRPr lang="en-US" sz="2400" dirty="0">
              <a:cs typeface="Calibri Light"/>
            </a:endParaRPr>
          </a:p>
          <a:p>
            <a:pPr marL="608965" indent="-507365">
              <a:lnSpc>
                <a:spcPct val="100000"/>
              </a:lnSpc>
              <a:buFont typeface="Arial" panose="020B0604020202020204" pitchFamily="34" charset="0"/>
              <a:buChar char="•"/>
            </a:pPr>
            <a:r>
              <a:rPr lang="en-US" sz="2400" dirty="0">
                <a:cs typeface="Calibri Light"/>
              </a:rPr>
              <a:t> </a:t>
            </a:r>
            <a:r>
              <a:rPr lang="en-US" sz="2400" dirty="0" err="1">
                <a:cs typeface="Calibri Light"/>
              </a:rPr>
              <a:t>Incidencia</a:t>
            </a:r>
            <a:r>
              <a:rPr lang="en-US" sz="2400" dirty="0">
                <a:cs typeface="Calibri Light"/>
              </a:rPr>
              <a:t> mayor con anti–CTLA-4 (54%) que con anti–PD-1 (26%) y anti–PD-L1 (13.7%) *</a:t>
            </a:r>
          </a:p>
          <a:p>
            <a:pPr marL="608965" indent="-507365">
              <a:lnSpc>
                <a:spcPct val="100000"/>
              </a:lnSpc>
              <a:buFont typeface="Arial" panose="020B0604020202020204" pitchFamily="34" charset="0"/>
              <a:buChar char="•"/>
            </a:pPr>
            <a:r>
              <a:rPr lang="en-US" sz="2400" dirty="0"/>
              <a:t>No </a:t>
            </a:r>
            <a:r>
              <a:rPr lang="en-US" sz="2400" dirty="0" err="1"/>
              <a:t>confundir</a:t>
            </a:r>
            <a:r>
              <a:rPr lang="en-US" sz="2400" dirty="0"/>
              <a:t> con </a:t>
            </a:r>
            <a:r>
              <a:rPr lang="en-US" sz="2400" dirty="0" err="1"/>
              <a:t>lesiones</a:t>
            </a:r>
            <a:r>
              <a:rPr lang="en-US" sz="2400" dirty="0"/>
              <a:t> </a:t>
            </a:r>
            <a:r>
              <a:rPr lang="en-US" sz="2400" dirty="0" err="1"/>
              <a:t>metastásicas</a:t>
            </a:r>
            <a:r>
              <a:rPr lang="en-US" sz="2400" dirty="0"/>
              <a:t> </a:t>
            </a:r>
            <a:r>
              <a:rPr lang="en-US" sz="2400" dirty="0" err="1"/>
              <a:t>nuevas</a:t>
            </a:r>
            <a:r>
              <a:rPr lang="en-US" sz="2400" dirty="0"/>
              <a:t> </a:t>
            </a:r>
            <a:endParaRPr lang="en-US" sz="2400" dirty="0">
              <a:cs typeface="Calibri Light"/>
            </a:endParaRPr>
          </a:p>
          <a:p>
            <a:pPr marL="608965" indent="-507365">
              <a:lnSpc>
                <a:spcPct val="100000"/>
              </a:lnSpc>
              <a:buFont typeface="Arial" panose="020B0604020202020204" pitchFamily="34" charset="0"/>
              <a:buChar char="•"/>
            </a:pPr>
            <a:r>
              <a:rPr lang="en-US" sz="2400" dirty="0"/>
              <a:t>Mayor </a:t>
            </a:r>
            <a:r>
              <a:rPr lang="en-US" sz="2400" dirty="0" err="1"/>
              <a:t>tiempo</a:t>
            </a:r>
            <a:r>
              <a:rPr lang="en-US" sz="2400" dirty="0"/>
              <a:t> libre de </a:t>
            </a:r>
            <a:r>
              <a:rPr lang="en-US" sz="2400" dirty="0" err="1"/>
              <a:t>enfermedad</a:t>
            </a:r>
            <a:r>
              <a:rPr lang="en-US" sz="2400" dirty="0"/>
              <a:t> y </a:t>
            </a:r>
            <a:r>
              <a:rPr lang="en-US" sz="2400" dirty="0" err="1"/>
              <a:t>supervivencias</a:t>
            </a:r>
            <a:r>
              <a:rPr lang="en-US" sz="2400" dirty="0"/>
              <a:t> </a:t>
            </a:r>
            <a:r>
              <a:rPr lang="en-US" sz="2400" dirty="0" err="1"/>
              <a:t>más</a:t>
            </a:r>
            <a:r>
              <a:rPr lang="en-US" sz="2400" dirty="0"/>
              <a:t> </a:t>
            </a:r>
            <a:r>
              <a:rPr lang="en-US" sz="2400" dirty="0" err="1"/>
              <a:t>prolongadas</a:t>
            </a:r>
            <a:r>
              <a:rPr lang="en-US" sz="2400" dirty="0"/>
              <a:t> </a:t>
            </a:r>
            <a:endParaRPr lang="en-US" sz="2400" dirty="0">
              <a:cs typeface="Calibri Light"/>
            </a:endParaRPr>
          </a:p>
          <a:p>
            <a:pPr marL="100965" indent="0">
              <a:buNone/>
            </a:pPr>
            <a:endParaRPr lang="en-US" sz="3000" dirty="0">
              <a:cs typeface="Calibri Light" panose="020F0302020204030204"/>
            </a:endParaRPr>
          </a:p>
          <a:p>
            <a:pPr marL="0" indent="0">
              <a:buFont typeface="Arial" pitchFamily="34" charset="0"/>
              <a:buChar char=" "/>
            </a:pPr>
            <a:endParaRPr lang="en-US" sz="3000" dirty="0"/>
          </a:p>
        </p:txBody>
      </p:sp>
      <p:pic>
        <p:nvPicPr>
          <p:cNvPr id="2" name="Imagen 2" descr="Imagen que contiene captura de pantalla&#10;&#10;Descripción generada con confianza muy alta">
            <a:extLst>
              <a:ext uri="{FF2B5EF4-FFF2-40B4-BE49-F238E27FC236}">
                <a16:creationId xmlns:a16="http://schemas.microsoft.com/office/drawing/2014/main" id="{FE36345F-EB3F-47B8-BC9C-29BBBF871293}"/>
              </a:ext>
            </a:extLst>
          </p:cNvPr>
          <p:cNvPicPr>
            <a:picLocks noChangeAspect="1"/>
          </p:cNvPicPr>
          <p:nvPr/>
        </p:nvPicPr>
        <p:blipFill rotWithShape="1">
          <a:blip r:embed="rId3"/>
          <a:srcRect l="26150" t="32223" r="56874" b="29758"/>
          <a:stretch/>
        </p:blipFill>
        <p:spPr>
          <a:xfrm>
            <a:off x="8017900" y="1151068"/>
            <a:ext cx="3969572" cy="4819426"/>
          </a:xfrm>
          <a:prstGeom prst="rect">
            <a:avLst/>
          </a:prstGeom>
        </p:spPr>
      </p:pic>
      <p:sp>
        <p:nvSpPr>
          <p:cNvPr id="3" name="Rectángulo 2">
            <a:extLst>
              <a:ext uri="{FF2B5EF4-FFF2-40B4-BE49-F238E27FC236}">
                <a16:creationId xmlns:a16="http://schemas.microsoft.com/office/drawing/2014/main" id="{3D70F7A5-A94F-4F43-AF99-73ADB5C38C12}"/>
              </a:ext>
            </a:extLst>
          </p:cNvPr>
          <p:cNvSpPr/>
          <p:nvPr/>
        </p:nvSpPr>
        <p:spPr>
          <a:xfrm>
            <a:off x="9076327" y="6042392"/>
            <a:ext cx="3377901" cy="861774"/>
          </a:xfrm>
          <a:prstGeom prst="rect">
            <a:avLst/>
          </a:prstGeom>
        </p:spPr>
        <p:txBody>
          <a:bodyPr wrap="square" anchor="t">
            <a:spAutoFit/>
          </a:bodyPr>
          <a:lstStyle/>
          <a:p>
            <a:r>
              <a:rPr lang="da-DK" dirty="0">
                <a:latin typeface="Arial" panose="020B0604020202020204" pitchFamily="34" charset="0"/>
              </a:rPr>
              <a:t> </a:t>
            </a:r>
          </a:p>
          <a:p>
            <a:r>
              <a:rPr lang="es-ES" dirty="0"/>
              <a:t> </a:t>
            </a:r>
          </a:p>
          <a:p>
            <a:r>
              <a:rPr lang="es-ES" sz="1400" err="1"/>
              <a:t>Bronstein</a:t>
            </a:r>
            <a:r>
              <a:rPr lang="es-ES" sz="1400" dirty="0"/>
              <a:t> et al.</a:t>
            </a:r>
            <a:r>
              <a:rPr lang="da-DK" sz="1400"/>
              <a:t>AJR. 2011:197 :992-1000</a:t>
            </a:r>
            <a:endParaRPr lang="da-DK" sz="1400" b="0" i="0">
              <a:effectLst/>
              <a:cs typeface="Calibri Light"/>
            </a:endParaRPr>
          </a:p>
        </p:txBody>
      </p:sp>
      <p:sp>
        <p:nvSpPr>
          <p:cNvPr id="5" name="CuadroTexto 4">
            <a:extLst>
              <a:ext uri="{FF2B5EF4-FFF2-40B4-BE49-F238E27FC236}">
                <a16:creationId xmlns:a16="http://schemas.microsoft.com/office/drawing/2014/main" id="{CBB80890-07D3-400E-BD78-454ACF7A7767}"/>
              </a:ext>
            </a:extLst>
          </p:cNvPr>
          <p:cNvSpPr txBox="1"/>
          <p:nvPr/>
        </p:nvSpPr>
        <p:spPr>
          <a:xfrm>
            <a:off x="8477026" y="627848"/>
            <a:ext cx="3259567" cy="523220"/>
          </a:xfrm>
          <a:prstGeom prst="rect">
            <a:avLst/>
          </a:prstGeom>
          <a:noFill/>
          <a:ln w="12700">
            <a:solidFill>
              <a:schemeClr val="tx1"/>
            </a:solidFill>
          </a:ln>
        </p:spPr>
        <p:txBody>
          <a:bodyPr wrap="square" rtlCol="0">
            <a:spAutoFit/>
          </a:bodyPr>
          <a:lstStyle/>
          <a:p>
            <a:r>
              <a:rPr lang="es-ES" sz="1400" dirty="0"/>
              <a:t>CD: </a:t>
            </a:r>
            <a:r>
              <a:rPr lang="es-ES" sz="1400" dirty="0" err="1"/>
              <a:t>controlled</a:t>
            </a:r>
            <a:r>
              <a:rPr lang="es-ES" sz="1400" dirty="0"/>
              <a:t> </a:t>
            </a:r>
            <a:r>
              <a:rPr lang="es-ES" sz="1400" dirty="0" err="1"/>
              <a:t>disease</a:t>
            </a:r>
            <a:endParaRPr lang="es-ES" sz="1400" dirty="0"/>
          </a:p>
          <a:p>
            <a:r>
              <a:rPr lang="es-ES" sz="1400" dirty="0"/>
              <a:t>PD: </a:t>
            </a:r>
            <a:r>
              <a:rPr lang="es-ES" sz="1400" dirty="0" err="1"/>
              <a:t>progressive</a:t>
            </a:r>
            <a:r>
              <a:rPr lang="es-ES" sz="1400" dirty="0"/>
              <a:t> </a:t>
            </a:r>
            <a:r>
              <a:rPr lang="es-ES" sz="1400" dirty="0" err="1"/>
              <a:t>disease</a:t>
            </a:r>
            <a:endParaRPr lang="es-ES" sz="1400" dirty="0"/>
          </a:p>
        </p:txBody>
      </p:sp>
      <p:sp>
        <p:nvSpPr>
          <p:cNvPr id="6" name="CuadroTexto 5">
            <a:extLst>
              <a:ext uri="{FF2B5EF4-FFF2-40B4-BE49-F238E27FC236}">
                <a16:creationId xmlns:a16="http://schemas.microsoft.com/office/drawing/2014/main" id="{F6BD44AD-6705-4FC6-83C7-712C6DBD735F}"/>
              </a:ext>
            </a:extLst>
          </p:cNvPr>
          <p:cNvSpPr txBox="1"/>
          <p:nvPr/>
        </p:nvSpPr>
        <p:spPr>
          <a:xfrm>
            <a:off x="181156" y="6147758"/>
            <a:ext cx="65100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r>
              <a:rPr lang="en-US" dirty="0"/>
              <a:t>*</a:t>
            </a:r>
            <a:r>
              <a:rPr lang="en-US" sz="1400" dirty="0"/>
              <a:t>Michot JM et al.   Eur J Cancer 2016;54:139–148</a:t>
            </a:r>
            <a:endParaRPr lang="en-US" sz="1400" dirty="0">
              <a:cs typeface="Calibri Light"/>
            </a:endParaRPr>
          </a:p>
        </p:txBody>
      </p:sp>
    </p:spTree>
    <p:extLst>
      <p:ext uri="{BB962C8B-B14F-4D97-AF65-F5344CB8AC3E}">
        <p14:creationId xmlns:p14="http://schemas.microsoft.com/office/powerpoint/2010/main" val="2669082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A69990A8-2CFD-48FE-A80A-7798D501C753}"/>
              </a:ext>
            </a:extLst>
          </p:cNvPr>
          <p:cNvGraphicFramePr/>
          <p:nvPr>
            <p:extLst>
              <p:ext uri="{D42A27DB-BD31-4B8C-83A1-F6EECF244321}">
                <p14:modId xmlns:p14="http://schemas.microsoft.com/office/powerpoint/2010/main" val="417960139"/>
              </p:ext>
            </p:extLst>
          </p:nvPr>
        </p:nvGraphicFramePr>
        <p:xfrm>
          <a:off x="866275" y="-18047"/>
          <a:ext cx="10070431" cy="687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esultado de imaxes para lung">
            <a:extLst>
              <a:ext uri="{FF2B5EF4-FFF2-40B4-BE49-F238E27FC236}">
                <a16:creationId xmlns:a16="http://schemas.microsoft.com/office/drawing/2014/main" id="{D2689EB8-819C-47C2-B235-CBEAF68518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5030" y="312821"/>
            <a:ext cx="1237368" cy="823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xes para digestive system">
            <a:extLst>
              <a:ext uri="{FF2B5EF4-FFF2-40B4-BE49-F238E27FC236}">
                <a16:creationId xmlns:a16="http://schemas.microsoft.com/office/drawing/2014/main" id="{E4F6FF43-6740-4DDB-B01D-07A891E013A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0000"/>
          <a:stretch/>
        </p:blipFill>
        <p:spPr bwMode="auto">
          <a:xfrm>
            <a:off x="7128462" y="1892467"/>
            <a:ext cx="1100024" cy="13079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xes para endocrine system">
            <a:extLst>
              <a:ext uri="{FF2B5EF4-FFF2-40B4-BE49-F238E27FC236}">
                <a16:creationId xmlns:a16="http://schemas.microsoft.com/office/drawing/2014/main" id="{AF2B4499-D9A4-4416-899F-28D98AD1863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453" r="16700" b="15152"/>
          <a:stretch/>
        </p:blipFill>
        <p:spPr bwMode="auto">
          <a:xfrm>
            <a:off x="3535029" y="3744327"/>
            <a:ext cx="1237369" cy="12126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xes para cuerpo humano">
            <a:extLst>
              <a:ext uri="{FF2B5EF4-FFF2-40B4-BE49-F238E27FC236}">
                <a16:creationId xmlns:a16="http://schemas.microsoft.com/office/drawing/2014/main" id="{58BDAAD9-725F-45D4-B854-CE99333A180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722" t="2839" r="17743" b="7010"/>
          <a:stretch/>
        </p:blipFill>
        <p:spPr bwMode="auto">
          <a:xfrm>
            <a:off x="7236189" y="5404654"/>
            <a:ext cx="884570" cy="134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9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38140-89D9-4593-A72C-FBF10730FBA9}"/>
              </a:ext>
            </a:extLst>
          </p:cNvPr>
          <p:cNvSpPr>
            <a:spLocks noGrp="1"/>
          </p:cNvSpPr>
          <p:nvPr>
            <p:ph type="title"/>
          </p:nvPr>
        </p:nvSpPr>
        <p:spPr/>
        <p:txBody>
          <a:bodyPr/>
          <a:lstStyle/>
          <a:p>
            <a:r>
              <a:rPr lang="es-ES" dirty="0"/>
              <a:t>IT</a:t>
            </a:r>
          </a:p>
        </p:txBody>
      </p:sp>
      <p:sp>
        <p:nvSpPr>
          <p:cNvPr id="10" name="Marcador de texto 9">
            <a:extLst>
              <a:ext uri="{FF2B5EF4-FFF2-40B4-BE49-F238E27FC236}">
                <a16:creationId xmlns:a16="http://schemas.microsoft.com/office/drawing/2014/main" id="{86086917-54B3-4A0E-B84B-9FDF4F66FF1D}"/>
              </a:ext>
            </a:extLst>
          </p:cNvPr>
          <p:cNvSpPr>
            <a:spLocks noGrp="1"/>
          </p:cNvSpPr>
          <p:nvPr>
            <p:ph type="body" idx="1"/>
          </p:nvPr>
        </p:nvSpPr>
        <p:spPr>
          <a:xfrm>
            <a:off x="953371" y="1511625"/>
            <a:ext cx="5203402" cy="4517200"/>
          </a:xfrm>
        </p:spPr>
        <p:txBody>
          <a:bodyPr>
            <a:noAutofit/>
          </a:bodyPr>
          <a:lstStyle/>
          <a:p>
            <a:pPr marL="101600" indent="0">
              <a:buNone/>
            </a:pPr>
            <a:endParaRPr lang="es-ES" sz="3000" dirty="0">
              <a:cs typeface="Calibri Light"/>
            </a:endParaRPr>
          </a:p>
          <a:p>
            <a:pPr marL="608965" indent="-507365">
              <a:buFont typeface="Wingdings" pitchFamily="34" charset="0"/>
              <a:buChar char="§"/>
            </a:pPr>
            <a:r>
              <a:rPr lang="es-ES" sz="3000" dirty="0">
                <a:cs typeface="Calibri Light"/>
              </a:rPr>
              <a:t>El cáncer intenta que el sistema inmune no lo detecte para así seguir creciendo</a:t>
            </a:r>
          </a:p>
          <a:p>
            <a:pPr marL="608965" indent="-507365">
              <a:buFont typeface="Wingdings" pitchFamily="34" charset="0"/>
              <a:buChar char="§"/>
            </a:pPr>
            <a:r>
              <a:rPr lang="es-ES" sz="3000" dirty="0">
                <a:cs typeface="Calibri Light"/>
              </a:rPr>
              <a:t>IT: potencia el sistema inmune para que genere respuesta antitumoral más efectiva </a:t>
            </a:r>
            <a:endParaRPr lang="es-ES"/>
          </a:p>
        </p:txBody>
      </p:sp>
      <p:graphicFrame>
        <p:nvGraphicFramePr>
          <p:cNvPr id="6" name="Diagrama 5">
            <a:extLst>
              <a:ext uri="{FF2B5EF4-FFF2-40B4-BE49-F238E27FC236}">
                <a16:creationId xmlns:a16="http://schemas.microsoft.com/office/drawing/2014/main" id="{8051ACC8-647B-441C-908F-4F679DD6D1E0}"/>
              </a:ext>
            </a:extLst>
          </p:cNvPr>
          <p:cNvGraphicFramePr/>
          <p:nvPr>
            <p:extLst>
              <p:ext uri="{D42A27DB-BD31-4B8C-83A1-F6EECF244321}">
                <p14:modId xmlns:p14="http://schemas.microsoft.com/office/powerpoint/2010/main" val="1526484441"/>
              </p:ext>
            </p:extLst>
          </p:nvPr>
        </p:nvGraphicFramePr>
        <p:xfrm>
          <a:off x="4914600" y="672484"/>
          <a:ext cx="8458200" cy="5513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8609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709A88-871F-4C8A-81D4-37E4C202007F}"/>
              </a:ext>
            </a:extLst>
          </p:cNvPr>
          <p:cNvSpPr>
            <a:spLocks noGrp="1"/>
          </p:cNvSpPr>
          <p:nvPr>
            <p:ph type="title"/>
          </p:nvPr>
        </p:nvSpPr>
        <p:spPr/>
        <p:txBody>
          <a:bodyPr/>
          <a:lstStyle/>
          <a:p>
            <a:r>
              <a:rPr lang="es-ES" dirty="0"/>
              <a:t>neumonitis</a:t>
            </a:r>
          </a:p>
        </p:txBody>
      </p:sp>
      <p:sp>
        <p:nvSpPr>
          <p:cNvPr id="5" name="Marcador de texto 4">
            <a:extLst>
              <a:ext uri="{FF2B5EF4-FFF2-40B4-BE49-F238E27FC236}">
                <a16:creationId xmlns:a16="http://schemas.microsoft.com/office/drawing/2014/main" id="{9DE07CC8-8051-4DE3-9D08-71F388A5AE68}"/>
              </a:ext>
            </a:extLst>
          </p:cNvPr>
          <p:cNvSpPr>
            <a:spLocks noGrp="1"/>
          </p:cNvSpPr>
          <p:nvPr>
            <p:ph type="body" idx="2"/>
          </p:nvPr>
        </p:nvSpPr>
        <p:spPr>
          <a:xfrm>
            <a:off x="1214411" y="2019300"/>
            <a:ext cx="7375163" cy="4485178"/>
          </a:xfrm>
        </p:spPr>
        <p:txBody>
          <a:bodyPr>
            <a:normAutofit/>
          </a:bodyPr>
          <a:lstStyle/>
          <a:p>
            <a:pPr marL="608965" indent="-456565">
              <a:lnSpc>
                <a:spcPct val="100000"/>
              </a:lnSpc>
            </a:pPr>
            <a:r>
              <a:rPr lang="es-ES" dirty="0">
                <a:cs typeface="Calibri"/>
              </a:rPr>
              <a:t>baja frecuencia, pero grave y potencialmente mortal  </a:t>
            </a:r>
            <a:endParaRPr lang="es-ES"/>
          </a:p>
          <a:p>
            <a:pPr marL="608965" indent="-456565">
              <a:lnSpc>
                <a:spcPct val="100000"/>
              </a:lnSpc>
            </a:pPr>
            <a:r>
              <a:rPr lang="es-ES" dirty="0">
                <a:cs typeface="Calibri"/>
              </a:rPr>
              <a:t>&gt; incidencia si asma/ EPOC (5%) y  RT torácica (6%)</a:t>
            </a:r>
          </a:p>
          <a:p>
            <a:pPr marL="608965" indent="-456565">
              <a:lnSpc>
                <a:spcPct val="100000"/>
              </a:lnSpc>
            </a:pPr>
            <a:r>
              <a:rPr lang="es-ES" dirty="0">
                <a:cs typeface="Calibri"/>
              </a:rPr>
              <a:t>patrones radiológicos habituales de las neumonías intersticiales</a:t>
            </a:r>
          </a:p>
          <a:p>
            <a:pPr marL="1828165" lvl="2" indent="-456565">
              <a:lnSpc>
                <a:spcPct val="100000"/>
              </a:lnSpc>
            </a:pPr>
            <a:r>
              <a:rPr lang="es-ES" i="0" dirty="0">
                <a:cs typeface="Calibri"/>
              </a:rPr>
              <a:t>patrón + </a:t>
            </a:r>
            <a:r>
              <a:rPr lang="es-ES" i="0" err="1">
                <a:cs typeface="Calibri"/>
              </a:rPr>
              <a:t>frec</a:t>
            </a:r>
            <a:r>
              <a:rPr lang="es-ES" i="0" dirty="0">
                <a:cs typeface="Calibri"/>
              </a:rPr>
              <a:t> : neumonía organizada</a:t>
            </a:r>
          </a:p>
          <a:p>
            <a:pPr marL="1828165" lvl="2" indent="-456565">
              <a:lnSpc>
                <a:spcPct val="100000"/>
              </a:lnSpc>
            </a:pPr>
            <a:r>
              <a:rPr lang="es-ES" i="0">
                <a:cs typeface="Calibri"/>
              </a:rPr>
              <a:t>+ grave: neumonía intersticial aguda</a:t>
            </a:r>
            <a:endParaRPr lang="es-ES" i="0" dirty="0">
              <a:cs typeface="Calibri"/>
            </a:endParaRPr>
          </a:p>
          <a:p>
            <a:pPr marL="1370965" lvl="2" indent="0">
              <a:lnSpc>
                <a:spcPct val="100000"/>
              </a:lnSpc>
              <a:buNone/>
            </a:pPr>
            <a:endParaRPr lang="es-ES" dirty="0">
              <a:cs typeface="Calibri"/>
            </a:endParaRPr>
          </a:p>
          <a:p>
            <a:pPr marL="608965" indent="-456565">
              <a:lnSpc>
                <a:spcPct val="100000"/>
              </a:lnSpc>
            </a:pPr>
            <a:r>
              <a:rPr lang="es-ES" dirty="0">
                <a:cs typeface="Calibri"/>
              </a:rPr>
              <a:t>Respuesta al tratamiento variable:</a:t>
            </a:r>
          </a:p>
          <a:p>
            <a:pPr marL="608965" indent="-456565"/>
            <a:endParaRPr lang="es-ES" dirty="0">
              <a:cs typeface="Calibri"/>
            </a:endParaRPr>
          </a:p>
          <a:p>
            <a:pPr marL="152400" indent="0">
              <a:buNone/>
            </a:pPr>
            <a:endParaRPr lang="es-ES" dirty="0">
              <a:cs typeface="Calibri Light"/>
            </a:endParaRPr>
          </a:p>
          <a:p>
            <a:pPr marL="608965" indent="-456565"/>
            <a:endParaRPr lang="es-ES" dirty="0">
              <a:cs typeface="Calibri"/>
            </a:endParaRPr>
          </a:p>
          <a:p>
            <a:pPr marL="608965" indent="-456565"/>
            <a:endParaRPr lang="es-ES" dirty="0">
              <a:cs typeface="Calibri Light" panose="020F0302020204030204"/>
            </a:endParaRPr>
          </a:p>
          <a:p>
            <a:pPr marL="608965" indent="-456565"/>
            <a:endParaRPr lang="es-ES" dirty="0">
              <a:cs typeface="Calibri Light" panose="020F0302020204030204"/>
            </a:endParaRPr>
          </a:p>
        </p:txBody>
      </p:sp>
      <p:graphicFrame>
        <p:nvGraphicFramePr>
          <p:cNvPr id="7" name="Diagrama 6">
            <a:extLst>
              <a:ext uri="{FF2B5EF4-FFF2-40B4-BE49-F238E27FC236}">
                <a16:creationId xmlns:a16="http://schemas.microsoft.com/office/drawing/2014/main" id="{DDF33312-D6A5-4FB6-9B8B-FEA086933A5F}"/>
              </a:ext>
            </a:extLst>
          </p:cNvPr>
          <p:cNvGraphicFramePr/>
          <p:nvPr>
            <p:extLst>
              <p:ext uri="{D42A27DB-BD31-4B8C-83A1-F6EECF244321}">
                <p14:modId xmlns:p14="http://schemas.microsoft.com/office/powerpoint/2010/main" val="54690974"/>
              </p:ext>
            </p:extLst>
          </p:nvPr>
        </p:nvGraphicFramePr>
        <p:xfrm>
          <a:off x="6371806" y="4897404"/>
          <a:ext cx="4576011" cy="601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34F184FE-634E-4D3D-AAED-603B1376E5AC}"/>
              </a:ext>
            </a:extLst>
          </p:cNvPr>
          <p:cNvGraphicFramePr/>
          <p:nvPr>
            <p:extLst>
              <p:ext uri="{D42A27DB-BD31-4B8C-83A1-F6EECF244321}">
                <p14:modId xmlns:p14="http://schemas.microsoft.com/office/powerpoint/2010/main" val="1439608897"/>
              </p:ext>
            </p:extLst>
          </p:nvPr>
        </p:nvGraphicFramePr>
        <p:xfrm>
          <a:off x="8006196" y="11489"/>
          <a:ext cx="4328679" cy="40102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83586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10D5AFF-39C3-4C3B-92A5-69EDCFCFBD37}"/>
              </a:ext>
            </a:extLst>
          </p:cNvPr>
          <p:cNvSpPr>
            <a:spLocks noGrp="1"/>
          </p:cNvSpPr>
          <p:nvPr>
            <p:ph type="title"/>
          </p:nvPr>
        </p:nvSpPr>
        <p:spPr>
          <a:xfrm>
            <a:off x="1126456" y="286807"/>
            <a:ext cx="10772775" cy="1658198"/>
          </a:xfrm>
        </p:spPr>
        <p:txBody>
          <a:bodyPr vert="horz" lIns="91440" tIns="45720" rIns="91440" bIns="45720" rtlCol="0" anchor="ctr">
            <a:normAutofit/>
          </a:bodyPr>
          <a:lstStyle/>
          <a:p>
            <a:pPr>
              <a:spcBef>
                <a:spcPct val="0"/>
              </a:spcBef>
            </a:pPr>
            <a:r>
              <a:rPr lang="en-US"/>
              <a:t>neumonitis</a:t>
            </a:r>
            <a:endParaRPr lang="en-US" dirty="0"/>
          </a:p>
        </p:txBody>
      </p:sp>
      <p:sp>
        <p:nvSpPr>
          <p:cNvPr id="4" name="Flecha: a la derecha 3">
            <a:extLst>
              <a:ext uri="{FF2B5EF4-FFF2-40B4-BE49-F238E27FC236}">
                <a16:creationId xmlns:a16="http://schemas.microsoft.com/office/drawing/2014/main" id="{8473B88B-4342-4111-B4A7-BCD03FD3E394}"/>
              </a:ext>
            </a:extLst>
          </p:cNvPr>
          <p:cNvSpPr/>
          <p:nvPr/>
        </p:nvSpPr>
        <p:spPr>
          <a:xfrm>
            <a:off x="3263308" y="4510221"/>
            <a:ext cx="496957" cy="382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F4C0F92F-DAD5-4951-B71F-492A3A516CEF}"/>
              </a:ext>
            </a:extLst>
          </p:cNvPr>
          <p:cNvSpPr txBox="1"/>
          <p:nvPr/>
        </p:nvSpPr>
        <p:spPr>
          <a:xfrm>
            <a:off x="9376867" y="761963"/>
            <a:ext cx="2893807" cy="400110"/>
          </a:xfrm>
          <a:prstGeom prst="rect">
            <a:avLst/>
          </a:prstGeom>
          <a:noFill/>
        </p:spPr>
        <p:txBody>
          <a:bodyPr wrap="square" rtlCol="0">
            <a:spAutoFit/>
          </a:bodyPr>
          <a:lstStyle/>
          <a:p>
            <a:r>
              <a:rPr lang="es-ES" sz="2000" dirty="0"/>
              <a:t>Melanoma con </a:t>
            </a:r>
            <a:r>
              <a:rPr lang="es-ES" sz="2000" dirty="0" err="1"/>
              <a:t>nivolumab</a:t>
            </a:r>
            <a:r>
              <a:rPr lang="es-ES" sz="2000" dirty="0"/>
              <a:t> </a:t>
            </a:r>
          </a:p>
        </p:txBody>
      </p:sp>
      <p:pic>
        <p:nvPicPr>
          <p:cNvPr id="12" name="Imagen 11" descr="Imagen que contiene interior, Radiografía, sentado&#10;&#10;Descripción generada automáticamente">
            <a:extLst>
              <a:ext uri="{FF2B5EF4-FFF2-40B4-BE49-F238E27FC236}">
                <a16:creationId xmlns:a16="http://schemas.microsoft.com/office/drawing/2014/main" id="{CA514252-E090-41BC-A97C-95CCABCB3F5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827" t="25241" r="10518" b="21855"/>
          <a:stretch/>
        </p:blipFill>
        <p:spPr>
          <a:xfrm>
            <a:off x="8566907" y="3255819"/>
            <a:ext cx="3332324" cy="2980914"/>
          </a:xfrm>
          <a:prstGeom prst="rect">
            <a:avLst/>
          </a:prstGeom>
        </p:spPr>
      </p:pic>
      <p:pic>
        <p:nvPicPr>
          <p:cNvPr id="14" name="Imagen 13">
            <a:extLst>
              <a:ext uri="{FF2B5EF4-FFF2-40B4-BE49-F238E27FC236}">
                <a16:creationId xmlns:a16="http://schemas.microsoft.com/office/drawing/2014/main" id="{09AD269D-AEEE-4A3F-80D8-FE36C944C39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7450" t="37152" r="28130" b="38147"/>
          <a:stretch/>
        </p:blipFill>
        <p:spPr>
          <a:xfrm>
            <a:off x="3891439" y="3249467"/>
            <a:ext cx="4081835" cy="2938415"/>
          </a:xfrm>
          <a:prstGeom prst="rect">
            <a:avLst/>
          </a:prstGeom>
        </p:spPr>
      </p:pic>
      <p:pic>
        <p:nvPicPr>
          <p:cNvPr id="15" name="Imagen 14" descr="Imagen que contiene Radiografía&#10;&#10;Descripción generada automáticamente">
            <a:extLst>
              <a:ext uri="{FF2B5EF4-FFF2-40B4-BE49-F238E27FC236}">
                <a16:creationId xmlns:a16="http://schemas.microsoft.com/office/drawing/2014/main" id="{09D3EDA2-7721-4E07-92A3-10FA72591B2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1017" t="21547" r="3545" b="19477"/>
          <a:stretch/>
        </p:blipFill>
        <p:spPr>
          <a:xfrm>
            <a:off x="-1" y="3249468"/>
            <a:ext cx="3356517" cy="2999271"/>
          </a:xfrm>
          <a:prstGeom prst="rect">
            <a:avLst/>
          </a:prstGeom>
        </p:spPr>
      </p:pic>
      <p:sp>
        <p:nvSpPr>
          <p:cNvPr id="16" name="Flecha: a la derecha 15">
            <a:extLst>
              <a:ext uri="{FF2B5EF4-FFF2-40B4-BE49-F238E27FC236}">
                <a16:creationId xmlns:a16="http://schemas.microsoft.com/office/drawing/2014/main" id="{CFE0B60F-CC5E-492F-A7E9-4956F557FED1}"/>
              </a:ext>
            </a:extLst>
          </p:cNvPr>
          <p:cNvSpPr/>
          <p:nvPr/>
        </p:nvSpPr>
        <p:spPr>
          <a:xfrm>
            <a:off x="8056120" y="4555217"/>
            <a:ext cx="496957" cy="382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Imagen 16">
            <a:extLst>
              <a:ext uri="{FF2B5EF4-FFF2-40B4-BE49-F238E27FC236}">
                <a16:creationId xmlns:a16="http://schemas.microsoft.com/office/drawing/2014/main" id="{6FEB8F08-268B-4576-86B1-C7078480E6E7}"/>
              </a:ext>
            </a:extLst>
          </p:cNvPr>
          <p:cNvPicPr>
            <a:picLocks noChangeAspect="1"/>
          </p:cNvPicPr>
          <p:nvPr/>
        </p:nvPicPr>
        <p:blipFill rotWithShape="1">
          <a:blip r:embed="rId9"/>
          <a:srcRect l="29268" t="17886" r="44573" b="50000"/>
          <a:stretch/>
        </p:blipFill>
        <p:spPr>
          <a:xfrm>
            <a:off x="4993682" y="155322"/>
            <a:ext cx="4204743" cy="2903626"/>
          </a:xfrm>
          <a:prstGeom prst="rect">
            <a:avLst/>
          </a:prstGeom>
        </p:spPr>
      </p:pic>
      <p:sp>
        <p:nvSpPr>
          <p:cNvPr id="2" name="Rectángulo 1">
            <a:extLst>
              <a:ext uri="{FF2B5EF4-FFF2-40B4-BE49-F238E27FC236}">
                <a16:creationId xmlns:a16="http://schemas.microsoft.com/office/drawing/2014/main" id="{61A8E32D-7012-4270-BAE2-34A87D6E58BF}"/>
              </a:ext>
            </a:extLst>
          </p:cNvPr>
          <p:cNvSpPr/>
          <p:nvPr/>
        </p:nvSpPr>
        <p:spPr>
          <a:xfrm>
            <a:off x="0" y="3249467"/>
            <a:ext cx="11899231" cy="29809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E024116E-CDC7-49E5-9890-BF0E5E4AD7AB}"/>
              </a:ext>
            </a:extLst>
          </p:cNvPr>
          <p:cNvSpPr/>
          <p:nvPr/>
        </p:nvSpPr>
        <p:spPr>
          <a:xfrm>
            <a:off x="8735507" y="2995347"/>
            <a:ext cx="3453955" cy="307777"/>
          </a:xfrm>
          <a:prstGeom prst="rect">
            <a:avLst/>
          </a:prstGeom>
        </p:spPr>
        <p:txBody>
          <a:bodyPr wrap="square" anchor="t">
            <a:spAutoFit/>
          </a:bodyPr>
          <a:lstStyle/>
          <a:p>
            <a:r>
              <a:rPr lang="es-ES" sz="1400" dirty="0"/>
              <a:t>E</a:t>
            </a:r>
            <a:r>
              <a:rPr lang="es-ES" sz="1200" dirty="0"/>
              <a:t>zponda ECR 2019  DOI: 10.26044/ecr2019/C-1706</a:t>
            </a:r>
            <a:endParaRPr lang="es-ES" sz="1200" dirty="0">
              <a:cs typeface="Calibri Light"/>
            </a:endParaRPr>
          </a:p>
        </p:txBody>
      </p:sp>
    </p:spTree>
    <p:extLst>
      <p:ext uri="{BB962C8B-B14F-4D97-AF65-F5344CB8AC3E}">
        <p14:creationId xmlns:p14="http://schemas.microsoft.com/office/powerpoint/2010/main" val="2635251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4A1AF-B452-471C-9899-6AAA753A41F0}"/>
              </a:ext>
            </a:extLst>
          </p:cNvPr>
          <p:cNvSpPr>
            <a:spLocks noGrp="1"/>
          </p:cNvSpPr>
          <p:nvPr>
            <p:ph type="title"/>
          </p:nvPr>
        </p:nvSpPr>
        <p:spPr/>
        <p:txBody>
          <a:bodyPr/>
          <a:lstStyle/>
          <a:p>
            <a:r>
              <a:rPr lang="es-ES" dirty="0"/>
              <a:t>sarcoidosis </a:t>
            </a:r>
            <a:r>
              <a:rPr lang="es-ES" dirty="0" err="1"/>
              <a:t>like</a:t>
            </a:r>
            <a:endParaRPr lang="es-ES" dirty="0"/>
          </a:p>
        </p:txBody>
      </p:sp>
      <p:sp>
        <p:nvSpPr>
          <p:cNvPr id="3" name="Marcador de texto 2">
            <a:extLst>
              <a:ext uri="{FF2B5EF4-FFF2-40B4-BE49-F238E27FC236}">
                <a16:creationId xmlns:a16="http://schemas.microsoft.com/office/drawing/2014/main" id="{2D869723-202D-4D6B-8EB8-F89F8373540A}"/>
              </a:ext>
            </a:extLst>
          </p:cNvPr>
          <p:cNvSpPr>
            <a:spLocks noGrp="1"/>
          </p:cNvSpPr>
          <p:nvPr>
            <p:ph type="body" idx="1"/>
          </p:nvPr>
        </p:nvSpPr>
        <p:spPr>
          <a:xfrm>
            <a:off x="1125900" y="1810136"/>
            <a:ext cx="6679954" cy="4517200"/>
          </a:xfrm>
        </p:spPr>
        <p:txBody>
          <a:bodyPr>
            <a:normAutofit/>
          </a:bodyPr>
          <a:lstStyle/>
          <a:p>
            <a:pPr marL="608965" indent="-507365"/>
            <a:r>
              <a:rPr lang="es-ES" sz="2600" dirty="0">
                <a:cs typeface="Calibri"/>
              </a:rPr>
              <a:t>Asintomático y autolimitado sin tratamiento</a:t>
            </a:r>
            <a:endParaRPr lang="es-ES" dirty="0"/>
          </a:p>
          <a:p>
            <a:pPr marL="608965" indent="-507365"/>
            <a:r>
              <a:rPr lang="es-ES" sz="2600" dirty="0">
                <a:cs typeface="Calibri"/>
              </a:rPr>
              <a:t>Adenopatías mediastínicas e hiliares    </a:t>
            </a:r>
          </a:p>
          <a:p>
            <a:pPr marL="608965" indent="-507365"/>
            <a:r>
              <a:rPr lang="es-ES" sz="2600" dirty="0">
                <a:cs typeface="Calibri"/>
              </a:rPr>
              <a:t>Reto diagnóstico</a:t>
            </a:r>
          </a:p>
          <a:p>
            <a:pPr marL="1218565" lvl="1" indent="-507365"/>
            <a:r>
              <a:rPr lang="es-ES" sz="2200" dirty="0">
                <a:cs typeface="Calibri"/>
              </a:rPr>
              <a:t>mayoría de los pacientes con IT </a:t>
            </a:r>
            <a:r>
              <a:rPr lang="es-ES" sz="2200" dirty="0" err="1">
                <a:cs typeface="Calibri"/>
              </a:rPr>
              <a:t>enf</a:t>
            </a:r>
            <a:r>
              <a:rPr lang="es-ES" sz="2200" dirty="0">
                <a:cs typeface="Calibri"/>
              </a:rPr>
              <a:t>. avanzada  y hace sospechar progresión de la enfermedad: biopsia o seguimiento</a:t>
            </a:r>
            <a:endParaRPr lang="es-ES" sz="2200" dirty="0">
              <a:cs typeface="Calibri Light" panose="020F0302020204030204"/>
            </a:endParaRPr>
          </a:p>
          <a:p>
            <a:pPr marL="1218565" lvl="1" indent="-507365"/>
            <a:r>
              <a:rPr lang="es-ES" sz="2200" dirty="0">
                <a:cs typeface="Calibri"/>
              </a:rPr>
              <a:t>PET: adenopatías pueden ser hipermetabólicas ( =tumorales)</a:t>
            </a:r>
            <a:endParaRPr lang="es-ES" sz="2600" dirty="0">
              <a:cs typeface="Calibri"/>
            </a:endParaRPr>
          </a:p>
          <a:p>
            <a:pPr marL="608965" indent="-507365">
              <a:buFont typeface="Wingdings" panose="05000000000000000000" pitchFamily="2" charset="2"/>
              <a:buChar char="§"/>
            </a:pPr>
            <a:r>
              <a:rPr lang="es-ES" sz="2600" dirty="0">
                <a:cs typeface="Calibri"/>
              </a:rPr>
              <a:t>Correlacionar con estado del paciente y con progresión de la enfermedad en otras localizaciones  </a:t>
            </a:r>
          </a:p>
          <a:p>
            <a:pPr marL="710565" lvl="1" indent="0">
              <a:buNone/>
            </a:pPr>
            <a:endParaRPr lang="es-ES" sz="2600" dirty="0">
              <a:cs typeface="Calibri Light" panose="020F0302020204030204"/>
            </a:endParaRPr>
          </a:p>
          <a:p>
            <a:pPr marL="710565" lvl="1" indent="0">
              <a:buNone/>
            </a:pPr>
            <a:endParaRPr lang="es-ES" dirty="0">
              <a:cs typeface="Calibri Light" panose="020F0302020204030204"/>
            </a:endParaRPr>
          </a:p>
          <a:p>
            <a:pPr marL="608965" indent="-507365"/>
            <a:endParaRPr lang="es-ES" dirty="0">
              <a:cs typeface="Calibri"/>
            </a:endParaRPr>
          </a:p>
          <a:p>
            <a:pPr marL="608965" indent="-507365"/>
            <a:endParaRPr lang="es-ES" dirty="0">
              <a:cs typeface="Calibri"/>
            </a:endParaRPr>
          </a:p>
          <a:p>
            <a:pPr marL="608965" indent="-507365"/>
            <a:endParaRPr lang="es-ES" dirty="0">
              <a:cs typeface="Calibri Light" panose="020F0302020204030204"/>
            </a:endParaRPr>
          </a:p>
        </p:txBody>
      </p:sp>
      <p:pic>
        <p:nvPicPr>
          <p:cNvPr id="4" name="Imagen 2" descr="Imagen que contiene captura de pantalla, monitor, ordenador&#10;&#10;Descripción generada con confianza muy alta">
            <a:extLst>
              <a:ext uri="{FF2B5EF4-FFF2-40B4-BE49-F238E27FC236}">
                <a16:creationId xmlns:a16="http://schemas.microsoft.com/office/drawing/2014/main" id="{49B591CE-9A99-474A-AD7D-2E3766DA969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57943" t="21113" r="16511" b="44121"/>
          <a:stretch/>
        </p:blipFill>
        <p:spPr>
          <a:xfrm>
            <a:off x="8151542" y="3652070"/>
            <a:ext cx="3791414" cy="2819746"/>
          </a:xfrm>
          <a:prstGeom prst="rect">
            <a:avLst/>
          </a:prstGeom>
        </p:spPr>
      </p:pic>
      <p:pic>
        <p:nvPicPr>
          <p:cNvPr id="5" name="Imagen 4">
            <a:extLst>
              <a:ext uri="{FF2B5EF4-FFF2-40B4-BE49-F238E27FC236}">
                <a16:creationId xmlns:a16="http://schemas.microsoft.com/office/drawing/2014/main" id="{05D39798-0077-4835-A719-1FA0160469F1}"/>
              </a:ext>
            </a:extLst>
          </p:cNvPr>
          <p:cNvPicPr>
            <a:picLocks noChangeAspect="1"/>
          </p:cNvPicPr>
          <p:nvPr/>
        </p:nvPicPr>
        <p:blipFill rotWithShape="1">
          <a:blip r:embed="rId5"/>
          <a:srcRect r="52064"/>
          <a:stretch/>
        </p:blipFill>
        <p:spPr>
          <a:xfrm>
            <a:off x="8151731" y="748644"/>
            <a:ext cx="3791225" cy="2819746"/>
          </a:xfrm>
          <a:prstGeom prst="rect">
            <a:avLst/>
          </a:prstGeom>
        </p:spPr>
      </p:pic>
      <p:sp>
        <p:nvSpPr>
          <p:cNvPr id="6" name="CustomShape 3">
            <a:extLst>
              <a:ext uri="{FF2B5EF4-FFF2-40B4-BE49-F238E27FC236}">
                <a16:creationId xmlns:a16="http://schemas.microsoft.com/office/drawing/2014/main" id="{9375E027-FEA2-48BC-954A-DC6D83679DCA}"/>
              </a:ext>
            </a:extLst>
          </p:cNvPr>
          <p:cNvSpPr/>
          <p:nvPr/>
        </p:nvSpPr>
        <p:spPr>
          <a:xfrm>
            <a:off x="9032760" y="6550200"/>
            <a:ext cx="42256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s-ES" sz="1400" b="0" strike="noStrike" spc="-1">
                <a:solidFill>
                  <a:srgbClr val="000000"/>
                </a:solidFill>
                <a:latin typeface="Calibri Light"/>
              </a:rPr>
              <a:t>Nishino et al. Radiology 2019; 290:9–22</a:t>
            </a:r>
            <a:endParaRPr lang="es-ES" sz="1400" b="0" strike="noStrike" spc="-1">
              <a:latin typeface="Arial"/>
            </a:endParaRPr>
          </a:p>
        </p:txBody>
      </p:sp>
    </p:spTree>
    <p:extLst>
      <p:ext uri="{BB962C8B-B14F-4D97-AF65-F5344CB8AC3E}">
        <p14:creationId xmlns:p14="http://schemas.microsoft.com/office/powerpoint/2010/main" val="4093718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EC1570-4FF8-4AE6-BEEF-5DE3D2449C20}"/>
              </a:ext>
            </a:extLst>
          </p:cNvPr>
          <p:cNvSpPr>
            <a:spLocks noGrp="1"/>
          </p:cNvSpPr>
          <p:nvPr>
            <p:ph type="title"/>
          </p:nvPr>
        </p:nvSpPr>
        <p:spPr/>
        <p:txBody>
          <a:bodyPr/>
          <a:lstStyle/>
          <a:p>
            <a:r>
              <a:rPr lang="es-ES" dirty="0"/>
              <a:t>colitis</a:t>
            </a:r>
          </a:p>
        </p:txBody>
      </p:sp>
      <p:sp>
        <p:nvSpPr>
          <p:cNvPr id="3" name="Marcador de texto 2">
            <a:extLst>
              <a:ext uri="{FF2B5EF4-FFF2-40B4-BE49-F238E27FC236}">
                <a16:creationId xmlns:a16="http://schemas.microsoft.com/office/drawing/2014/main" id="{46D43A43-445C-45AB-97B6-201C16C01A1C}"/>
              </a:ext>
            </a:extLst>
          </p:cNvPr>
          <p:cNvSpPr>
            <a:spLocks noGrp="1"/>
          </p:cNvSpPr>
          <p:nvPr>
            <p:ph type="body" idx="1"/>
          </p:nvPr>
        </p:nvSpPr>
        <p:spPr>
          <a:xfrm>
            <a:off x="1125900" y="1827483"/>
            <a:ext cx="10329500" cy="4517200"/>
          </a:xfrm>
        </p:spPr>
        <p:txBody>
          <a:bodyPr/>
          <a:lstStyle/>
          <a:p>
            <a:pPr>
              <a:lnSpc>
                <a:spcPct val="100000"/>
              </a:lnSpc>
            </a:pPr>
            <a:r>
              <a:rPr lang="es-ES" sz="2800" dirty="0"/>
              <a:t>Muy </a:t>
            </a:r>
            <a:r>
              <a:rPr lang="es-ES" sz="2800" dirty="0" err="1"/>
              <a:t>frec</a:t>
            </a:r>
            <a:r>
              <a:rPr lang="es-ES" sz="2800" dirty="0"/>
              <a:t> con </a:t>
            </a:r>
            <a:r>
              <a:rPr lang="es-ES" sz="2800" dirty="0" err="1"/>
              <a:t>ipilumab</a:t>
            </a:r>
            <a:r>
              <a:rPr lang="es-ES" sz="2800" dirty="0"/>
              <a:t>, 6-7 semanas</a:t>
            </a:r>
          </a:p>
          <a:p>
            <a:pPr>
              <a:lnSpc>
                <a:spcPct val="100000"/>
              </a:lnSpc>
            </a:pPr>
            <a:r>
              <a:rPr lang="es-ES" sz="2800" dirty="0"/>
              <a:t>Hasta el 70% se diagnostican en estudios de seguimiento en pacientes asintomáticos</a:t>
            </a:r>
          </a:p>
          <a:p>
            <a:pPr>
              <a:lnSpc>
                <a:spcPct val="100000"/>
              </a:lnSpc>
            </a:pPr>
            <a:r>
              <a:rPr lang="es-ES" sz="2800" dirty="0"/>
              <a:t>2 patrones</a:t>
            </a:r>
          </a:p>
          <a:p>
            <a:pPr lvl="2">
              <a:lnSpc>
                <a:spcPct val="100000"/>
              </a:lnSpc>
              <a:buFont typeface="Arial" panose="020B0604020202020204" pitchFamily="34" charset="0"/>
              <a:buChar char="•"/>
            </a:pPr>
            <a:r>
              <a:rPr lang="es-ES" sz="2400" i="0" dirty="0"/>
              <a:t>Colitis difusa (75%): </a:t>
            </a:r>
            <a:r>
              <a:rPr lang="es-ES" sz="2400" i="1" dirty="0"/>
              <a:t>corticoides</a:t>
            </a:r>
          </a:p>
          <a:p>
            <a:pPr lvl="2">
              <a:lnSpc>
                <a:spcPct val="100000"/>
              </a:lnSpc>
              <a:buFont typeface="Arial" panose="020B0604020202020204" pitchFamily="34" charset="0"/>
              <a:buChar char="•"/>
            </a:pPr>
            <a:r>
              <a:rPr lang="es-ES" sz="2400" i="0" dirty="0"/>
              <a:t>Colitis segmentaria asociada a diverticulosis (25%): </a:t>
            </a:r>
            <a:r>
              <a:rPr lang="es-ES" sz="2400" i="1" dirty="0"/>
              <a:t>corticoides +ATB</a:t>
            </a:r>
          </a:p>
          <a:p>
            <a:pPr>
              <a:lnSpc>
                <a:spcPct val="100000"/>
              </a:lnSpc>
            </a:pPr>
            <a:r>
              <a:rPr lang="es-ES" sz="2800" dirty="0"/>
              <a:t>Importante diagnóstico precoz para evitar complicaciones</a:t>
            </a:r>
          </a:p>
          <a:p>
            <a:pPr lvl="2">
              <a:lnSpc>
                <a:spcPct val="100000"/>
              </a:lnSpc>
              <a:buFont typeface="Arial" panose="020B0604020202020204" pitchFamily="34" charset="0"/>
              <a:buChar char="•"/>
            </a:pPr>
            <a:r>
              <a:rPr lang="es-ES" sz="2400" i="0" dirty="0"/>
              <a:t>Perforación (1%), muerte</a:t>
            </a:r>
          </a:p>
          <a:p>
            <a:pPr marL="101598" indent="0">
              <a:buNone/>
            </a:pPr>
            <a:endParaRPr lang="es-ES" dirty="0"/>
          </a:p>
        </p:txBody>
      </p:sp>
    </p:spTree>
    <p:extLst>
      <p:ext uri="{BB962C8B-B14F-4D97-AF65-F5344CB8AC3E}">
        <p14:creationId xmlns:p14="http://schemas.microsoft.com/office/powerpoint/2010/main" val="2676926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7AE087-3C2B-44E7-B25B-11BA33723AC0}"/>
              </a:ext>
            </a:extLst>
          </p:cNvPr>
          <p:cNvSpPr>
            <a:spLocks noGrp="1"/>
          </p:cNvSpPr>
          <p:nvPr>
            <p:ph type="title"/>
          </p:nvPr>
        </p:nvSpPr>
        <p:spPr/>
        <p:txBody>
          <a:bodyPr/>
          <a:lstStyle/>
          <a:p>
            <a:r>
              <a:rPr lang="es-ES" dirty="0"/>
              <a:t>colitis</a:t>
            </a:r>
          </a:p>
        </p:txBody>
      </p:sp>
      <p:pic>
        <p:nvPicPr>
          <p:cNvPr id="5" name="Imagen 4" descr="Imagen que contiene interior&#10;&#10;Descripción generada automáticamente">
            <a:extLst>
              <a:ext uri="{FF2B5EF4-FFF2-40B4-BE49-F238E27FC236}">
                <a16:creationId xmlns:a16="http://schemas.microsoft.com/office/drawing/2014/main" id="{5A829B04-82F2-4590-997A-BE7C5EBBA7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96" t="16841" r="8152" b="29142"/>
          <a:stretch/>
        </p:blipFill>
        <p:spPr>
          <a:xfrm>
            <a:off x="7354441" y="1136796"/>
            <a:ext cx="4754137" cy="5676903"/>
          </a:xfrm>
          <a:prstGeom prst="rect">
            <a:avLst/>
          </a:prstGeom>
        </p:spPr>
      </p:pic>
      <p:sp>
        <p:nvSpPr>
          <p:cNvPr id="3" name="CuadroTexto 2">
            <a:extLst>
              <a:ext uri="{FF2B5EF4-FFF2-40B4-BE49-F238E27FC236}">
                <a16:creationId xmlns:a16="http://schemas.microsoft.com/office/drawing/2014/main" id="{FA89D874-8D83-424D-AC38-E8B45E46B6EA}"/>
              </a:ext>
            </a:extLst>
          </p:cNvPr>
          <p:cNvSpPr txBox="1"/>
          <p:nvPr/>
        </p:nvSpPr>
        <p:spPr>
          <a:xfrm flipH="1">
            <a:off x="6329302" y="7464"/>
            <a:ext cx="4736800" cy="400110"/>
          </a:xfrm>
          <a:prstGeom prst="rect">
            <a:avLst/>
          </a:prstGeom>
          <a:noFill/>
        </p:spPr>
        <p:txBody>
          <a:bodyPr wrap="square" rtlCol="0">
            <a:spAutoFit/>
          </a:bodyPr>
          <a:lstStyle/>
          <a:p>
            <a:r>
              <a:rPr lang="es-ES" sz="2000" dirty="0"/>
              <a:t>Melanoma con </a:t>
            </a:r>
            <a:r>
              <a:rPr lang="es-ES" sz="2000" dirty="0" err="1"/>
              <a:t>ipilumab</a:t>
            </a:r>
            <a:endParaRPr lang="es-ES" sz="2000" dirty="0"/>
          </a:p>
        </p:txBody>
      </p:sp>
      <p:pic>
        <p:nvPicPr>
          <p:cNvPr id="6" name="Imagen 5">
            <a:extLst>
              <a:ext uri="{FF2B5EF4-FFF2-40B4-BE49-F238E27FC236}">
                <a16:creationId xmlns:a16="http://schemas.microsoft.com/office/drawing/2014/main" id="{BEB4E6D3-9778-4FDC-91CF-37D817CC755F}"/>
              </a:ext>
            </a:extLst>
          </p:cNvPr>
          <p:cNvPicPr>
            <a:picLocks noChangeAspect="1"/>
          </p:cNvPicPr>
          <p:nvPr/>
        </p:nvPicPr>
        <p:blipFill rotWithShape="1">
          <a:blip r:embed="rId4"/>
          <a:srcRect l="26953" t="42292" r="51894" b="26250"/>
          <a:stretch/>
        </p:blipFill>
        <p:spPr>
          <a:xfrm>
            <a:off x="2280491" y="1479109"/>
            <a:ext cx="4970100" cy="4157663"/>
          </a:xfrm>
          <a:prstGeom prst="rect">
            <a:avLst/>
          </a:prstGeom>
        </p:spPr>
      </p:pic>
      <p:sp>
        <p:nvSpPr>
          <p:cNvPr id="8" name="Rectángulo 7">
            <a:extLst>
              <a:ext uri="{FF2B5EF4-FFF2-40B4-BE49-F238E27FC236}">
                <a16:creationId xmlns:a16="http://schemas.microsoft.com/office/drawing/2014/main" id="{EC6FB41A-4765-4925-9F4D-30D7561D9A51}"/>
              </a:ext>
            </a:extLst>
          </p:cNvPr>
          <p:cNvSpPr/>
          <p:nvPr/>
        </p:nvSpPr>
        <p:spPr>
          <a:xfrm>
            <a:off x="2392001" y="5551927"/>
            <a:ext cx="6772337" cy="338554"/>
          </a:xfrm>
          <a:prstGeom prst="rect">
            <a:avLst/>
          </a:prstGeom>
        </p:spPr>
        <p:txBody>
          <a:bodyPr wrap="square">
            <a:spAutoFit/>
          </a:bodyPr>
          <a:lstStyle/>
          <a:p>
            <a:r>
              <a:rPr lang="es-ES" sz="1600" dirty="0"/>
              <a:t> </a:t>
            </a:r>
            <a:r>
              <a:rPr lang="es-ES" sz="1200" dirty="0" err="1"/>
              <a:t>Nishino</a:t>
            </a:r>
            <a:r>
              <a:rPr lang="es-ES" sz="1200" dirty="0"/>
              <a:t> et al.  </a:t>
            </a:r>
            <a:r>
              <a:rPr lang="es-ES" sz="1200" dirty="0" err="1"/>
              <a:t>European</a:t>
            </a:r>
            <a:r>
              <a:rPr lang="es-ES" sz="1200" dirty="0"/>
              <a:t> </a:t>
            </a:r>
            <a:r>
              <a:rPr lang="es-ES" sz="1200" dirty="0" err="1"/>
              <a:t>Journal</a:t>
            </a:r>
            <a:r>
              <a:rPr lang="es-ES" sz="1200" dirty="0"/>
              <a:t> </a:t>
            </a:r>
            <a:r>
              <a:rPr lang="es-ES" sz="1200" dirty="0" err="1"/>
              <a:t>of</a:t>
            </a:r>
            <a:r>
              <a:rPr lang="es-ES" sz="1200" dirty="0"/>
              <a:t> </a:t>
            </a:r>
            <a:r>
              <a:rPr lang="es-ES" sz="1200" dirty="0" err="1"/>
              <a:t>Radiology</a:t>
            </a:r>
            <a:r>
              <a:rPr lang="es-ES" sz="1200" dirty="0"/>
              <a:t> 84 (2015) 1259–1268</a:t>
            </a:r>
            <a:endParaRPr lang="es-ES" sz="1600" dirty="0"/>
          </a:p>
        </p:txBody>
      </p:sp>
      <p:sp>
        <p:nvSpPr>
          <p:cNvPr id="4" name="CuadroTexto 3">
            <a:extLst>
              <a:ext uri="{FF2B5EF4-FFF2-40B4-BE49-F238E27FC236}">
                <a16:creationId xmlns:a16="http://schemas.microsoft.com/office/drawing/2014/main" id="{428712AD-11DE-4F07-9E7F-D9B127CAADE1}"/>
              </a:ext>
            </a:extLst>
          </p:cNvPr>
          <p:cNvSpPr txBox="1"/>
          <p:nvPr/>
        </p:nvSpPr>
        <p:spPr>
          <a:xfrm>
            <a:off x="8589931" y="767464"/>
            <a:ext cx="2283159" cy="369332"/>
          </a:xfrm>
          <a:prstGeom prst="rect">
            <a:avLst/>
          </a:prstGeom>
          <a:noFill/>
        </p:spPr>
        <p:txBody>
          <a:bodyPr wrap="square" rtlCol="0" anchor="t">
            <a:spAutoFit/>
          </a:bodyPr>
          <a:lstStyle/>
          <a:p>
            <a:r>
              <a:rPr lang="es-ES" dirty="0"/>
              <a:t>Colitis difusa</a:t>
            </a:r>
          </a:p>
        </p:txBody>
      </p:sp>
      <p:sp>
        <p:nvSpPr>
          <p:cNvPr id="9" name="CuadroTexto 8">
            <a:extLst>
              <a:ext uri="{FF2B5EF4-FFF2-40B4-BE49-F238E27FC236}">
                <a16:creationId xmlns:a16="http://schemas.microsoft.com/office/drawing/2014/main" id="{3D4DC442-C7B9-4D9B-A8F9-06DEBB1A558D}"/>
              </a:ext>
            </a:extLst>
          </p:cNvPr>
          <p:cNvSpPr txBox="1"/>
          <p:nvPr/>
        </p:nvSpPr>
        <p:spPr>
          <a:xfrm>
            <a:off x="5039666" y="703289"/>
            <a:ext cx="2283159" cy="369332"/>
          </a:xfrm>
          <a:prstGeom prst="rect">
            <a:avLst/>
          </a:prstGeom>
          <a:noFill/>
        </p:spPr>
        <p:txBody>
          <a:bodyPr wrap="square" rtlCol="0" anchor="t">
            <a:spAutoFit/>
          </a:bodyPr>
          <a:lstStyle/>
          <a:p>
            <a:r>
              <a:rPr lang="es-ES" dirty="0"/>
              <a:t>Colitis segmentaria</a:t>
            </a:r>
          </a:p>
        </p:txBody>
      </p:sp>
      <p:cxnSp>
        <p:nvCxnSpPr>
          <p:cNvPr id="11" name="Conector recto de flecha 10">
            <a:extLst>
              <a:ext uri="{FF2B5EF4-FFF2-40B4-BE49-F238E27FC236}">
                <a16:creationId xmlns:a16="http://schemas.microsoft.com/office/drawing/2014/main" id="{2400E34A-BBE1-451A-9CA3-BC101ADF8F24}"/>
              </a:ext>
            </a:extLst>
          </p:cNvPr>
          <p:cNvCxnSpPr>
            <a:cxnSpLocks/>
          </p:cNvCxnSpPr>
          <p:nvPr/>
        </p:nvCxnSpPr>
        <p:spPr>
          <a:xfrm flipH="1">
            <a:off x="6096000" y="434978"/>
            <a:ext cx="1545171" cy="231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C8EE7D98-8638-45AC-A878-1040FC8711D8}"/>
              </a:ext>
            </a:extLst>
          </p:cNvPr>
          <p:cNvCxnSpPr>
            <a:cxnSpLocks/>
          </p:cNvCxnSpPr>
          <p:nvPr/>
        </p:nvCxnSpPr>
        <p:spPr>
          <a:xfrm>
            <a:off x="7622360" y="434978"/>
            <a:ext cx="1382963" cy="244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775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Imagen que contiene captura de pantalla&#10;&#10;Descripción generada con confianza muy alta">
            <a:extLst>
              <a:ext uri="{FF2B5EF4-FFF2-40B4-BE49-F238E27FC236}">
                <a16:creationId xmlns:a16="http://schemas.microsoft.com/office/drawing/2014/main" id="{347A0B1D-DDE2-4528-90AD-9784E977AD5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48817" t="26309" r="30291" b="57500"/>
          <a:stretch/>
        </p:blipFill>
        <p:spPr>
          <a:xfrm>
            <a:off x="6010342" y="3881860"/>
            <a:ext cx="5926303" cy="2489428"/>
          </a:xfrm>
          <a:prstGeom prst="rect">
            <a:avLst/>
          </a:prstGeom>
        </p:spPr>
      </p:pic>
      <p:sp>
        <p:nvSpPr>
          <p:cNvPr id="6" name="TextShape 1">
            <a:extLst>
              <a:ext uri="{FF2B5EF4-FFF2-40B4-BE49-F238E27FC236}">
                <a16:creationId xmlns:a16="http://schemas.microsoft.com/office/drawing/2014/main" id="{4DDA2C54-DA34-49A2-825E-403AB567CDE9}"/>
              </a:ext>
            </a:extLst>
          </p:cNvPr>
          <p:cNvSpPr txBox="1"/>
          <p:nvPr/>
        </p:nvSpPr>
        <p:spPr>
          <a:xfrm>
            <a:off x="1126080" y="7560"/>
            <a:ext cx="4736520" cy="1519560"/>
          </a:xfrm>
          <a:prstGeom prst="rect">
            <a:avLst/>
          </a:prstGeom>
          <a:noFill/>
          <a:ln>
            <a:noFill/>
          </a:ln>
        </p:spPr>
        <p:txBody>
          <a:bodyPr tIns="91440" bIns="91440" anchor="b">
            <a:noAutofit/>
          </a:bodyPr>
          <a:lstStyle/>
          <a:p>
            <a:pPr>
              <a:lnSpc>
                <a:spcPct val="85000"/>
              </a:lnSpc>
            </a:pPr>
            <a:r>
              <a:rPr lang="es-ES" sz="5400" spc="-120">
                <a:solidFill>
                  <a:srgbClr val="50B4C8"/>
                </a:solidFill>
                <a:latin typeface="Calibri Light"/>
              </a:rPr>
              <a:t>miocarditis</a:t>
            </a:r>
            <a:endParaRPr lang="es-ES" sz="5400" b="0" strike="noStrike" spc="-1">
              <a:solidFill>
                <a:srgbClr val="000000"/>
              </a:solidFill>
              <a:latin typeface="Calibri Light"/>
            </a:endParaRPr>
          </a:p>
        </p:txBody>
      </p:sp>
      <p:sp>
        <p:nvSpPr>
          <p:cNvPr id="14" name="Marcador de texto 9">
            <a:extLst>
              <a:ext uri="{FF2B5EF4-FFF2-40B4-BE49-F238E27FC236}">
                <a16:creationId xmlns:a16="http://schemas.microsoft.com/office/drawing/2014/main" id="{CA7E1C3C-0CC1-43E2-B41C-688A90A6E572}"/>
              </a:ext>
            </a:extLst>
          </p:cNvPr>
          <p:cNvSpPr>
            <a:spLocks noGrp="1"/>
          </p:cNvSpPr>
          <p:nvPr>
            <p:ph type="title"/>
          </p:nvPr>
        </p:nvSpPr>
        <p:spPr>
          <a:xfrm>
            <a:off x="5751356" y="607664"/>
            <a:ext cx="6441886" cy="469676"/>
          </a:xfrm>
        </p:spPr>
        <p:txBody>
          <a:bodyPr lIns="0" tIns="0" rIns="0" bIns="0" anchor="t">
            <a:noAutofit/>
          </a:bodyPr>
          <a:lstStyle/>
          <a:p>
            <a:r>
              <a:rPr lang="es-ES" sz="2000" dirty="0">
                <a:solidFill>
                  <a:schemeClr val="tx1"/>
                </a:solidFill>
                <a:latin typeface="Calibri Light"/>
              </a:rPr>
              <a:t>Ca pulmón con nivoluma: </a:t>
            </a:r>
            <a:r>
              <a:rPr lang="es-ES" sz="1600" dirty="0">
                <a:solidFill>
                  <a:schemeClr val="tx1"/>
                </a:solidFill>
                <a:latin typeface="Calibri Light"/>
              </a:rPr>
              <a:t>realce tardío en segmentos inf-lateral medial y apical inferior</a:t>
            </a:r>
            <a:endParaRPr lang="es-ES" sz="1600">
              <a:solidFill>
                <a:schemeClr val="tx1"/>
              </a:solidFill>
              <a:cs typeface="Calibri Light"/>
            </a:endParaRPr>
          </a:p>
        </p:txBody>
      </p:sp>
      <p:sp>
        <p:nvSpPr>
          <p:cNvPr id="10" name="Marcador de texto 9">
            <a:extLst>
              <a:ext uri="{FF2B5EF4-FFF2-40B4-BE49-F238E27FC236}">
                <a16:creationId xmlns:a16="http://schemas.microsoft.com/office/drawing/2014/main" id="{CB66A742-8A5A-4429-B535-6DEEF405BFE5}"/>
              </a:ext>
            </a:extLst>
          </p:cNvPr>
          <p:cNvSpPr>
            <a:spLocks noGrp="1"/>
          </p:cNvSpPr>
          <p:nvPr>
            <p:ph type="body" idx="1"/>
          </p:nvPr>
        </p:nvSpPr>
        <p:spPr>
          <a:xfrm>
            <a:off x="1125900" y="2050767"/>
            <a:ext cx="4736520" cy="4517200"/>
          </a:xfrm>
        </p:spPr>
        <p:txBody>
          <a:bodyPr lIns="0" tIns="0" rIns="0" bIns="0" anchor="t">
            <a:normAutofit/>
          </a:bodyPr>
          <a:lstStyle/>
          <a:p>
            <a:pPr marL="608965" indent="-507365">
              <a:lnSpc>
                <a:spcPct val="100000"/>
              </a:lnSpc>
            </a:pPr>
            <a:r>
              <a:rPr lang="es-ES" sz="2600" dirty="0">
                <a:latin typeface="Calibri Light"/>
              </a:rPr>
              <a:t>Muy rara ( 0.27%)</a:t>
            </a:r>
            <a:endParaRPr lang="es-ES" sz="2600" dirty="0">
              <a:latin typeface="Calibri Light"/>
              <a:cs typeface="Calibri Light"/>
            </a:endParaRPr>
          </a:p>
          <a:p>
            <a:pPr marL="608965" indent="-507365">
              <a:lnSpc>
                <a:spcPct val="100000"/>
              </a:lnSpc>
            </a:pPr>
            <a:r>
              <a:rPr lang="es-ES" sz="2600" dirty="0">
                <a:latin typeface="Calibri Light"/>
                <a:cs typeface="Arial"/>
              </a:rPr>
              <a:t>&gt; frecuencia en pacientes con </a:t>
            </a:r>
            <a:r>
              <a:rPr lang="es-ES" sz="2600" dirty="0" err="1">
                <a:latin typeface="Calibri Light"/>
                <a:cs typeface="Arial"/>
              </a:rPr>
              <a:t>nivolumab</a:t>
            </a:r>
            <a:r>
              <a:rPr lang="es-ES" sz="2600" dirty="0">
                <a:latin typeface="Calibri Light"/>
                <a:cs typeface="Arial"/>
              </a:rPr>
              <a:t> + ipilimumab</a:t>
            </a:r>
          </a:p>
          <a:p>
            <a:pPr marL="608965" indent="-507365">
              <a:lnSpc>
                <a:spcPct val="100000"/>
              </a:lnSpc>
            </a:pPr>
            <a:r>
              <a:rPr lang="es-ES" sz="2600" dirty="0">
                <a:latin typeface="Calibri Light"/>
                <a:cs typeface="Arial"/>
              </a:rPr>
              <a:t>RM: </a:t>
            </a:r>
          </a:p>
          <a:p>
            <a:pPr marL="1217930" lvl="1" indent="-507365">
              <a:lnSpc>
                <a:spcPct val="100000"/>
              </a:lnSpc>
            </a:pPr>
            <a:r>
              <a:rPr lang="es-ES" sz="1800" dirty="0">
                <a:latin typeface="Calibri Light"/>
                <a:cs typeface="Arial"/>
              </a:rPr>
              <a:t>realce tardío de gadolinio con patrón miocarditis-</a:t>
            </a:r>
            <a:r>
              <a:rPr lang="es-ES" sz="1800" dirty="0" err="1">
                <a:latin typeface="Calibri Light"/>
                <a:cs typeface="Arial"/>
              </a:rPr>
              <a:t>like</a:t>
            </a:r>
            <a:r>
              <a:rPr lang="es-ES" sz="1800" dirty="0">
                <a:latin typeface="Calibri Light"/>
                <a:cs typeface="Arial"/>
              </a:rPr>
              <a:t> </a:t>
            </a:r>
          </a:p>
          <a:p>
            <a:pPr marL="1217930" lvl="1" indent="-507365">
              <a:lnSpc>
                <a:spcPct val="100000"/>
              </a:lnSpc>
            </a:pPr>
            <a:r>
              <a:rPr lang="es-ES" sz="1800" dirty="0">
                <a:latin typeface="Calibri Light"/>
                <a:cs typeface="Arial"/>
              </a:rPr>
              <a:t> edema miocárdico</a:t>
            </a:r>
            <a:r>
              <a:rPr lang="es-ES" sz="1800" dirty="0">
                <a:cs typeface="Arial"/>
              </a:rPr>
              <a:t>    </a:t>
            </a:r>
            <a:endParaRPr lang="es-ES" sz="1800" dirty="0">
              <a:cs typeface="Calibri Light"/>
            </a:endParaRPr>
          </a:p>
          <a:p>
            <a:pPr marL="608965" indent="-507365"/>
            <a:endParaRPr lang="es-ES" dirty="0">
              <a:cs typeface="Calibri Light" panose="020F0302020204030204"/>
            </a:endParaRPr>
          </a:p>
        </p:txBody>
      </p:sp>
      <p:pic>
        <p:nvPicPr>
          <p:cNvPr id="2" name="Imagen 1">
            <a:extLst>
              <a:ext uri="{FF2B5EF4-FFF2-40B4-BE49-F238E27FC236}">
                <a16:creationId xmlns:a16="http://schemas.microsoft.com/office/drawing/2014/main" id="{938606D7-FD8F-482B-B875-3C00C15B7C34}"/>
              </a:ext>
            </a:extLst>
          </p:cNvPr>
          <p:cNvPicPr>
            <a:picLocks noChangeAspect="1"/>
          </p:cNvPicPr>
          <p:nvPr/>
        </p:nvPicPr>
        <p:blipFill rotWithShape="1">
          <a:blip r:embed="rId5"/>
          <a:srcRect r="54092"/>
          <a:stretch/>
        </p:blipFill>
        <p:spPr>
          <a:xfrm>
            <a:off x="6095998" y="1074488"/>
            <a:ext cx="5840647" cy="2807372"/>
          </a:xfrm>
          <a:prstGeom prst="rect">
            <a:avLst/>
          </a:prstGeom>
        </p:spPr>
      </p:pic>
      <p:sp>
        <p:nvSpPr>
          <p:cNvPr id="4" name="CuadroTexto 3">
            <a:extLst>
              <a:ext uri="{FF2B5EF4-FFF2-40B4-BE49-F238E27FC236}">
                <a16:creationId xmlns:a16="http://schemas.microsoft.com/office/drawing/2014/main" id="{3DCAC9A4-CB52-4ED3-942D-6364BDA33AC2}"/>
              </a:ext>
            </a:extLst>
          </p:cNvPr>
          <p:cNvSpPr txBox="1"/>
          <p:nvPr/>
        </p:nvSpPr>
        <p:spPr>
          <a:xfrm>
            <a:off x="7191828" y="6550781"/>
            <a:ext cx="5718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A. </a:t>
            </a:r>
            <a:r>
              <a:rPr lang="en-US" sz="1400" dirty="0" err="1">
                <a:latin typeface="Calibri"/>
                <a:cs typeface="Arial"/>
              </a:rPr>
              <a:t>Ezponda</a:t>
            </a:r>
            <a:r>
              <a:rPr lang="en-US" sz="1400" dirty="0">
                <a:latin typeface="Calibri"/>
                <a:cs typeface="Arial"/>
              </a:rPr>
              <a:t>.  ECR 2019. The immunologic era in oncologic imaging</a:t>
            </a:r>
          </a:p>
        </p:txBody>
      </p:sp>
    </p:spTree>
    <p:extLst>
      <p:ext uri="{BB962C8B-B14F-4D97-AF65-F5344CB8AC3E}">
        <p14:creationId xmlns:p14="http://schemas.microsoft.com/office/powerpoint/2010/main" val="2503884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577458-ABA2-4E55-8290-883DB826B673}"/>
              </a:ext>
            </a:extLst>
          </p:cNvPr>
          <p:cNvSpPr>
            <a:spLocks noGrp="1"/>
          </p:cNvSpPr>
          <p:nvPr>
            <p:ph type="title"/>
          </p:nvPr>
        </p:nvSpPr>
        <p:spPr/>
        <p:txBody>
          <a:bodyPr/>
          <a:lstStyle/>
          <a:p>
            <a:r>
              <a:rPr lang="es-ES" dirty="0"/>
              <a:t>tiroiditis</a:t>
            </a:r>
          </a:p>
        </p:txBody>
      </p:sp>
      <p:pic>
        <p:nvPicPr>
          <p:cNvPr id="5" name="Imagen 4">
            <a:extLst>
              <a:ext uri="{FF2B5EF4-FFF2-40B4-BE49-F238E27FC236}">
                <a16:creationId xmlns:a16="http://schemas.microsoft.com/office/drawing/2014/main" id="{5856A9AF-5F74-40D8-988E-09F981050332}"/>
              </a:ext>
            </a:extLst>
          </p:cNvPr>
          <p:cNvPicPr>
            <a:picLocks noChangeAspect="1"/>
          </p:cNvPicPr>
          <p:nvPr/>
        </p:nvPicPr>
        <p:blipFill rotWithShape="1">
          <a:blip r:embed="rId3"/>
          <a:srcRect l="33463" t="62130" r="35440" b="10831"/>
          <a:stretch/>
        </p:blipFill>
        <p:spPr>
          <a:xfrm>
            <a:off x="3494300" y="3204106"/>
            <a:ext cx="6097096" cy="2982070"/>
          </a:xfrm>
          <a:prstGeom prst="rect">
            <a:avLst/>
          </a:prstGeom>
        </p:spPr>
      </p:pic>
      <p:pic>
        <p:nvPicPr>
          <p:cNvPr id="7" name="Imagen 6">
            <a:extLst>
              <a:ext uri="{FF2B5EF4-FFF2-40B4-BE49-F238E27FC236}">
                <a16:creationId xmlns:a16="http://schemas.microsoft.com/office/drawing/2014/main" id="{1622A1B5-D8E5-428F-BE20-1BDA60DB7B18}"/>
              </a:ext>
            </a:extLst>
          </p:cNvPr>
          <p:cNvPicPr>
            <a:picLocks noChangeAspect="1"/>
          </p:cNvPicPr>
          <p:nvPr/>
        </p:nvPicPr>
        <p:blipFill rotWithShape="1">
          <a:blip r:embed="rId4"/>
          <a:srcRect r="14628" b="50000"/>
          <a:stretch/>
        </p:blipFill>
        <p:spPr>
          <a:xfrm>
            <a:off x="3494300" y="222036"/>
            <a:ext cx="6097096" cy="2982070"/>
          </a:xfrm>
          <a:prstGeom prst="rect">
            <a:avLst/>
          </a:prstGeom>
        </p:spPr>
      </p:pic>
      <p:sp>
        <p:nvSpPr>
          <p:cNvPr id="3" name="Rectángulo 2">
            <a:extLst>
              <a:ext uri="{FF2B5EF4-FFF2-40B4-BE49-F238E27FC236}">
                <a16:creationId xmlns:a16="http://schemas.microsoft.com/office/drawing/2014/main" id="{AB473CEA-AB8A-408F-986C-8C4511655E28}"/>
              </a:ext>
            </a:extLst>
          </p:cNvPr>
          <p:cNvSpPr/>
          <p:nvPr/>
        </p:nvSpPr>
        <p:spPr>
          <a:xfrm>
            <a:off x="8550309" y="6556811"/>
            <a:ext cx="3741730" cy="307777"/>
          </a:xfrm>
          <a:prstGeom prst="rect">
            <a:avLst/>
          </a:prstGeom>
        </p:spPr>
        <p:txBody>
          <a:bodyPr wrap="none" anchor="t">
            <a:spAutoFit/>
          </a:bodyPr>
          <a:lstStyle/>
          <a:p>
            <a:r>
              <a:rPr lang="es-ES" sz="1400" dirty="0"/>
              <a:t>Bustos Fiore et al. Radiología 2019 </a:t>
            </a:r>
            <a:r>
              <a:rPr lang="es-ES" sz="1400" dirty="0" err="1"/>
              <a:t>Vol</a:t>
            </a:r>
            <a:r>
              <a:rPr lang="es-ES" sz="1400" dirty="0"/>
              <a:t> 61: 91-180</a:t>
            </a:r>
            <a:endParaRPr lang="es-ES" sz="1400" dirty="0">
              <a:cs typeface="Calibri Light"/>
            </a:endParaRPr>
          </a:p>
        </p:txBody>
      </p:sp>
      <p:sp>
        <p:nvSpPr>
          <p:cNvPr id="4" name="Rectángulo 3">
            <a:extLst>
              <a:ext uri="{FF2B5EF4-FFF2-40B4-BE49-F238E27FC236}">
                <a16:creationId xmlns:a16="http://schemas.microsoft.com/office/drawing/2014/main" id="{E9CA8A19-6F73-4CCD-8454-C37C01BA8FA6}"/>
              </a:ext>
            </a:extLst>
          </p:cNvPr>
          <p:cNvSpPr/>
          <p:nvPr/>
        </p:nvSpPr>
        <p:spPr>
          <a:xfrm>
            <a:off x="840974" y="6396334"/>
            <a:ext cx="7939144" cy="646331"/>
          </a:xfrm>
          <a:prstGeom prst="rect">
            <a:avLst/>
          </a:prstGeom>
        </p:spPr>
        <p:txBody>
          <a:bodyPr wrap="square">
            <a:spAutoFit/>
          </a:bodyPr>
          <a:lstStyle/>
          <a:p>
            <a:r>
              <a:rPr lang="es-ES" dirty="0"/>
              <a:t>Adenocarcinoma</a:t>
            </a:r>
            <a:r>
              <a:rPr lang="es-ES" dirty="0">
                <a:latin typeface="Times New Roman" panose="02020603050405020304" pitchFamily="18" charset="0"/>
              </a:rPr>
              <a:t> </a:t>
            </a:r>
            <a:r>
              <a:rPr lang="es-ES" dirty="0"/>
              <a:t>pulmón con </a:t>
            </a:r>
            <a:r>
              <a:rPr lang="es-ES" dirty="0" err="1"/>
              <a:t>nivolumab</a:t>
            </a:r>
            <a:endParaRPr lang="es-ES" dirty="0"/>
          </a:p>
          <a:p>
            <a:r>
              <a:rPr lang="es-ES" dirty="0">
                <a:latin typeface="Times New Roman" panose="02020603050405020304" pitchFamily="18" charset="0"/>
              </a:rPr>
              <a:t> </a:t>
            </a:r>
            <a:endParaRPr lang="es-ES" b="0" i="0" dirty="0">
              <a:effectLst/>
              <a:latin typeface="Times New Roman" panose="02020603050405020304" pitchFamily="18" charset="0"/>
            </a:endParaRPr>
          </a:p>
        </p:txBody>
      </p:sp>
    </p:spTree>
    <p:extLst>
      <p:ext uri="{BB962C8B-B14F-4D97-AF65-F5344CB8AC3E}">
        <p14:creationId xmlns:p14="http://schemas.microsoft.com/office/powerpoint/2010/main" val="2568963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9CF5E8-43AB-4DE2-B327-308C5EF4C733}"/>
              </a:ext>
            </a:extLst>
          </p:cNvPr>
          <p:cNvSpPr>
            <a:spLocks noGrp="1"/>
          </p:cNvSpPr>
          <p:nvPr>
            <p:ph type="title"/>
          </p:nvPr>
        </p:nvSpPr>
        <p:spPr/>
        <p:txBody>
          <a:bodyPr/>
          <a:lstStyle/>
          <a:p>
            <a:r>
              <a:rPr lang="es-ES" dirty="0"/>
              <a:t>hipofisitis</a:t>
            </a:r>
          </a:p>
        </p:txBody>
      </p:sp>
      <p:sp>
        <p:nvSpPr>
          <p:cNvPr id="3" name="Marcador de texto 2">
            <a:extLst>
              <a:ext uri="{FF2B5EF4-FFF2-40B4-BE49-F238E27FC236}">
                <a16:creationId xmlns:a16="http://schemas.microsoft.com/office/drawing/2014/main" id="{E1A4F6AB-402C-40EA-9EFD-65E4275E2734}"/>
              </a:ext>
            </a:extLst>
          </p:cNvPr>
          <p:cNvSpPr>
            <a:spLocks noGrp="1"/>
          </p:cNvSpPr>
          <p:nvPr>
            <p:ph type="body" idx="1"/>
          </p:nvPr>
        </p:nvSpPr>
        <p:spPr>
          <a:xfrm>
            <a:off x="696476" y="1849437"/>
            <a:ext cx="6252601" cy="6293134"/>
          </a:xfrm>
        </p:spPr>
        <p:txBody>
          <a:bodyPr/>
          <a:lstStyle/>
          <a:p>
            <a:r>
              <a:rPr lang="es-ES" sz="2400" dirty="0">
                <a:cs typeface="Calibri"/>
              </a:rPr>
              <a:t>10%–13%  melanoma con ipilimumab</a:t>
            </a:r>
          </a:p>
          <a:p>
            <a:r>
              <a:rPr lang="es-ES" sz="2400" dirty="0">
                <a:cs typeface="Calibri Light"/>
              </a:rPr>
              <a:t> Infiltración de la hipófisis por linfocitos T</a:t>
            </a:r>
          </a:p>
          <a:p>
            <a:r>
              <a:rPr lang="es-ES" sz="2400" dirty="0">
                <a:cs typeface="Calibri"/>
              </a:rPr>
              <a:t>Cefalea y fatiga. Muy raro: afectación campo visual</a:t>
            </a:r>
          </a:p>
          <a:p>
            <a:r>
              <a:rPr lang="es-ES" sz="2400" dirty="0">
                <a:cs typeface="Calibri"/>
              </a:rPr>
              <a:t>RM:↑ tamaño hipófisis con focos hipointensos mal definidos</a:t>
            </a:r>
            <a:r>
              <a:rPr lang="es-ES" sz="3600" dirty="0">
                <a:cs typeface="Calibri Light"/>
              </a:rPr>
              <a:t> </a:t>
            </a:r>
            <a:r>
              <a:rPr lang="es-ES" dirty="0">
                <a:cs typeface="Calibri"/>
              </a:rPr>
              <a:t>   </a:t>
            </a:r>
          </a:p>
          <a:p>
            <a:endParaRPr lang="es-ES" dirty="0">
              <a:cs typeface="Calibri Light"/>
            </a:endParaRPr>
          </a:p>
          <a:p>
            <a:endParaRPr lang="es-ES" dirty="0"/>
          </a:p>
        </p:txBody>
      </p:sp>
      <p:pic>
        <p:nvPicPr>
          <p:cNvPr id="7" name="Imagen 6">
            <a:extLst>
              <a:ext uri="{FF2B5EF4-FFF2-40B4-BE49-F238E27FC236}">
                <a16:creationId xmlns:a16="http://schemas.microsoft.com/office/drawing/2014/main" id="{2D62EF65-0D48-433D-B003-34339D0F064C}"/>
              </a:ext>
            </a:extLst>
          </p:cNvPr>
          <p:cNvPicPr>
            <a:picLocks noChangeAspect="1"/>
          </p:cNvPicPr>
          <p:nvPr/>
        </p:nvPicPr>
        <p:blipFill rotWithShape="1">
          <a:blip r:embed="rId3"/>
          <a:srcRect l="40312" t="51581" r="45157" b="21127"/>
          <a:stretch/>
        </p:blipFill>
        <p:spPr>
          <a:xfrm>
            <a:off x="9526968" y="628648"/>
            <a:ext cx="2488424" cy="2628900"/>
          </a:xfrm>
          <a:prstGeom prst="rect">
            <a:avLst/>
          </a:prstGeom>
        </p:spPr>
      </p:pic>
      <p:pic>
        <p:nvPicPr>
          <p:cNvPr id="8" name="Imagen 7">
            <a:extLst>
              <a:ext uri="{FF2B5EF4-FFF2-40B4-BE49-F238E27FC236}">
                <a16:creationId xmlns:a16="http://schemas.microsoft.com/office/drawing/2014/main" id="{1D21D6F3-B580-4318-95CD-93FA8116711C}"/>
              </a:ext>
            </a:extLst>
          </p:cNvPr>
          <p:cNvPicPr>
            <a:picLocks noChangeAspect="1"/>
          </p:cNvPicPr>
          <p:nvPr/>
        </p:nvPicPr>
        <p:blipFill rotWithShape="1">
          <a:blip r:embed="rId3"/>
          <a:srcRect l="55430" t="51581" r="30390" b="21127"/>
          <a:stretch/>
        </p:blipFill>
        <p:spPr>
          <a:xfrm>
            <a:off x="6952025" y="628648"/>
            <a:ext cx="2428221" cy="2628900"/>
          </a:xfrm>
          <a:prstGeom prst="rect">
            <a:avLst/>
          </a:prstGeom>
        </p:spPr>
      </p:pic>
      <p:pic>
        <p:nvPicPr>
          <p:cNvPr id="9" name="Imagen 8">
            <a:extLst>
              <a:ext uri="{FF2B5EF4-FFF2-40B4-BE49-F238E27FC236}">
                <a16:creationId xmlns:a16="http://schemas.microsoft.com/office/drawing/2014/main" id="{E41A4A5C-E258-43A6-B87E-C55D5199CBBA}"/>
              </a:ext>
            </a:extLst>
          </p:cNvPr>
          <p:cNvPicPr>
            <a:picLocks noChangeAspect="1"/>
          </p:cNvPicPr>
          <p:nvPr/>
        </p:nvPicPr>
        <p:blipFill rotWithShape="1">
          <a:blip r:embed="rId3"/>
          <a:srcRect l="70899" t="51581" r="16328" b="21127"/>
          <a:stretch/>
        </p:blipFill>
        <p:spPr>
          <a:xfrm>
            <a:off x="8220490" y="3339271"/>
            <a:ext cx="2400358" cy="2884834"/>
          </a:xfrm>
          <a:prstGeom prst="rect">
            <a:avLst/>
          </a:prstGeom>
        </p:spPr>
      </p:pic>
      <p:sp>
        <p:nvSpPr>
          <p:cNvPr id="10" name="Rectángulo 9">
            <a:extLst>
              <a:ext uri="{FF2B5EF4-FFF2-40B4-BE49-F238E27FC236}">
                <a16:creationId xmlns:a16="http://schemas.microsoft.com/office/drawing/2014/main" id="{EFF1567C-B2BF-4C95-BD4C-9D952EE48686}"/>
              </a:ext>
            </a:extLst>
          </p:cNvPr>
          <p:cNvSpPr/>
          <p:nvPr/>
        </p:nvSpPr>
        <p:spPr>
          <a:xfrm>
            <a:off x="9064413" y="6550223"/>
            <a:ext cx="3127587" cy="307777"/>
          </a:xfrm>
          <a:prstGeom prst="rect">
            <a:avLst/>
          </a:prstGeom>
        </p:spPr>
        <p:txBody>
          <a:bodyPr wrap="none">
            <a:spAutoFit/>
          </a:bodyPr>
          <a:lstStyle/>
          <a:p>
            <a:r>
              <a:rPr lang="es-ES" sz="1400" dirty="0" err="1"/>
              <a:t>Bronstein</a:t>
            </a:r>
            <a:r>
              <a:rPr lang="es-ES" sz="1400" dirty="0"/>
              <a:t> et al. AJR( 2011)197:992-1000 </a:t>
            </a:r>
          </a:p>
        </p:txBody>
      </p:sp>
    </p:spTree>
    <p:extLst>
      <p:ext uri="{BB962C8B-B14F-4D97-AF65-F5344CB8AC3E}">
        <p14:creationId xmlns:p14="http://schemas.microsoft.com/office/powerpoint/2010/main" val="1598593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B0C249-AC2A-4A6F-A60D-8277B14CC66F}"/>
              </a:ext>
            </a:extLst>
          </p:cNvPr>
          <p:cNvSpPr>
            <a:spLocks noGrp="1"/>
          </p:cNvSpPr>
          <p:nvPr>
            <p:ph type="title"/>
          </p:nvPr>
        </p:nvSpPr>
        <p:spPr>
          <a:xfrm>
            <a:off x="1125899" y="7464"/>
            <a:ext cx="5407247" cy="1520000"/>
          </a:xfrm>
        </p:spPr>
        <p:txBody>
          <a:bodyPr>
            <a:noAutofit/>
          </a:bodyPr>
          <a:lstStyle/>
          <a:p>
            <a:r>
              <a:rPr lang="es-ES" sz="4800" dirty="0"/>
              <a:t>aumento densidad grasa retroperitoneal</a:t>
            </a:r>
          </a:p>
        </p:txBody>
      </p:sp>
      <p:sp>
        <p:nvSpPr>
          <p:cNvPr id="3" name="Marcador de texto 2">
            <a:extLst>
              <a:ext uri="{FF2B5EF4-FFF2-40B4-BE49-F238E27FC236}">
                <a16:creationId xmlns:a16="http://schemas.microsoft.com/office/drawing/2014/main" id="{DA0DCA42-CBE6-4B19-9760-0EF0F3284FB5}"/>
              </a:ext>
            </a:extLst>
          </p:cNvPr>
          <p:cNvSpPr>
            <a:spLocks noGrp="1"/>
          </p:cNvSpPr>
          <p:nvPr>
            <p:ph type="body" idx="1"/>
          </p:nvPr>
        </p:nvSpPr>
        <p:spPr>
          <a:xfrm>
            <a:off x="1000124" y="1779305"/>
            <a:ext cx="5533021" cy="4517200"/>
          </a:xfrm>
        </p:spPr>
        <p:txBody>
          <a:bodyPr>
            <a:normAutofit/>
          </a:bodyPr>
          <a:lstStyle/>
          <a:p>
            <a:r>
              <a:rPr lang="es-ES" sz="2600" dirty="0"/>
              <a:t>Infiltración de linfocitos de la grasa</a:t>
            </a:r>
          </a:p>
          <a:p>
            <a:r>
              <a:rPr lang="es-ES" sz="2600" dirty="0"/>
              <a:t>no confundir con carcinomatosis</a:t>
            </a:r>
          </a:p>
        </p:txBody>
      </p:sp>
      <p:pic>
        <p:nvPicPr>
          <p:cNvPr id="4" name="Imagen 3">
            <a:extLst>
              <a:ext uri="{FF2B5EF4-FFF2-40B4-BE49-F238E27FC236}">
                <a16:creationId xmlns:a16="http://schemas.microsoft.com/office/drawing/2014/main" id="{AEFC19C0-0070-402D-8C3B-86024219198C}"/>
              </a:ext>
            </a:extLst>
          </p:cNvPr>
          <p:cNvPicPr>
            <a:picLocks noChangeAspect="1"/>
          </p:cNvPicPr>
          <p:nvPr/>
        </p:nvPicPr>
        <p:blipFill rotWithShape="1">
          <a:blip r:embed="rId3"/>
          <a:srcRect l="17579" t="53488" r="51132" b="6875"/>
          <a:stretch/>
        </p:blipFill>
        <p:spPr>
          <a:xfrm>
            <a:off x="6818907" y="3428998"/>
            <a:ext cx="4296286" cy="3061495"/>
          </a:xfrm>
          <a:prstGeom prst="rect">
            <a:avLst/>
          </a:prstGeom>
        </p:spPr>
      </p:pic>
      <p:sp>
        <p:nvSpPr>
          <p:cNvPr id="5" name="Rectángulo 4">
            <a:extLst>
              <a:ext uri="{FF2B5EF4-FFF2-40B4-BE49-F238E27FC236}">
                <a16:creationId xmlns:a16="http://schemas.microsoft.com/office/drawing/2014/main" id="{27A8925A-25F1-4282-88C5-6487E6ECE30C}"/>
              </a:ext>
            </a:extLst>
          </p:cNvPr>
          <p:cNvSpPr/>
          <p:nvPr/>
        </p:nvSpPr>
        <p:spPr>
          <a:xfrm>
            <a:off x="9477026" y="6616414"/>
            <a:ext cx="2714974" cy="276999"/>
          </a:xfrm>
          <a:prstGeom prst="rect">
            <a:avLst/>
          </a:prstGeom>
        </p:spPr>
        <p:txBody>
          <a:bodyPr wrap="none">
            <a:spAutoFit/>
          </a:bodyPr>
          <a:lstStyle/>
          <a:p>
            <a:r>
              <a:rPr lang="es-ES" sz="1200" dirty="0" err="1"/>
              <a:t>Bronstein</a:t>
            </a:r>
            <a:r>
              <a:rPr lang="es-ES" sz="1200" dirty="0"/>
              <a:t> et al. AJR( 2011)197:992-1000 </a:t>
            </a:r>
          </a:p>
        </p:txBody>
      </p:sp>
      <p:pic>
        <p:nvPicPr>
          <p:cNvPr id="6" name="Imagen 5">
            <a:extLst>
              <a:ext uri="{FF2B5EF4-FFF2-40B4-BE49-F238E27FC236}">
                <a16:creationId xmlns:a16="http://schemas.microsoft.com/office/drawing/2014/main" id="{56C4FE81-DCAD-4578-BFC2-084152024148}"/>
              </a:ext>
            </a:extLst>
          </p:cNvPr>
          <p:cNvPicPr>
            <a:picLocks noChangeAspect="1"/>
          </p:cNvPicPr>
          <p:nvPr/>
        </p:nvPicPr>
        <p:blipFill rotWithShape="1">
          <a:blip r:embed="rId4"/>
          <a:srcRect l="17227" t="38751" r="50000" b="24999"/>
          <a:stretch/>
        </p:blipFill>
        <p:spPr>
          <a:xfrm>
            <a:off x="1898230" y="3429000"/>
            <a:ext cx="4920676" cy="3061494"/>
          </a:xfrm>
          <a:prstGeom prst="rect">
            <a:avLst/>
          </a:prstGeom>
        </p:spPr>
      </p:pic>
      <p:pic>
        <p:nvPicPr>
          <p:cNvPr id="7" name="Imagen 6">
            <a:extLst>
              <a:ext uri="{FF2B5EF4-FFF2-40B4-BE49-F238E27FC236}">
                <a16:creationId xmlns:a16="http://schemas.microsoft.com/office/drawing/2014/main" id="{EBB4F82A-FCD6-49CD-B175-45F54E6E0C14}"/>
              </a:ext>
            </a:extLst>
          </p:cNvPr>
          <p:cNvPicPr>
            <a:picLocks noChangeAspect="1"/>
          </p:cNvPicPr>
          <p:nvPr/>
        </p:nvPicPr>
        <p:blipFill rotWithShape="1">
          <a:blip r:embed="rId5"/>
          <a:srcRect b="53991"/>
          <a:stretch/>
        </p:blipFill>
        <p:spPr>
          <a:xfrm>
            <a:off x="6818905" y="399966"/>
            <a:ext cx="4291956" cy="2903111"/>
          </a:xfrm>
          <a:prstGeom prst="rect">
            <a:avLst/>
          </a:prstGeom>
        </p:spPr>
      </p:pic>
    </p:spTree>
    <p:extLst>
      <p:ext uri="{BB962C8B-B14F-4D97-AF65-F5344CB8AC3E}">
        <p14:creationId xmlns:p14="http://schemas.microsoft.com/office/powerpoint/2010/main" val="1973859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2CB7693-9FCD-41A9-929E-BD61BF3808E4}"/>
              </a:ext>
            </a:extLst>
          </p:cNvPr>
          <p:cNvGraphicFramePr>
            <a:graphicFrameLocks noGrp="1"/>
          </p:cNvGraphicFramePr>
          <p:nvPr>
            <p:ph idx="1"/>
          </p:nvPr>
        </p:nvGraphicFramePr>
        <p:xfrm>
          <a:off x="328474" y="681037"/>
          <a:ext cx="11683013" cy="617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718A32CE-360E-4FC2-90D3-170CA613DE73}"/>
              </a:ext>
            </a:extLst>
          </p:cNvPr>
          <p:cNvSpPr txBox="1"/>
          <p:nvPr/>
        </p:nvSpPr>
        <p:spPr>
          <a:xfrm>
            <a:off x="523784" y="1488283"/>
            <a:ext cx="2920752" cy="2092881"/>
          </a:xfrm>
          <a:prstGeom prst="rect">
            <a:avLst/>
          </a:prstGeom>
          <a:noFill/>
        </p:spPr>
        <p:txBody>
          <a:bodyPr wrap="square" rtlCol="0">
            <a:spAutoFit/>
          </a:bodyPr>
          <a:lstStyle/>
          <a:p>
            <a:pPr marL="285750" indent="-285750">
              <a:buFont typeface="Arial" panose="020B0604020202020204" pitchFamily="34" charset="0"/>
              <a:buChar char="•"/>
            </a:pPr>
            <a:r>
              <a:rPr lang="es-ES" sz="1600" dirty="0"/>
              <a:t>Informes radiológicos no estandarizados ni consensuados con respecto a la información que deben contener.</a:t>
            </a:r>
          </a:p>
          <a:p>
            <a:pPr marL="285750" indent="-285750">
              <a:buFont typeface="Arial" panose="020B0604020202020204" pitchFamily="34" charset="0"/>
              <a:buChar char="•"/>
            </a:pPr>
            <a:r>
              <a:rPr lang="es-ES" sz="1600" dirty="0"/>
              <a:t>No conclusión</a:t>
            </a:r>
          </a:p>
          <a:p>
            <a:pPr marL="285750" indent="-285750">
              <a:buFont typeface="Arial" panose="020B0604020202020204" pitchFamily="34" charset="0"/>
              <a:buChar char="•"/>
            </a:pPr>
            <a:r>
              <a:rPr lang="es-ES" sz="1600" dirty="0"/>
              <a:t>“Podría haber aumentado…”</a:t>
            </a:r>
          </a:p>
          <a:p>
            <a:endParaRPr lang="es-ES" dirty="0"/>
          </a:p>
        </p:txBody>
      </p:sp>
      <p:sp>
        <p:nvSpPr>
          <p:cNvPr id="6" name="CuadroTexto 5">
            <a:extLst>
              <a:ext uri="{FF2B5EF4-FFF2-40B4-BE49-F238E27FC236}">
                <a16:creationId xmlns:a16="http://schemas.microsoft.com/office/drawing/2014/main" id="{32943683-829F-429C-9B92-DD01E262B3E2}"/>
              </a:ext>
            </a:extLst>
          </p:cNvPr>
          <p:cNvSpPr txBox="1"/>
          <p:nvPr/>
        </p:nvSpPr>
        <p:spPr>
          <a:xfrm>
            <a:off x="4625266" y="1306398"/>
            <a:ext cx="3122120" cy="2585323"/>
          </a:xfrm>
          <a:prstGeom prst="rect">
            <a:avLst/>
          </a:prstGeom>
          <a:noFill/>
        </p:spPr>
        <p:txBody>
          <a:bodyPr wrap="square" rtlCol="0">
            <a:spAutoFit/>
          </a:bodyPr>
          <a:lstStyle/>
          <a:p>
            <a:pPr marL="285750" indent="-285750">
              <a:buFont typeface="Arial" panose="020B0604020202020204" pitchFamily="34" charset="0"/>
              <a:buChar char="•"/>
            </a:pPr>
            <a:r>
              <a:rPr lang="es-ES" sz="1600" dirty="0"/>
              <a:t>Informe estructurado implementado e integrado en los sistemas de tecnología e información de los hospitales y de los servicios de radiología (HIS y RIS)</a:t>
            </a:r>
          </a:p>
          <a:p>
            <a:pPr marL="285750" indent="-285750">
              <a:buFont typeface="Arial" panose="020B0604020202020204" pitchFamily="34" charset="0"/>
              <a:buChar char="•"/>
            </a:pPr>
            <a:r>
              <a:rPr lang="es-ES" sz="1600" dirty="0"/>
              <a:t>Plantilla con medidas de lesiones diana, no diana y % de variación, con imágenes clave</a:t>
            </a:r>
          </a:p>
          <a:p>
            <a:endParaRPr lang="es-ES" dirty="0"/>
          </a:p>
        </p:txBody>
      </p:sp>
      <p:sp>
        <p:nvSpPr>
          <p:cNvPr id="7" name="CuadroTexto 6">
            <a:extLst>
              <a:ext uri="{FF2B5EF4-FFF2-40B4-BE49-F238E27FC236}">
                <a16:creationId xmlns:a16="http://schemas.microsoft.com/office/drawing/2014/main" id="{14781921-1525-47DC-A7CF-B0213F98AE00}"/>
              </a:ext>
            </a:extLst>
          </p:cNvPr>
          <p:cNvSpPr txBox="1"/>
          <p:nvPr/>
        </p:nvSpPr>
        <p:spPr>
          <a:xfrm>
            <a:off x="8788892" y="1533320"/>
            <a:ext cx="3074633" cy="2308324"/>
          </a:xfrm>
          <a:prstGeom prst="rect">
            <a:avLst/>
          </a:prstGeom>
          <a:noFill/>
        </p:spPr>
        <p:txBody>
          <a:bodyPr wrap="square" rtlCol="0" anchor="t">
            <a:spAutoFit/>
          </a:bodyPr>
          <a:lstStyle/>
          <a:p>
            <a:pPr marL="285750" indent="-285750">
              <a:buFont typeface="Arial" panose="020B0604020202020204" pitchFamily="34" charset="0"/>
              <a:buChar char="•"/>
            </a:pPr>
            <a:r>
              <a:rPr lang="es-ES" dirty="0"/>
              <a:t>Comparativo con estudio </a:t>
            </a:r>
            <a:r>
              <a:rPr lang="es-ES"/>
              <a:t>basal y previo</a:t>
            </a:r>
            <a:endParaRPr lang="es-ES" dirty="0"/>
          </a:p>
          <a:p>
            <a:pPr marL="285750" indent="-285750">
              <a:buFont typeface="Arial" panose="020B0604020202020204" pitchFamily="34" charset="0"/>
              <a:buChar char="•"/>
            </a:pPr>
            <a:r>
              <a:rPr lang="es-ES" dirty="0"/>
              <a:t>Informe  estructurado y estandarizado </a:t>
            </a:r>
          </a:p>
          <a:p>
            <a:pPr marL="285750" indent="-285750">
              <a:buFont typeface="Arial" panose="020B0604020202020204" pitchFamily="34" charset="0"/>
              <a:buChar char="•"/>
            </a:pPr>
            <a:r>
              <a:rPr lang="es-ES" dirty="0"/>
              <a:t>comparativa entre radiólogos y monitorización del tratamiento  </a:t>
            </a:r>
          </a:p>
          <a:p>
            <a:endParaRPr lang="es-ES" dirty="0"/>
          </a:p>
        </p:txBody>
      </p:sp>
      <p:sp>
        <p:nvSpPr>
          <p:cNvPr id="8" name="Rectángulo 7">
            <a:extLst>
              <a:ext uri="{FF2B5EF4-FFF2-40B4-BE49-F238E27FC236}">
                <a16:creationId xmlns:a16="http://schemas.microsoft.com/office/drawing/2014/main" id="{A1BB934B-DC26-4DD4-9033-EC1F31C6C075}"/>
              </a:ext>
            </a:extLst>
          </p:cNvPr>
          <p:cNvSpPr/>
          <p:nvPr/>
        </p:nvSpPr>
        <p:spPr>
          <a:xfrm>
            <a:off x="619518" y="192090"/>
            <a:ext cx="2557110"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Habitual</a:t>
            </a:r>
          </a:p>
        </p:txBody>
      </p:sp>
      <p:sp>
        <p:nvSpPr>
          <p:cNvPr id="9" name="Rectángulo 8">
            <a:extLst>
              <a:ext uri="{FF2B5EF4-FFF2-40B4-BE49-F238E27FC236}">
                <a16:creationId xmlns:a16="http://schemas.microsoft.com/office/drawing/2014/main" id="{E5DE51C7-4331-4067-8522-4109A085BF5C}"/>
              </a:ext>
            </a:extLst>
          </p:cNvPr>
          <p:cNvSpPr/>
          <p:nvPr/>
        </p:nvSpPr>
        <p:spPr>
          <a:xfrm>
            <a:off x="5061917" y="159772"/>
            <a:ext cx="1558440"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Ideal</a:t>
            </a:r>
          </a:p>
        </p:txBody>
      </p:sp>
      <p:sp>
        <p:nvSpPr>
          <p:cNvPr id="10" name="Rectángulo 9">
            <a:extLst>
              <a:ext uri="{FF2B5EF4-FFF2-40B4-BE49-F238E27FC236}">
                <a16:creationId xmlns:a16="http://schemas.microsoft.com/office/drawing/2014/main" id="{9D778AB9-E39C-4CC2-A570-50A7DFFDE8F1}"/>
              </a:ext>
            </a:extLst>
          </p:cNvPr>
          <p:cNvSpPr/>
          <p:nvPr/>
        </p:nvSpPr>
        <p:spPr>
          <a:xfrm>
            <a:off x="7747386" y="121043"/>
            <a:ext cx="4330545"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Imprescindible</a:t>
            </a:r>
          </a:p>
        </p:txBody>
      </p:sp>
    </p:spTree>
    <p:extLst>
      <p:ext uri="{BB962C8B-B14F-4D97-AF65-F5344CB8AC3E}">
        <p14:creationId xmlns:p14="http://schemas.microsoft.com/office/powerpoint/2010/main" val="346655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aphicFrame>
        <p:nvGraphicFramePr>
          <p:cNvPr id="33" name="Diagrama 4">
            <a:extLst>
              <a:ext uri="{FF2B5EF4-FFF2-40B4-BE49-F238E27FC236}">
                <a16:creationId xmlns:a16="http://schemas.microsoft.com/office/drawing/2014/main" id="{01B97D98-4125-4674-8F63-43152664EFE2}"/>
              </a:ext>
            </a:extLst>
          </p:cNvPr>
          <p:cNvGraphicFramePr/>
          <p:nvPr>
            <p:extLst>
              <p:ext uri="{D42A27DB-BD31-4B8C-83A1-F6EECF244321}">
                <p14:modId xmlns:p14="http://schemas.microsoft.com/office/powerpoint/2010/main" val="3501624340"/>
              </p:ext>
            </p:extLst>
          </p:nvPr>
        </p:nvGraphicFramePr>
        <p:xfrm>
          <a:off x="1416496" y="1858044"/>
          <a:ext cx="9715501" cy="4816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 name="Google Shape;129;p18"/>
          <p:cNvSpPr txBox="1">
            <a:spLocks noGrp="1"/>
          </p:cNvSpPr>
          <p:nvPr>
            <p:ph type="ctrTitle" idx="4294967295"/>
          </p:nvPr>
        </p:nvSpPr>
        <p:spPr>
          <a:xfrm>
            <a:off x="693259" y="360005"/>
            <a:ext cx="10505300" cy="1546400"/>
          </a:xfrm>
          <a:prstGeom prst="rect">
            <a:avLst/>
          </a:prstGeom>
        </p:spPr>
        <p:txBody>
          <a:bodyPr spcFirstLastPara="1" vert="horz" wrap="square" lIns="121900" tIns="121900" rIns="121900" bIns="121900" rtlCol="0" anchor="b" anchorCtr="0">
            <a:noAutofit/>
          </a:bodyPr>
          <a:lstStyle/>
          <a:p>
            <a:pPr algn="ctr"/>
            <a:r>
              <a:rPr lang="es-ES" sz="4800" dirty="0">
                <a:cs typeface="Calibri"/>
              </a:rPr>
              <a:t>La inmunoterapia ha supuesto un cambio en la estrategia en el tratamiento del cáncer</a:t>
            </a:r>
          </a:p>
        </p:txBody>
      </p:sp>
      <p:sp>
        <p:nvSpPr>
          <p:cNvPr id="131" name="Google Shape;131;p18"/>
          <p:cNvSpPr txBox="1">
            <a:spLocks noGrp="1"/>
          </p:cNvSpPr>
          <p:nvPr>
            <p:ph type="sldNum" idx="12"/>
          </p:nvPr>
        </p:nvSpPr>
        <p:spPr>
          <a:xfrm>
            <a:off x="-100" y="0"/>
            <a:ext cx="892800" cy="1520000"/>
          </a:xfrm>
          <a:prstGeom prst="rect">
            <a:avLst/>
          </a:prstGeom>
        </p:spPr>
        <p:txBody>
          <a:bodyPr spcFirstLastPara="1" vert="horz" wrap="square" lIns="121900" tIns="121900" rIns="121900" bIns="121900" rtlCol="0" anchor="b" anchorCtr="0">
            <a:noAutofit/>
          </a:bodyPr>
          <a:lstStyle/>
          <a:p>
            <a:pPr algn="ctr"/>
            <a:fld id="{00000000-1234-1234-1234-123412341234}" type="slidenum">
              <a:rPr lang="en"/>
              <a:pPr algn="ctr"/>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7CA004-F994-4EC3-82B9-5F61C83216D0}"/>
              </a:ext>
            </a:extLst>
          </p:cNvPr>
          <p:cNvPicPr>
            <a:picLocks noChangeAspect="1"/>
          </p:cNvPicPr>
          <p:nvPr/>
        </p:nvPicPr>
        <p:blipFill rotWithShape="1">
          <a:blip r:embed="rId3"/>
          <a:srcRect l="1601" t="22185" r="50922" b="17999"/>
          <a:stretch/>
        </p:blipFill>
        <p:spPr>
          <a:xfrm>
            <a:off x="1010648" y="76627"/>
            <a:ext cx="9460347" cy="6704745"/>
          </a:xfrm>
          <a:prstGeom prst="rect">
            <a:avLst/>
          </a:prstGeom>
        </p:spPr>
      </p:pic>
    </p:spTree>
    <p:extLst>
      <p:ext uri="{BB962C8B-B14F-4D97-AF65-F5344CB8AC3E}">
        <p14:creationId xmlns:p14="http://schemas.microsoft.com/office/powerpoint/2010/main" val="4210783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2CB7693-9FCD-41A9-929E-BD61BF3808E4}"/>
              </a:ext>
            </a:extLst>
          </p:cNvPr>
          <p:cNvGraphicFramePr>
            <a:graphicFrameLocks noGrp="1"/>
          </p:cNvGraphicFramePr>
          <p:nvPr>
            <p:ph idx="1"/>
          </p:nvPr>
        </p:nvGraphicFramePr>
        <p:xfrm>
          <a:off x="328474" y="681037"/>
          <a:ext cx="11683013" cy="617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718A32CE-360E-4FC2-90D3-170CA613DE73}"/>
              </a:ext>
            </a:extLst>
          </p:cNvPr>
          <p:cNvSpPr txBox="1"/>
          <p:nvPr/>
        </p:nvSpPr>
        <p:spPr>
          <a:xfrm>
            <a:off x="523784" y="1488283"/>
            <a:ext cx="2920752" cy="2092881"/>
          </a:xfrm>
          <a:prstGeom prst="rect">
            <a:avLst/>
          </a:prstGeom>
          <a:noFill/>
        </p:spPr>
        <p:txBody>
          <a:bodyPr wrap="square" rtlCol="0">
            <a:spAutoFit/>
          </a:bodyPr>
          <a:lstStyle/>
          <a:p>
            <a:pPr marL="285750" indent="-285750">
              <a:buFont typeface="Arial" panose="020B0604020202020204" pitchFamily="34" charset="0"/>
              <a:buChar char="•"/>
            </a:pPr>
            <a:r>
              <a:rPr lang="es-ES" sz="1600" dirty="0"/>
              <a:t>Informes radiológicos no estandarizados ni consensuados con respecto a la información que deben contener.</a:t>
            </a:r>
          </a:p>
          <a:p>
            <a:pPr marL="285750" indent="-285750">
              <a:buFont typeface="Arial" panose="020B0604020202020204" pitchFamily="34" charset="0"/>
              <a:buChar char="•"/>
            </a:pPr>
            <a:r>
              <a:rPr lang="es-ES" sz="1600" dirty="0"/>
              <a:t>No conclusión</a:t>
            </a:r>
          </a:p>
          <a:p>
            <a:pPr marL="285750" indent="-285750">
              <a:buFont typeface="Arial" panose="020B0604020202020204" pitchFamily="34" charset="0"/>
              <a:buChar char="•"/>
            </a:pPr>
            <a:r>
              <a:rPr lang="es-ES" sz="1600" dirty="0"/>
              <a:t>“Podría haber aumentado…”</a:t>
            </a:r>
          </a:p>
          <a:p>
            <a:endParaRPr lang="es-ES" dirty="0"/>
          </a:p>
        </p:txBody>
      </p:sp>
      <p:sp>
        <p:nvSpPr>
          <p:cNvPr id="6" name="CuadroTexto 5">
            <a:extLst>
              <a:ext uri="{FF2B5EF4-FFF2-40B4-BE49-F238E27FC236}">
                <a16:creationId xmlns:a16="http://schemas.microsoft.com/office/drawing/2014/main" id="{32943683-829F-429C-9B92-DD01E262B3E2}"/>
              </a:ext>
            </a:extLst>
          </p:cNvPr>
          <p:cNvSpPr txBox="1"/>
          <p:nvPr/>
        </p:nvSpPr>
        <p:spPr>
          <a:xfrm>
            <a:off x="4625266" y="1306398"/>
            <a:ext cx="3122120" cy="2585323"/>
          </a:xfrm>
          <a:prstGeom prst="rect">
            <a:avLst/>
          </a:prstGeom>
          <a:noFill/>
        </p:spPr>
        <p:txBody>
          <a:bodyPr wrap="square" rtlCol="0">
            <a:spAutoFit/>
          </a:bodyPr>
          <a:lstStyle/>
          <a:p>
            <a:pPr marL="285750" indent="-285750">
              <a:buFont typeface="Arial" panose="020B0604020202020204" pitchFamily="34" charset="0"/>
              <a:buChar char="•"/>
            </a:pPr>
            <a:r>
              <a:rPr lang="es-ES" sz="1600" dirty="0"/>
              <a:t>Informe estructurado implementado e integrado en los sistemas de tecnología e información de los hospitales y de los servicios de radiología (HIS y RIS)</a:t>
            </a:r>
          </a:p>
          <a:p>
            <a:pPr marL="285750" indent="-285750">
              <a:buFont typeface="Arial" panose="020B0604020202020204" pitchFamily="34" charset="0"/>
              <a:buChar char="•"/>
            </a:pPr>
            <a:r>
              <a:rPr lang="es-ES" sz="1600" dirty="0"/>
              <a:t>Plantilla con medidas de lesiones diana, no diana y % de variación, con imágenes clave</a:t>
            </a:r>
          </a:p>
          <a:p>
            <a:endParaRPr lang="es-ES" dirty="0"/>
          </a:p>
        </p:txBody>
      </p:sp>
      <p:sp>
        <p:nvSpPr>
          <p:cNvPr id="7" name="CuadroTexto 6">
            <a:extLst>
              <a:ext uri="{FF2B5EF4-FFF2-40B4-BE49-F238E27FC236}">
                <a16:creationId xmlns:a16="http://schemas.microsoft.com/office/drawing/2014/main" id="{14781921-1525-47DC-A7CF-B0213F98AE00}"/>
              </a:ext>
            </a:extLst>
          </p:cNvPr>
          <p:cNvSpPr txBox="1"/>
          <p:nvPr/>
        </p:nvSpPr>
        <p:spPr>
          <a:xfrm>
            <a:off x="8788892" y="1533320"/>
            <a:ext cx="3074633" cy="2308324"/>
          </a:xfrm>
          <a:prstGeom prst="rect">
            <a:avLst/>
          </a:prstGeom>
          <a:noFill/>
        </p:spPr>
        <p:txBody>
          <a:bodyPr wrap="square" rtlCol="0" anchor="t">
            <a:spAutoFit/>
          </a:bodyPr>
          <a:lstStyle/>
          <a:p>
            <a:pPr marL="285750" indent="-285750">
              <a:buFont typeface="Arial" panose="020B0604020202020204" pitchFamily="34" charset="0"/>
              <a:buChar char="•"/>
            </a:pPr>
            <a:r>
              <a:rPr lang="es-ES" dirty="0"/>
              <a:t>Comparativo con estudio </a:t>
            </a:r>
            <a:r>
              <a:rPr lang="es-ES"/>
              <a:t>basal y previo</a:t>
            </a:r>
            <a:endParaRPr lang="es-ES" dirty="0"/>
          </a:p>
          <a:p>
            <a:pPr marL="285750" indent="-285750">
              <a:buFont typeface="Arial" panose="020B0604020202020204" pitchFamily="34" charset="0"/>
              <a:buChar char="•"/>
            </a:pPr>
            <a:r>
              <a:rPr lang="es-ES" dirty="0"/>
              <a:t>Informe  estructurado y estandarizado </a:t>
            </a:r>
          </a:p>
          <a:p>
            <a:pPr marL="285750" indent="-285750">
              <a:buFont typeface="Arial" panose="020B0604020202020204" pitchFamily="34" charset="0"/>
              <a:buChar char="•"/>
            </a:pPr>
            <a:r>
              <a:rPr lang="es-ES" dirty="0"/>
              <a:t>comparativa entre radiólogos y monitorización del tratamiento  </a:t>
            </a:r>
          </a:p>
          <a:p>
            <a:endParaRPr lang="es-ES" dirty="0"/>
          </a:p>
        </p:txBody>
      </p:sp>
      <p:sp>
        <p:nvSpPr>
          <p:cNvPr id="8" name="Rectángulo 7">
            <a:extLst>
              <a:ext uri="{FF2B5EF4-FFF2-40B4-BE49-F238E27FC236}">
                <a16:creationId xmlns:a16="http://schemas.microsoft.com/office/drawing/2014/main" id="{A1BB934B-DC26-4DD4-9033-EC1F31C6C075}"/>
              </a:ext>
            </a:extLst>
          </p:cNvPr>
          <p:cNvSpPr/>
          <p:nvPr/>
        </p:nvSpPr>
        <p:spPr>
          <a:xfrm>
            <a:off x="619518" y="192090"/>
            <a:ext cx="2557110"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Habitual</a:t>
            </a:r>
          </a:p>
        </p:txBody>
      </p:sp>
      <p:sp>
        <p:nvSpPr>
          <p:cNvPr id="9" name="Rectángulo 8">
            <a:extLst>
              <a:ext uri="{FF2B5EF4-FFF2-40B4-BE49-F238E27FC236}">
                <a16:creationId xmlns:a16="http://schemas.microsoft.com/office/drawing/2014/main" id="{E5DE51C7-4331-4067-8522-4109A085BF5C}"/>
              </a:ext>
            </a:extLst>
          </p:cNvPr>
          <p:cNvSpPr/>
          <p:nvPr/>
        </p:nvSpPr>
        <p:spPr>
          <a:xfrm>
            <a:off x="5061917" y="159772"/>
            <a:ext cx="1558440"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Ideal</a:t>
            </a:r>
          </a:p>
        </p:txBody>
      </p:sp>
      <p:sp>
        <p:nvSpPr>
          <p:cNvPr id="10" name="Rectángulo 9">
            <a:extLst>
              <a:ext uri="{FF2B5EF4-FFF2-40B4-BE49-F238E27FC236}">
                <a16:creationId xmlns:a16="http://schemas.microsoft.com/office/drawing/2014/main" id="{9D778AB9-E39C-4CC2-A570-50A7DFFDE8F1}"/>
              </a:ext>
            </a:extLst>
          </p:cNvPr>
          <p:cNvSpPr/>
          <p:nvPr/>
        </p:nvSpPr>
        <p:spPr>
          <a:xfrm>
            <a:off x="7747386" y="121043"/>
            <a:ext cx="4330545"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Imprescindible</a:t>
            </a:r>
          </a:p>
        </p:txBody>
      </p:sp>
    </p:spTree>
    <p:extLst>
      <p:ext uri="{BB962C8B-B14F-4D97-AF65-F5344CB8AC3E}">
        <p14:creationId xmlns:p14="http://schemas.microsoft.com/office/powerpoint/2010/main" val="4118567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F2F3CC6-E022-4052-8F7B-68CDB2D8F9AE}"/>
              </a:ext>
            </a:extLst>
          </p:cNvPr>
          <p:cNvPicPr>
            <a:picLocks noChangeAspect="1"/>
          </p:cNvPicPr>
          <p:nvPr/>
        </p:nvPicPr>
        <p:blipFill rotWithShape="1">
          <a:blip r:embed="rId2"/>
          <a:srcRect l="25085" t="49662" r="10696" b="19227"/>
          <a:stretch/>
        </p:blipFill>
        <p:spPr>
          <a:xfrm>
            <a:off x="225536" y="619124"/>
            <a:ext cx="11804859" cy="3216896"/>
          </a:xfrm>
          <a:prstGeom prst="rect">
            <a:avLst/>
          </a:prstGeom>
        </p:spPr>
      </p:pic>
      <p:sp>
        <p:nvSpPr>
          <p:cNvPr id="17" name="Marcador de texto 16">
            <a:extLst>
              <a:ext uri="{FF2B5EF4-FFF2-40B4-BE49-F238E27FC236}">
                <a16:creationId xmlns:a16="http://schemas.microsoft.com/office/drawing/2014/main" id="{1E007573-B638-43E8-A974-6988F175E7A3}"/>
              </a:ext>
            </a:extLst>
          </p:cNvPr>
          <p:cNvSpPr>
            <a:spLocks noGrp="1"/>
          </p:cNvSpPr>
          <p:nvPr>
            <p:ph type="body" idx="1"/>
          </p:nvPr>
        </p:nvSpPr>
        <p:spPr>
          <a:xfrm>
            <a:off x="1084992" y="5062516"/>
            <a:ext cx="6892000" cy="4517200"/>
          </a:xfrm>
        </p:spPr>
        <p:txBody>
          <a:bodyPr/>
          <a:lstStyle/>
          <a:p>
            <a:r>
              <a:rPr lang="es-ES" dirty="0"/>
              <a:t>Estudio comparativo de nódulo pulmonar</a:t>
            </a:r>
          </a:p>
        </p:txBody>
      </p:sp>
      <p:sp>
        <p:nvSpPr>
          <p:cNvPr id="18" name="Rectángulo 17">
            <a:extLst>
              <a:ext uri="{FF2B5EF4-FFF2-40B4-BE49-F238E27FC236}">
                <a16:creationId xmlns:a16="http://schemas.microsoft.com/office/drawing/2014/main" id="{4BB18F1C-B650-4E93-8535-E68D18BBC6B6}"/>
              </a:ext>
            </a:extLst>
          </p:cNvPr>
          <p:cNvSpPr/>
          <p:nvPr/>
        </p:nvSpPr>
        <p:spPr>
          <a:xfrm>
            <a:off x="8947522" y="6498144"/>
            <a:ext cx="3244478" cy="307777"/>
          </a:xfrm>
          <a:prstGeom prst="rect">
            <a:avLst/>
          </a:prstGeom>
        </p:spPr>
        <p:txBody>
          <a:bodyPr wrap="none">
            <a:spAutoFit/>
          </a:bodyPr>
          <a:lstStyle/>
          <a:p>
            <a:r>
              <a:rPr lang="es-ES" sz="1400" dirty="0"/>
              <a:t>Vilanova JC. Radiología. 2018;60(S1):36-42</a:t>
            </a:r>
          </a:p>
        </p:txBody>
      </p:sp>
      <p:sp>
        <p:nvSpPr>
          <p:cNvPr id="19" name="Flecha: curvada hacia abajo 18">
            <a:extLst>
              <a:ext uri="{FF2B5EF4-FFF2-40B4-BE49-F238E27FC236}">
                <a16:creationId xmlns:a16="http://schemas.microsoft.com/office/drawing/2014/main" id="{FA1CE642-FE48-4DF0-82F0-C3DA66FDAE9E}"/>
              </a:ext>
            </a:extLst>
          </p:cNvPr>
          <p:cNvSpPr/>
          <p:nvPr/>
        </p:nvSpPr>
        <p:spPr>
          <a:xfrm>
            <a:off x="2279769" y="148171"/>
            <a:ext cx="1828800" cy="3794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Flecha: curvada hacia abajo 19">
            <a:extLst>
              <a:ext uri="{FF2B5EF4-FFF2-40B4-BE49-F238E27FC236}">
                <a16:creationId xmlns:a16="http://schemas.microsoft.com/office/drawing/2014/main" id="{745CF146-06B8-4D86-80D6-B57220FE6E32}"/>
              </a:ext>
            </a:extLst>
          </p:cNvPr>
          <p:cNvSpPr/>
          <p:nvPr/>
        </p:nvSpPr>
        <p:spPr>
          <a:xfrm>
            <a:off x="5632052" y="172236"/>
            <a:ext cx="1828800" cy="3794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Flecha: curvada hacia abajo 20">
            <a:extLst>
              <a:ext uri="{FF2B5EF4-FFF2-40B4-BE49-F238E27FC236}">
                <a16:creationId xmlns:a16="http://schemas.microsoft.com/office/drawing/2014/main" id="{CEBABB1C-7250-4261-B566-6BC008EDE6E6}"/>
              </a:ext>
            </a:extLst>
          </p:cNvPr>
          <p:cNvSpPr/>
          <p:nvPr/>
        </p:nvSpPr>
        <p:spPr>
          <a:xfrm>
            <a:off x="8403523" y="193934"/>
            <a:ext cx="1828800" cy="3794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Flecha: curvada hacia abajo 21">
            <a:extLst>
              <a:ext uri="{FF2B5EF4-FFF2-40B4-BE49-F238E27FC236}">
                <a16:creationId xmlns:a16="http://schemas.microsoft.com/office/drawing/2014/main" id="{2C14BEC9-5D2F-412E-9711-FE94A5747D7A}"/>
              </a:ext>
            </a:extLst>
          </p:cNvPr>
          <p:cNvSpPr/>
          <p:nvPr/>
        </p:nvSpPr>
        <p:spPr>
          <a:xfrm rot="10800000">
            <a:off x="1973766" y="3611147"/>
            <a:ext cx="8272040" cy="146409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CuadroTexto 22">
            <a:extLst>
              <a:ext uri="{FF2B5EF4-FFF2-40B4-BE49-F238E27FC236}">
                <a16:creationId xmlns:a16="http://schemas.microsoft.com/office/drawing/2014/main" id="{A2573AC9-19CA-4991-9CFD-79BE290892B0}"/>
              </a:ext>
            </a:extLst>
          </p:cNvPr>
          <p:cNvSpPr txBox="1"/>
          <p:nvPr/>
        </p:nvSpPr>
        <p:spPr>
          <a:xfrm>
            <a:off x="6202857" y="3979715"/>
            <a:ext cx="2515990" cy="523220"/>
          </a:xfrm>
          <a:prstGeom prst="rect">
            <a:avLst/>
          </a:prstGeom>
          <a:noFill/>
        </p:spPr>
        <p:txBody>
          <a:bodyPr wrap="square" rtlCol="0">
            <a:spAutoFit/>
          </a:bodyPr>
          <a:lstStyle/>
          <a:p>
            <a:r>
              <a:rPr lang="es-ES" sz="2800" dirty="0" err="1"/>
              <a:t>Upps</a:t>
            </a:r>
            <a:r>
              <a:rPr lang="es-ES" sz="2800" dirty="0"/>
              <a:t>!</a:t>
            </a:r>
          </a:p>
        </p:txBody>
      </p:sp>
      <p:sp>
        <p:nvSpPr>
          <p:cNvPr id="24" name="CuadroTexto 23">
            <a:extLst>
              <a:ext uri="{FF2B5EF4-FFF2-40B4-BE49-F238E27FC236}">
                <a16:creationId xmlns:a16="http://schemas.microsoft.com/office/drawing/2014/main" id="{613D96DA-CF6A-4D7E-83DC-8C408DFDF432}"/>
              </a:ext>
            </a:extLst>
          </p:cNvPr>
          <p:cNvSpPr txBox="1"/>
          <p:nvPr/>
        </p:nvSpPr>
        <p:spPr>
          <a:xfrm>
            <a:off x="2550222" y="287113"/>
            <a:ext cx="1646341" cy="369332"/>
          </a:xfrm>
          <a:prstGeom prst="rect">
            <a:avLst/>
          </a:prstGeom>
          <a:noFill/>
        </p:spPr>
        <p:txBody>
          <a:bodyPr wrap="square" rtlCol="0">
            <a:spAutoFit/>
          </a:bodyPr>
          <a:lstStyle/>
          <a:p>
            <a:r>
              <a:rPr lang="es-ES" dirty="0"/>
              <a:t>Sin cambios</a:t>
            </a:r>
          </a:p>
        </p:txBody>
      </p:sp>
      <p:sp>
        <p:nvSpPr>
          <p:cNvPr id="25" name="CuadroTexto 24">
            <a:extLst>
              <a:ext uri="{FF2B5EF4-FFF2-40B4-BE49-F238E27FC236}">
                <a16:creationId xmlns:a16="http://schemas.microsoft.com/office/drawing/2014/main" id="{E3D4ADBF-939D-4561-BAE8-C3D917D3477A}"/>
              </a:ext>
            </a:extLst>
          </p:cNvPr>
          <p:cNvSpPr txBox="1"/>
          <p:nvPr/>
        </p:nvSpPr>
        <p:spPr>
          <a:xfrm>
            <a:off x="5849374" y="285353"/>
            <a:ext cx="1646341" cy="369332"/>
          </a:xfrm>
          <a:prstGeom prst="rect">
            <a:avLst/>
          </a:prstGeom>
          <a:noFill/>
        </p:spPr>
        <p:txBody>
          <a:bodyPr wrap="square" rtlCol="0">
            <a:spAutoFit/>
          </a:bodyPr>
          <a:lstStyle/>
          <a:p>
            <a:r>
              <a:rPr lang="es-ES" dirty="0"/>
              <a:t>Sin cambios</a:t>
            </a:r>
          </a:p>
        </p:txBody>
      </p:sp>
      <p:sp>
        <p:nvSpPr>
          <p:cNvPr id="26" name="CuadroTexto 25">
            <a:extLst>
              <a:ext uri="{FF2B5EF4-FFF2-40B4-BE49-F238E27FC236}">
                <a16:creationId xmlns:a16="http://schemas.microsoft.com/office/drawing/2014/main" id="{76712234-9F4A-4575-B050-383104DB5A55}"/>
              </a:ext>
            </a:extLst>
          </p:cNvPr>
          <p:cNvSpPr txBox="1"/>
          <p:nvPr/>
        </p:nvSpPr>
        <p:spPr>
          <a:xfrm>
            <a:off x="8702892" y="249792"/>
            <a:ext cx="1646341" cy="369332"/>
          </a:xfrm>
          <a:prstGeom prst="rect">
            <a:avLst/>
          </a:prstGeom>
          <a:noFill/>
        </p:spPr>
        <p:txBody>
          <a:bodyPr wrap="square" rtlCol="0">
            <a:spAutoFit/>
          </a:bodyPr>
          <a:lstStyle/>
          <a:p>
            <a:r>
              <a:rPr lang="es-ES" dirty="0"/>
              <a:t>Sin cambios</a:t>
            </a:r>
          </a:p>
        </p:txBody>
      </p:sp>
    </p:spTree>
    <p:extLst>
      <p:ext uri="{BB962C8B-B14F-4D97-AF65-F5344CB8AC3E}">
        <p14:creationId xmlns:p14="http://schemas.microsoft.com/office/powerpoint/2010/main" val="98573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2CB7693-9FCD-41A9-929E-BD61BF3808E4}"/>
              </a:ext>
            </a:extLst>
          </p:cNvPr>
          <p:cNvGraphicFramePr>
            <a:graphicFrameLocks noGrp="1"/>
          </p:cNvGraphicFramePr>
          <p:nvPr>
            <p:ph idx="1"/>
          </p:nvPr>
        </p:nvGraphicFramePr>
        <p:xfrm>
          <a:off x="328474" y="681037"/>
          <a:ext cx="11683013" cy="617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718A32CE-360E-4FC2-90D3-170CA613DE73}"/>
              </a:ext>
            </a:extLst>
          </p:cNvPr>
          <p:cNvSpPr txBox="1"/>
          <p:nvPr/>
        </p:nvSpPr>
        <p:spPr>
          <a:xfrm>
            <a:off x="523784" y="1488283"/>
            <a:ext cx="2920752" cy="2092881"/>
          </a:xfrm>
          <a:prstGeom prst="rect">
            <a:avLst/>
          </a:prstGeom>
          <a:noFill/>
        </p:spPr>
        <p:txBody>
          <a:bodyPr wrap="square" rtlCol="0">
            <a:spAutoFit/>
          </a:bodyPr>
          <a:lstStyle/>
          <a:p>
            <a:pPr marL="285750" indent="-285750">
              <a:buFont typeface="Arial" panose="020B0604020202020204" pitchFamily="34" charset="0"/>
              <a:buChar char="•"/>
            </a:pPr>
            <a:r>
              <a:rPr lang="es-ES" sz="1600" dirty="0"/>
              <a:t>Informes radiológicos no estandarizados ni consensuados con respecto a la información que deben contener.</a:t>
            </a:r>
          </a:p>
          <a:p>
            <a:pPr marL="285750" indent="-285750">
              <a:buFont typeface="Arial" panose="020B0604020202020204" pitchFamily="34" charset="0"/>
              <a:buChar char="•"/>
            </a:pPr>
            <a:r>
              <a:rPr lang="es-ES" sz="1600" dirty="0"/>
              <a:t>No conclusión</a:t>
            </a:r>
          </a:p>
          <a:p>
            <a:pPr marL="285750" indent="-285750">
              <a:buFont typeface="Arial" panose="020B0604020202020204" pitchFamily="34" charset="0"/>
              <a:buChar char="•"/>
            </a:pPr>
            <a:r>
              <a:rPr lang="es-ES" sz="1600" dirty="0"/>
              <a:t>“Podría haber aumentado…”</a:t>
            </a:r>
          </a:p>
          <a:p>
            <a:endParaRPr lang="es-ES" dirty="0"/>
          </a:p>
        </p:txBody>
      </p:sp>
      <p:sp>
        <p:nvSpPr>
          <p:cNvPr id="6" name="CuadroTexto 5">
            <a:extLst>
              <a:ext uri="{FF2B5EF4-FFF2-40B4-BE49-F238E27FC236}">
                <a16:creationId xmlns:a16="http://schemas.microsoft.com/office/drawing/2014/main" id="{32943683-829F-429C-9B92-DD01E262B3E2}"/>
              </a:ext>
            </a:extLst>
          </p:cNvPr>
          <p:cNvSpPr txBox="1"/>
          <p:nvPr/>
        </p:nvSpPr>
        <p:spPr>
          <a:xfrm>
            <a:off x="4625266" y="1306398"/>
            <a:ext cx="3122120" cy="2585323"/>
          </a:xfrm>
          <a:prstGeom prst="rect">
            <a:avLst/>
          </a:prstGeom>
          <a:noFill/>
        </p:spPr>
        <p:txBody>
          <a:bodyPr wrap="square" rtlCol="0">
            <a:spAutoFit/>
          </a:bodyPr>
          <a:lstStyle/>
          <a:p>
            <a:pPr marL="285750" indent="-285750">
              <a:buFont typeface="Arial" panose="020B0604020202020204" pitchFamily="34" charset="0"/>
              <a:buChar char="•"/>
            </a:pPr>
            <a:r>
              <a:rPr lang="es-ES" sz="1600" dirty="0"/>
              <a:t>Informe estructurado implementado e integrado en los sistemas de tecnología e información de los hospitales y de los servicios de radiología (HIS y RIS)</a:t>
            </a:r>
          </a:p>
          <a:p>
            <a:pPr marL="285750" indent="-285750">
              <a:buFont typeface="Arial" panose="020B0604020202020204" pitchFamily="34" charset="0"/>
              <a:buChar char="•"/>
            </a:pPr>
            <a:r>
              <a:rPr lang="es-ES" sz="1600" dirty="0"/>
              <a:t>Plantilla con medidas de lesiones diana, no diana y % de variación, con imágenes clave</a:t>
            </a:r>
          </a:p>
          <a:p>
            <a:endParaRPr lang="es-ES" dirty="0"/>
          </a:p>
        </p:txBody>
      </p:sp>
      <p:sp>
        <p:nvSpPr>
          <p:cNvPr id="7" name="CuadroTexto 6">
            <a:extLst>
              <a:ext uri="{FF2B5EF4-FFF2-40B4-BE49-F238E27FC236}">
                <a16:creationId xmlns:a16="http://schemas.microsoft.com/office/drawing/2014/main" id="{14781921-1525-47DC-A7CF-B0213F98AE00}"/>
              </a:ext>
            </a:extLst>
          </p:cNvPr>
          <p:cNvSpPr txBox="1"/>
          <p:nvPr/>
        </p:nvSpPr>
        <p:spPr>
          <a:xfrm>
            <a:off x="8788892" y="1533320"/>
            <a:ext cx="3074633" cy="2308324"/>
          </a:xfrm>
          <a:prstGeom prst="rect">
            <a:avLst/>
          </a:prstGeom>
          <a:noFill/>
        </p:spPr>
        <p:txBody>
          <a:bodyPr wrap="square" rtlCol="0" anchor="t">
            <a:spAutoFit/>
          </a:bodyPr>
          <a:lstStyle/>
          <a:p>
            <a:pPr marL="285750" indent="-285750">
              <a:buFont typeface="Arial" panose="020B0604020202020204" pitchFamily="34" charset="0"/>
              <a:buChar char="•"/>
            </a:pPr>
            <a:r>
              <a:rPr lang="es-ES" dirty="0"/>
              <a:t>Comparativo con estudio </a:t>
            </a:r>
            <a:r>
              <a:rPr lang="es-ES"/>
              <a:t>basal y previo</a:t>
            </a:r>
            <a:endParaRPr lang="es-ES" dirty="0"/>
          </a:p>
          <a:p>
            <a:pPr marL="285750" indent="-285750">
              <a:buFont typeface="Arial" panose="020B0604020202020204" pitchFamily="34" charset="0"/>
              <a:buChar char="•"/>
            </a:pPr>
            <a:r>
              <a:rPr lang="es-ES" dirty="0"/>
              <a:t>Informe  estructurado y estandarizado </a:t>
            </a:r>
          </a:p>
          <a:p>
            <a:pPr marL="285750" indent="-285750">
              <a:buFont typeface="Arial" panose="020B0604020202020204" pitchFamily="34" charset="0"/>
              <a:buChar char="•"/>
            </a:pPr>
            <a:r>
              <a:rPr lang="es-ES" dirty="0"/>
              <a:t>comparativa entre radiólogos y monitorización del tratamiento  </a:t>
            </a:r>
          </a:p>
          <a:p>
            <a:endParaRPr lang="es-ES" dirty="0"/>
          </a:p>
        </p:txBody>
      </p:sp>
      <p:sp>
        <p:nvSpPr>
          <p:cNvPr id="8" name="Rectángulo 7">
            <a:extLst>
              <a:ext uri="{FF2B5EF4-FFF2-40B4-BE49-F238E27FC236}">
                <a16:creationId xmlns:a16="http://schemas.microsoft.com/office/drawing/2014/main" id="{A1BB934B-DC26-4DD4-9033-EC1F31C6C075}"/>
              </a:ext>
            </a:extLst>
          </p:cNvPr>
          <p:cNvSpPr/>
          <p:nvPr/>
        </p:nvSpPr>
        <p:spPr>
          <a:xfrm>
            <a:off x="619518" y="192090"/>
            <a:ext cx="2557110"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Habitual</a:t>
            </a:r>
          </a:p>
        </p:txBody>
      </p:sp>
      <p:sp>
        <p:nvSpPr>
          <p:cNvPr id="9" name="Rectángulo 8">
            <a:extLst>
              <a:ext uri="{FF2B5EF4-FFF2-40B4-BE49-F238E27FC236}">
                <a16:creationId xmlns:a16="http://schemas.microsoft.com/office/drawing/2014/main" id="{E5DE51C7-4331-4067-8522-4109A085BF5C}"/>
              </a:ext>
            </a:extLst>
          </p:cNvPr>
          <p:cNvSpPr/>
          <p:nvPr/>
        </p:nvSpPr>
        <p:spPr>
          <a:xfrm>
            <a:off x="5061917" y="159772"/>
            <a:ext cx="1558440"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Ideal</a:t>
            </a:r>
          </a:p>
        </p:txBody>
      </p:sp>
      <p:sp>
        <p:nvSpPr>
          <p:cNvPr id="10" name="Rectángulo 9">
            <a:extLst>
              <a:ext uri="{FF2B5EF4-FFF2-40B4-BE49-F238E27FC236}">
                <a16:creationId xmlns:a16="http://schemas.microsoft.com/office/drawing/2014/main" id="{9D778AB9-E39C-4CC2-A570-50A7DFFDE8F1}"/>
              </a:ext>
            </a:extLst>
          </p:cNvPr>
          <p:cNvSpPr/>
          <p:nvPr/>
        </p:nvSpPr>
        <p:spPr>
          <a:xfrm>
            <a:off x="7747386" y="121043"/>
            <a:ext cx="4330545"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Imprescindible</a:t>
            </a:r>
          </a:p>
        </p:txBody>
      </p:sp>
    </p:spTree>
    <p:extLst>
      <p:ext uri="{BB962C8B-B14F-4D97-AF65-F5344CB8AC3E}">
        <p14:creationId xmlns:p14="http://schemas.microsoft.com/office/powerpoint/2010/main" val="297246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9FD730-27AA-4338-A0E8-12CA196ED02C}"/>
              </a:ext>
            </a:extLst>
          </p:cNvPr>
          <p:cNvSpPr>
            <a:spLocks noGrp="1"/>
          </p:cNvSpPr>
          <p:nvPr>
            <p:ph type="title"/>
          </p:nvPr>
        </p:nvSpPr>
        <p:spPr/>
        <p:txBody>
          <a:bodyPr vert="horz" lIns="91440" tIns="45720" rIns="91440" bIns="45720" rtlCol="0" anchor="ctr">
            <a:normAutofit/>
          </a:bodyPr>
          <a:lstStyle/>
          <a:p>
            <a:pPr>
              <a:spcBef>
                <a:spcPct val="0"/>
              </a:spcBef>
            </a:pPr>
            <a:r>
              <a:rPr lang="en-US" dirty="0"/>
              <a:t>para </a:t>
            </a:r>
            <a:r>
              <a:rPr lang="en-US" dirty="0" err="1"/>
              <a:t>recordar</a:t>
            </a:r>
            <a:endParaRPr lang="en-US" dirty="0"/>
          </a:p>
        </p:txBody>
      </p:sp>
      <p:sp>
        <p:nvSpPr>
          <p:cNvPr id="11" name="Marcador de texto 10">
            <a:extLst>
              <a:ext uri="{FF2B5EF4-FFF2-40B4-BE49-F238E27FC236}">
                <a16:creationId xmlns:a16="http://schemas.microsoft.com/office/drawing/2014/main" id="{C24FD9AD-39B1-4004-9134-0A5406F712ED}"/>
              </a:ext>
            </a:extLst>
          </p:cNvPr>
          <p:cNvSpPr>
            <a:spLocks noGrp="1"/>
          </p:cNvSpPr>
          <p:nvPr>
            <p:ph type="body" idx="1"/>
          </p:nvPr>
        </p:nvSpPr>
        <p:spPr>
          <a:xfrm>
            <a:off x="1125901" y="1435100"/>
            <a:ext cx="9145150" cy="4351032"/>
          </a:xfrm>
        </p:spPr>
        <p:txBody>
          <a:bodyPr spcFirstLastPara="1" vert="horz" wrap="square" lIns="91425" tIns="91425" rIns="91425" bIns="91425" rtlCol="0" anchor="t" anchorCtr="0">
            <a:noAutofit/>
          </a:bodyPr>
          <a:lstStyle/>
          <a:p>
            <a:pPr marL="615950" indent="-514350">
              <a:lnSpc>
                <a:spcPct val="120000"/>
              </a:lnSpc>
            </a:pPr>
            <a:r>
              <a:rPr lang="es-ES" sz="2400" dirty="0">
                <a:cs typeface="Calibri Light" panose="020F0302020204030204"/>
              </a:rPr>
              <a:t> La IT i</a:t>
            </a:r>
            <a:r>
              <a:rPr lang="en-US" sz="2400" dirty="0" err="1">
                <a:cs typeface="Calibri Light" panose="020F0302020204030204"/>
              </a:rPr>
              <a:t>ntroduce</a:t>
            </a:r>
            <a:r>
              <a:rPr lang="en-US" sz="2400" dirty="0">
                <a:cs typeface="Calibri Light" panose="020F0302020204030204"/>
              </a:rPr>
              <a:t> </a:t>
            </a:r>
            <a:r>
              <a:rPr lang="en-US" sz="2400" b="1" dirty="0" err="1">
                <a:cs typeface="Calibri Light" panose="020F0302020204030204"/>
              </a:rPr>
              <a:t>nuevos</a:t>
            </a:r>
            <a:r>
              <a:rPr lang="en-US" sz="2400" b="1" dirty="0">
                <a:cs typeface="Calibri Light" panose="020F0302020204030204"/>
              </a:rPr>
              <a:t> </a:t>
            </a:r>
            <a:r>
              <a:rPr lang="en-US" sz="2400" b="1" dirty="0" err="1">
                <a:cs typeface="Calibri Light" panose="020F0302020204030204"/>
              </a:rPr>
              <a:t>patrones</a:t>
            </a:r>
            <a:r>
              <a:rPr lang="en-US" sz="2400" b="1" dirty="0">
                <a:cs typeface="Calibri Light" panose="020F0302020204030204"/>
              </a:rPr>
              <a:t> de </a:t>
            </a:r>
            <a:r>
              <a:rPr lang="en-US" sz="2400" b="1" dirty="0" err="1">
                <a:cs typeface="Calibri Light" panose="020F0302020204030204"/>
              </a:rPr>
              <a:t>respuesta</a:t>
            </a:r>
            <a:r>
              <a:rPr lang="en-US" sz="2400" b="1" dirty="0">
                <a:cs typeface="Calibri Light" panose="020F0302020204030204"/>
              </a:rPr>
              <a:t> tumoral</a:t>
            </a:r>
            <a:endParaRPr lang="es-ES" sz="2400" b="1" dirty="0">
              <a:cs typeface="Calibri Light" panose="020F0302020204030204"/>
            </a:endParaRPr>
          </a:p>
          <a:p>
            <a:pPr marL="1828165" lvl="2" indent="-507365">
              <a:lnSpc>
                <a:spcPct val="120000"/>
              </a:lnSpc>
            </a:pPr>
            <a:r>
              <a:rPr lang="en-US" dirty="0" err="1"/>
              <a:t>Pseudoprogresión</a:t>
            </a:r>
            <a:r>
              <a:rPr lang="en-US" dirty="0"/>
              <a:t> en &lt;10%</a:t>
            </a:r>
            <a:endParaRPr lang="en-US" dirty="0">
              <a:cs typeface="Calibri Light"/>
            </a:endParaRPr>
          </a:p>
          <a:p>
            <a:pPr marL="615950" indent="-514350">
              <a:lnSpc>
                <a:spcPct val="120000"/>
              </a:lnSpc>
            </a:pPr>
            <a:r>
              <a:rPr lang="en-US" sz="2400" dirty="0" err="1"/>
              <a:t>Criterios</a:t>
            </a:r>
            <a:r>
              <a:rPr lang="en-US" sz="2400" dirty="0"/>
              <a:t> de </a:t>
            </a:r>
            <a:r>
              <a:rPr lang="en-US" sz="2400" dirty="0" err="1"/>
              <a:t>respuesta</a:t>
            </a:r>
            <a:r>
              <a:rPr lang="en-US" sz="2400" dirty="0"/>
              <a:t> </a:t>
            </a:r>
            <a:r>
              <a:rPr lang="en-US" sz="2400" dirty="0" err="1"/>
              <a:t>clásicos</a:t>
            </a:r>
            <a:r>
              <a:rPr lang="en-US" sz="2400" dirty="0"/>
              <a:t> </a:t>
            </a:r>
            <a:r>
              <a:rPr lang="en-US" sz="2400" dirty="0" err="1"/>
              <a:t>pueden</a:t>
            </a:r>
            <a:r>
              <a:rPr lang="en-US" sz="2400" dirty="0"/>
              <a:t> no ser los </a:t>
            </a:r>
            <a:r>
              <a:rPr lang="en-US" sz="2400" dirty="0" err="1"/>
              <a:t>adecuados</a:t>
            </a:r>
            <a:r>
              <a:rPr lang="en-US" sz="2400" dirty="0"/>
              <a:t> para </a:t>
            </a:r>
            <a:r>
              <a:rPr lang="en-US" sz="2400" dirty="0" err="1"/>
              <a:t>monitorizar</a:t>
            </a:r>
            <a:r>
              <a:rPr lang="en-US" sz="2400" dirty="0"/>
              <a:t> la </a:t>
            </a:r>
            <a:r>
              <a:rPr lang="en-US" sz="2400" dirty="0" err="1"/>
              <a:t>respuesta</a:t>
            </a:r>
            <a:r>
              <a:rPr lang="en-US" sz="2400" dirty="0"/>
              <a:t> en </a:t>
            </a:r>
            <a:r>
              <a:rPr lang="en-US" sz="2400" b="1" dirty="0" err="1"/>
              <a:t>todos</a:t>
            </a:r>
            <a:r>
              <a:rPr lang="en-US" sz="2400" dirty="0"/>
              <a:t> los </a:t>
            </a:r>
            <a:r>
              <a:rPr lang="en-US" sz="2400" dirty="0" err="1"/>
              <a:t>pacientes</a:t>
            </a:r>
            <a:endParaRPr lang="en-US" sz="2400" dirty="0">
              <a:cs typeface="Calibri Light" panose="020F0302020204030204"/>
            </a:endParaRPr>
          </a:p>
          <a:p>
            <a:pPr marL="1828165" lvl="2" indent="-507365">
              <a:lnSpc>
                <a:spcPct val="120000"/>
              </a:lnSpc>
            </a:pPr>
            <a:r>
              <a:rPr lang="en-US" dirty="0"/>
              <a:t>RECIST 1.1 </a:t>
            </a:r>
            <a:r>
              <a:rPr lang="en-US" dirty="0" err="1"/>
              <a:t>puede</a:t>
            </a:r>
            <a:r>
              <a:rPr lang="en-US" dirty="0"/>
              <a:t> </a:t>
            </a:r>
            <a:r>
              <a:rPr lang="en-US" dirty="0" err="1"/>
              <a:t>infraestimar</a:t>
            </a:r>
            <a:r>
              <a:rPr lang="en-US" dirty="0"/>
              <a:t> el </a:t>
            </a:r>
            <a:r>
              <a:rPr lang="en-US" dirty="0" err="1"/>
              <a:t>beneficio</a:t>
            </a:r>
            <a:r>
              <a:rPr lang="en-US" dirty="0"/>
              <a:t> de la IT hasta </a:t>
            </a:r>
            <a:r>
              <a:rPr lang="en-US" dirty="0" err="1"/>
              <a:t>en</a:t>
            </a:r>
            <a:r>
              <a:rPr lang="en-US" dirty="0"/>
              <a:t> 10-15%</a:t>
            </a:r>
            <a:endParaRPr lang="en-US" dirty="0">
              <a:cs typeface="Calibri Light"/>
            </a:endParaRPr>
          </a:p>
          <a:p>
            <a:pPr marL="608965" indent="-507365">
              <a:lnSpc>
                <a:spcPct val="120000"/>
              </a:lnSpc>
            </a:pPr>
            <a:r>
              <a:rPr lang="en-US" sz="2400" dirty="0">
                <a:cs typeface="Calibri Light"/>
              </a:rPr>
              <a:t>Las </a:t>
            </a:r>
            <a:r>
              <a:rPr lang="en-US" sz="2400" b="1" dirty="0" err="1">
                <a:cs typeface="Calibri Light"/>
              </a:rPr>
              <a:t>reacciones</a:t>
            </a:r>
            <a:r>
              <a:rPr lang="en-US" sz="2400" b="1" dirty="0">
                <a:cs typeface="Calibri Light"/>
              </a:rPr>
              <a:t> </a:t>
            </a:r>
            <a:r>
              <a:rPr lang="en-US" sz="2400" b="1" dirty="0" err="1">
                <a:cs typeface="Calibri Light"/>
              </a:rPr>
              <a:t>adversas</a:t>
            </a:r>
            <a:r>
              <a:rPr lang="en-US" sz="2400" dirty="0">
                <a:cs typeface="Calibri Light"/>
              </a:rPr>
              <a:t> son </a:t>
            </a:r>
            <a:r>
              <a:rPr lang="en-US" sz="2400" dirty="0" err="1">
                <a:cs typeface="Calibri Light"/>
              </a:rPr>
              <a:t>frecuentes</a:t>
            </a:r>
            <a:r>
              <a:rPr lang="en-US" sz="2400" dirty="0">
                <a:cs typeface="Calibri Light"/>
              </a:rPr>
              <a:t> y </a:t>
            </a:r>
            <a:r>
              <a:rPr lang="en-US" sz="2400" dirty="0" err="1">
                <a:cs typeface="Calibri Light"/>
              </a:rPr>
              <a:t>pueden</a:t>
            </a:r>
            <a:r>
              <a:rPr lang="en-US" sz="2400" dirty="0">
                <a:cs typeface="Calibri Light"/>
              </a:rPr>
              <a:t> </a:t>
            </a:r>
            <a:r>
              <a:rPr lang="en-US" sz="2400" dirty="0" err="1">
                <a:cs typeface="Calibri Light"/>
              </a:rPr>
              <a:t>simular</a:t>
            </a:r>
            <a:r>
              <a:rPr lang="en-US" sz="2400" dirty="0">
                <a:cs typeface="Calibri Light"/>
              </a:rPr>
              <a:t> </a:t>
            </a:r>
            <a:r>
              <a:rPr lang="en-US" sz="2400" dirty="0" err="1">
                <a:cs typeface="Calibri Light"/>
              </a:rPr>
              <a:t>progresión</a:t>
            </a:r>
            <a:r>
              <a:rPr lang="en-US" sz="2400" dirty="0">
                <a:cs typeface="Calibri Light"/>
              </a:rPr>
              <a:t> tumoral</a:t>
            </a:r>
          </a:p>
          <a:p>
            <a:pPr marL="615950" indent="-514350">
              <a:lnSpc>
                <a:spcPct val="114999"/>
              </a:lnSpc>
            </a:pPr>
            <a:r>
              <a:rPr lang="en-US" sz="2400" dirty="0" err="1"/>
              <a:t>Estudios</a:t>
            </a:r>
            <a:r>
              <a:rPr lang="en-US" sz="2400" dirty="0"/>
              <a:t> de </a:t>
            </a:r>
            <a:r>
              <a:rPr lang="en-US" sz="2400" b="1" dirty="0"/>
              <a:t>imagen molecular</a:t>
            </a:r>
            <a:r>
              <a:rPr lang="en-US" sz="2400" dirty="0"/>
              <a:t> </a:t>
            </a:r>
            <a:r>
              <a:rPr lang="en-US" sz="2400" dirty="0" err="1"/>
              <a:t>podrían</a:t>
            </a:r>
            <a:r>
              <a:rPr lang="en-US" sz="2400" dirty="0"/>
              <a:t> ser </a:t>
            </a:r>
            <a:r>
              <a:rPr lang="en-US" sz="2400" dirty="0" err="1"/>
              <a:t>prometedores</a:t>
            </a:r>
            <a:r>
              <a:rPr lang="en-US" sz="2400" dirty="0"/>
              <a:t> para la </a:t>
            </a:r>
            <a:r>
              <a:rPr lang="en-US" sz="2400" dirty="0" err="1"/>
              <a:t>selección</a:t>
            </a:r>
            <a:r>
              <a:rPr lang="en-US" sz="2400" dirty="0"/>
              <a:t> de </a:t>
            </a:r>
            <a:r>
              <a:rPr lang="en-US" sz="2400" dirty="0" err="1"/>
              <a:t>pacientes</a:t>
            </a:r>
            <a:r>
              <a:rPr lang="en-US" sz="2400" dirty="0"/>
              <a:t> </a:t>
            </a:r>
            <a:r>
              <a:rPr lang="en-US" sz="2400" dirty="0" err="1"/>
              <a:t>respondedores</a:t>
            </a:r>
            <a:r>
              <a:rPr lang="en-US" sz="2600" dirty="0"/>
              <a:t>  </a:t>
            </a:r>
            <a:endParaRPr lang="en-US" sz="2600" dirty="0">
              <a:cs typeface="Calibri Light" panose="020F0302020204030204"/>
            </a:endParaRPr>
          </a:p>
          <a:p>
            <a:pPr marL="615950" indent="-514350">
              <a:lnSpc>
                <a:spcPct val="120000"/>
              </a:lnSpc>
            </a:pPr>
            <a:endParaRPr lang="en-US" sz="2600" dirty="0">
              <a:cs typeface="Calibri Light" panose="020F0302020204030204"/>
            </a:endParaRPr>
          </a:p>
          <a:p>
            <a:pPr marL="615950" indent="-514350">
              <a:lnSpc>
                <a:spcPct val="120000"/>
              </a:lnSpc>
            </a:pPr>
            <a:endParaRPr lang="es-ES" sz="2900" dirty="0">
              <a:cs typeface="Calibri Light" panose="020F0302020204030204"/>
            </a:endParaRPr>
          </a:p>
          <a:p>
            <a:pPr marL="615950" indent="-514350"/>
            <a:endParaRPr lang="en-US" dirty="0">
              <a:cs typeface="Calibri Light" panose="020F0302020204030204"/>
            </a:endParaRPr>
          </a:p>
        </p:txBody>
      </p:sp>
    </p:spTree>
    <p:extLst>
      <p:ext uri="{BB962C8B-B14F-4D97-AF65-F5344CB8AC3E}">
        <p14:creationId xmlns:p14="http://schemas.microsoft.com/office/powerpoint/2010/main" val="2064396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0F365137-23F7-40ED-B9B3-94FE3D10D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BA5FC2FB-82BF-439B-867E-0FC25035DCDA}"/>
              </a:ext>
            </a:extLst>
          </p:cNvPr>
          <p:cNvSpPr>
            <a:spLocks noGrp="1"/>
          </p:cNvSpPr>
          <p:nvPr>
            <p:ph type="ctrTitle"/>
          </p:nvPr>
        </p:nvSpPr>
        <p:spPr>
          <a:xfrm>
            <a:off x="1297294" y="1178052"/>
            <a:ext cx="5777316" cy="4501896"/>
          </a:xfrm>
        </p:spPr>
        <p:txBody>
          <a:bodyPr anchor="ctr">
            <a:normAutofit/>
          </a:bodyPr>
          <a:lstStyle/>
          <a:p>
            <a:pPr algn="r"/>
            <a:r>
              <a:rPr lang="es-ES">
                <a:solidFill>
                  <a:schemeClr val="bg1"/>
                </a:solidFill>
              </a:rPr>
              <a:t>gracias</a:t>
            </a:r>
          </a:p>
        </p:txBody>
      </p:sp>
      <p:cxnSp>
        <p:nvCxnSpPr>
          <p:cNvPr id="14" name="Straight Connector 10">
            <a:extLst>
              <a:ext uri="{FF2B5EF4-FFF2-40B4-BE49-F238E27FC236}">
                <a16:creationId xmlns:a16="http://schemas.microsoft.com/office/drawing/2014/main" id="{07BC4E14-913C-46C0-ABF7-BDDAEC08A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71116"/>
            <a:ext cx="0" cy="2715768"/>
          </a:xfrm>
          <a:prstGeom prst="line">
            <a:avLst/>
          </a:prstGeom>
          <a:ln>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00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1" name="Google Shape;221;p23"/>
          <p:cNvSpPr txBox="1">
            <a:spLocks noGrp="1"/>
          </p:cNvSpPr>
          <p:nvPr>
            <p:ph type="sldNum" idx="12"/>
          </p:nvPr>
        </p:nvSpPr>
        <p:spPr>
          <a:xfrm>
            <a:off x="-100" y="0"/>
            <a:ext cx="892800" cy="1520000"/>
          </a:xfrm>
          <a:prstGeom prst="rect">
            <a:avLst/>
          </a:prstGeom>
        </p:spPr>
        <p:txBody>
          <a:bodyPr spcFirstLastPara="1" vert="horz" wrap="square" lIns="121900" tIns="121900" rIns="121900" bIns="121900" rtlCol="0" anchor="b" anchorCtr="0">
            <a:noAutofit/>
          </a:bodyPr>
          <a:lstStyle/>
          <a:p>
            <a:pPr algn="ctr"/>
            <a:fld id="{00000000-1234-1234-1234-123412341234}" type="slidenum">
              <a:rPr lang="en"/>
              <a:pPr algn="ctr"/>
              <a:t>5</a:t>
            </a:fld>
            <a:endParaRPr dirty="0"/>
          </a:p>
        </p:txBody>
      </p:sp>
      <p:graphicFrame>
        <p:nvGraphicFramePr>
          <p:cNvPr id="10" name="Diagrama 3">
            <a:extLst>
              <a:ext uri="{FF2B5EF4-FFF2-40B4-BE49-F238E27FC236}">
                <a16:creationId xmlns:a16="http://schemas.microsoft.com/office/drawing/2014/main" id="{4D9BC5E8-2D9E-4EB4-844E-354B82DA781D}"/>
              </a:ext>
            </a:extLst>
          </p:cNvPr>
          <p:cNvGraphicFramePr/>
          <p:nvPr>
            <p:extLst>
              <p:ext uri="{D42A27DB-BD31-4B8C-83A1-F6EECF244321}">
                <p14:modId xmlns:p14="http://schemas.microsoft.com/office/powerpoint/2010/main" val="785809178"/>
              </p:ext>
            </p:extLst>
          </p:nvPr>
        </p:nvGraphicFramePr>
        <p:xfrm>
          <a:off x="-100" y="0"/>
          <a:ext cx="12141200" cy="7175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00" name="Picture 4" descr="Resultado de imaxes para adaptive t cell therapy">
            <a:extLst>
              <a:ext uri="{FF2B5EF4-FFF2-40B4-BE49-F238E27FC236}">
                <a16:creationId xmlns:a16="http://schemas.microsoft.com/office/drawing/2014/main" id="{A0A48F0E-4088-4177-9FA2-3E6AE1037D1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73" t="7032" r="3907" b="3906"/>
          <a:stretch/>
        </p:blipFill>
        <p:spPr bwMode="auto">
          <a:xfrm>
            <a:off x="9778999" y="3454400"/>
            <a:ext cx="196850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xes para citoquines immunotherapy">
            <a:extLst>
              <a:ext uri="{FF2B5EF4-FFF2-40B4-BE49-F238E27FC236}">
                <a16:creationId xmlns:a16="http://schemas.microsoft.com/office/drawing/2014/main" id="{3B7D9BEF-AFD6-43EB-B04F-7BDF1FE68D2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77" t="25226" r="55434" b="17711"/>
          <a:stretch/>
        </p:blipFill>
        <p:spPr bwMode="auto">
          <a:xfrm>
            <a:off x="7532427" y="4548857"/>
            <a:ext cx="1756601" cy="191544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xes para inhibitor immunotherapy">
            <a:extLst>
              <a:ext uri="{FF2B5EF4-FFF2-40B4-BE49-F238E27FC236}">
                <a16:creationId xmlns:a16="http://schemas.microsoft.com/office/drawing/2014/main" id="{DA742B9A-437E-440A-9B94-065E793E6B1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95365" y="898855"/>
            <a:ext cx="1876936" cy="1530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9C7CFA4-D6CD-42AD-8761-8C3F99F51675}"/>
              </a:ext>
            </a:extLst>
          </p:cNvPr>
          <p:cNvSpPr>
            <a:spLocks noGrp="1"/>
          </p:cNvSpPr>
          <p:nvPr>
            <p:ph type="title"/>
          </p:nvPr>
        </p:nvSpPr>
        <p:spPr/>
        <p:txBody>
          <a:bodyPr>
            <a:normAutofit fontScale="90000"/>
          </a:bodyPr>
          <a:lstStyle/>
          <a:p>
            <a:r>
              <a:rPr lang="es-ES" dirty="0"/>
              <a:t>nuevos patrones de respuesta</a:t>
            </a:r>
          </a:p>
        </p:txBody>
      </p:sp>
      <p:graphicFrame>
        <p:nvGraphicFramePr>
          <p:cNvPr id="6" name="Diagrama 11">
            <a:extLst>
              <a:ext uri="{FF2B5EF4-FFF2-40B4-BE49-F238E27FC236}">
                <a16:creationId xmlns:a16="http://schemas.microsoft.com/office/drawing/2014/main" id="{62994475-1FFB-4853-A2CA-CCB35B30FCA1}"/>
              </a:ext>
            </a:extLst>
          </p:cNvPr>
          <p:cNvGraphicFramePr/>
          <p:nvPr>
            <p:extLst>
              <p:ext uri="{D42A27DB-BD31-4B8C-83A1-F6EECF244321}">
                <p14:modId xmlns:p14="http://schemas.microsoft.com/office/powerpoint/2010/main" val="3344678077"/>
              </p:ext>
            </p:extLst>
          </p:nvPr>
        </p:nvGraphicFramePr>
        <p:xfrm>
          <a:off x="759575" y="616070"/>
          <a:ext cx="11172824" cy="651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820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2397609-60FC-403D-BD10-1FF8108F558A}"/>
              </a:ext>
            </a:extLst>
          </p:cNvPr>
          <p:cNvPicPr>
            <a:picLocks noChangeAspect="1"/>
          </p:cNvPicPr>
          <p:nvPr/>
        </p:nvPicPr>
        <p:blipFill>
          <a:blip r:embed="rId3"/>
          <a:stretch>
            <a:fillRect/>
          </a:stretch>
        </p:blipFill>
        <p:spPr>
          <a:xfrm>
            <a:off x="2457997" y="1282141"/>
            <a:ext cx="7005233" cy="4872080"/>
          </a:xfrm>
          <a:prstGeom prst="rect">
            <a:avLst/>
          </a:prstGeom>
        </p:spPr>
      </p:pic>
      <p:sp>
        <p:nvSpPr>
          <p:cNvPr id="2" name="CuadroTexto 1">
            <a:extLst>
              <a:ext uri="{FF2B5EF4-FFF2-40B4-BE49-F238E27FC236}">
                <a16:creationId xmlns:a16="http://schemas.microsoft.com/office/drawing/2014/main" id="{A8B17AF8-C348-4F4C-8024-266AE9976155}"/>
              </a:ext>
            </a:extLst>
          </p:cNvPr>
          <p:cNvSpPr txBox="1"/>
          <p:nvPr/>
        </p:nvSpPr>
        <p:spPr>
          <a:xfrm>
            <a:off x="8922590" y="6277155"/>
            <a:ext cx="32176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i="1" dirty="0"/>
              <a:t>Zacharis et al. Nature Medicine 2018</a:t>
            </a:r>
            <a:r>
              <a:rPr lang="it-IT" sz="1200" b="1" i="1" dirty="0"/>
              <a:t> </a:t>
            </a:r>
            <a:r>
              <a:rPr lang="it-IT" sz="1200" dirty="0"/>
              <a:t>24,724–730</a:t>
            </a:r>
            <a:endParaRPr lang="es-ES" sz="1200" dirty="0">
              <a:cs typeface="Calibri Light"/>
            </a:endParaRPr>
          </a:p>
        </p:txBody>
      </p:sp>
      <p:sp>
        <p:nvSpPr>
          <p:cNvPr id="5" name="CuadroTexto 4">
            <a:extLst>
              <a:ext uri="{FF2B5EF4-FFF2-40B4-BE49-F238E27FC236}">
                <a16:creationId xmlns:a16="http://schemas.microsoft.com/office/drawing/2014/main" id="{1A3CED2E-22F6-4286-966C-D33601C80AD7}"/>
              </a:ext>
            </a:extLst>
          </p:cNvPr>
          <p:cNvSpPr txBox="1"/>
          <p:nvPr/>
        </p:nvSpPr>
        <p:spPr>
          <a:xfrm>
            <a:off x="2232781" y="696686"/>
            <a:ext cx="909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t>Ca mama metastásico HER2 negativo. Tratamiento con </a:t>
            </a:r>
            <a:r>
              <a:rPr lang="es-ES" sz="1600" dirty="0" err="1"/>
              <a:t>TILs</a:t>
            </a:r>
            <a:r>
              <a:rPr lang="es-ES" sz="1600" dirty="0"/>
              <a:t> (linfocitos infiltrantes de tumor)</a:t>
            </a:r>
            <a:endParaRPr lang="es-ES" sz="1600" dirty="0">
              <a:cs typeface="Calibri Light"/>
            </a:endParaRPr>
          </a:p>
        </p:txBody>
      </p:sp>
    </p:spTree>
    <p:extLst>
      <p:ext uri="{BB962C8B-B14F-4D97-AF65-F5344CB8AC3E}">
        <p14:creationId xmlns:p14="http://schemas.microsoft.com/office/powerpoint/2010/main" val="99081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3">
            <a:extLst>
              <a:ext uri="{FF2B5EF4-FFF2-40B4-BE49-F238E27FC236}">
                <a16:creationId xmlns:a16="http://schemas.microsoft.com/office/drawing/2014/main" id="{782D34D8-8ACF-4ED5-90E3-C0AE6E2858FE}"/>
              </a:ext>
            </a:extLst>
          </p:cNvPr>
          <p:cNvGraphicFramePr>
            <a:graphicFrameLocks noGrp="1"/>
          </p:cNvGraphicFramePr>
          <p:nvPr>
            <p:extLst>
              <p:ext uri="{D42A27DB-BD31-4B8C-83A1-F6EECF244321}">
                <p14:modId xmlns:p14="http://schemas.microsoft.com/office/powerpoint/2010/main" val="587269853"/>
              </p:ext>
            </p:extLst>
          </p:nvPr>
        </p:nvGraphicFramePr>
        <p:xfrm>
          <a:off x="2669500" y="1780682"/>
          <a:ext cx="8036799" cy="4562791"/>
        </p:xfrm>
        <a:graphic>
          <a:graphicData uri="http://schemas.openxmlformats.org/drawingml/2006/table">
            <a:tbl>
              <a:tblPr firstRow="1" bandRow="1">
                <a:tableStyleId>{69CF1AB2-1976-4502-BF36-3FF5EA218861}</a:tableStyleId>
              </a:tblPr>
              <a:tblGrid>
                <a:gridCol w="2922275">
                  <a:extLst>
                    <a:ext uri="{9D8B030D-6E8A-4147-A177-3AD203B41FA5}">
                      <a16:colId xmlns:a16="http://schemas.microsoft.com/office/drawing/2014/main" val="4160890255"/>
                    </a:ext>
                  </a:extLst>
                </a:gridCol>
                <a:gridCol w="1160627">
                  <a:extLst>
                    <a:ext uri="{9D8B030D-6E8A-4147-A177-3AD203B41FA5}">
                      <a16:colId xmlns:a16="http://schemas.microsoft.com/office/drawing/2014/main" val="2158192773"/>
                    </a:ext>
                  </a:extLst>
                </a:gridCol>
                <a:gridCol w="1424763">
                  <a:extLst>
                    <a:ext uri="{9D8B030D-6E8A-4147-A177-3AD203B41FA5}">
                      <a16:colId xmlns:a16="http://schemas.microsoft.com/office/drawing/2014/main" val="2907605676"/>
                    </a:ext>
                  </a:extLst>
                </a:gridCol>
                <a:gridCol w="1279068">
                  <a:extLst>
                    <a:ext uri="{9D8B030D-6E8A-4147-A177-3AD203B41FA5}">
                      <a16:colId xmlns:a16="http://schemas.microsoft.com/office/drawing/2014/main" val="3115443286"/>
                    </a:ext>
                  </a:extLst>
                </a:gridCol>
                <a:gridCol w="1250066">
                  <a:extLst>
                    <a:ext uri="{9D8B030D-6E8A-4147-A177-3AD203B41FA5}">
                      <a16:colId xmlns:a16="http://schemas.microsoft.com/office/drawing/2014/main" val="2567818698"/>
                    </a:ext>
                  </a:extLst>
                </a:gridCol>
              </a:tblGrid>
              <a:tr h="1055814">
                <a:tc>
                  <a:txBody>
                    <a:bodyPr/>
                    <a:lstStyle/>
                    <a:p>
                      <a:pPr algn="r"/>
                      <a:r>
                        <a:rPr lang="es-ES" sz="1800" b="0" dirty="0"/>
                        <a:t>Respuesta convencional</a:t>
                      </a:r>
                    </a:p>
                  </a:txBody>
                  <a:tcPr/>
                </a:tc>
                <a:tc>
                  <a:txBody>
                    <a:bodyPr/>
                    <a:lstStyle/>
                    <a:p>
                      <a:endParaRPr lang="es-ES" dirty="0"/>
                    </a:p>
                  </a:txBody>
                  <a:tcPr/>
                </a:tc>
                <a:tc>
                  <a:txBody>
                    <a:bodyPr/>
                    <a:lstStyle/>
                    <a:p>
                      <a:endParaRPr lang="es-ES"/>
                    </a:p>
                  </a:txBody>
                  <a:tcPr/>
                </a:tc>
                <a:tc>
                  <a:txBody>
                    <a:bodyPr/>
                    <a:lstStyle/>
                    <a:p>
                      <a:endParaRPr lang="es-ES"/>
                    </a:p>
                  </a:txBody>
                  <a:tcPr/>
                </a:tc>
                <a:tc>
                  <a:txBody>
                    <a:bodyPr/>
                    <a:lstStyle/>
                    <a:p>
                      <a:endParaRPr lang="es-ES"/>
                    </a:p>
                  </a:txBody>
                  <a:tcPr/>
                </a:tc>
                <a:extLst>
                  <a:ext uri="{0D108BD9-81ED-4DB2-BD59-A6C34878D82A}">
                    <a16:rowId xmlns:a16="http://schemas.microsoft.com/office/drawing/2014/main" val="1269418114"/>
                  </a:ext>
                </a:extLst>
              </a:tr>
              <a:tr h="1055814">
                <a:tc>
                  <a:txBody>
                    <a:bodyPr/>
                    <a:lstStyle/>
                    <a:p>
                      <a:pPr algn="r"/>
                      <a:r>
                        <a:rPr lang="es-ES" sz="1800" dirty="0"/>
                        <a:t>Reducción lenta y progresiva de la carga tumoral</a:t>
                      </a:r>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extLst>
                  <a:ext uri="{0D108BD9-81ED-4DB2-BD59-A6C34878D82A}">
                    <a16:rowId xmlns:a16="http://schemas.microsoft.com/office/drawing/2014/main" val="3327073095"/>
                  </a:ext>
                </a:extLst>
              </a:tr>
              <a:tr h="1055814">
                <a:tc>
                  <a:txBody>
                    <a:bodyPr/>
                    <a:lstStyle/>
                    <a:p>
                      <a:pPr algn="r"/>
                      <a:r>
                        <a:rPr lang="es-ES" sz="1800" dirty="0"/>
                        <a:t>Respuesta tardía tras la progresión inicial</a:t>
                      </a:r>
                    </a:p>
                  </a:txBody>
                  <a:tcPr/>
                </a:tc>
                <a:tc>
                  <a:txBody>
                    <a:bodyPr/>
                    <a:lstStyle/>
                    <a:p>
                      <a:endParaRPr lang="es-ES"/>
                    </a:p>
                  </a:txBody>
                  <a:tcPr/>
                </a:tc>
                <a:tc>
                  <a:txBody>
                    <a:bodyPr/>
                    <a:lstStyle/>
                    <a:p>
                      <a:endParaRPr lang="es-ES"/>
                    </a:p>
                  </a:txBody>
                  <a:tcPr/>
                </a:tc>
                <a:tc>
                  <a:txBody>
                    <a:bodyPr/>
                    <a:lstStyle/>
                    <a:p>
                      <a:endParaRPr lang="es-ES"/>
                    </a:p>
                  </a:txBody>
                  <a:tcPr/>
                </a:tc>
                <a:tc>
                  <a:txBody>
                    <a:bodyPr/>
                    <a:lstStyle/>
                    <a:p>
                      <a:endParaRPr lang="es-ES"/>
                    </a:p>
                  </a:txBody>
                  <a:tcPr/>
                </a:tc>
                <a:extLst>
                  <a:ext uri="{0D108BD9-81ED-4DB2-BD59-A6C34878D82A}">
                    <a16:rowId xmlns:a16="http://schemas.microsoft.com/office/drawing/2014/main" val="1987399159"/>
                  </a:ext>
                </a:extLst>
              </a:tr>
              <a:tr h="1395349">
                <a:tc>
                  <a:txBody>
                    <a:bodyPr/>
                    <a:lstStyle/>
                    <a:p>
                      <a:pPr algn="r"/>
                      <a:r>
                        <a:rPr lang="es-ES" sz="1800" dirty="0"/>
                        <a:t>Aparece lesión nueva y después se reduce al mismo tiempo que la lesión diana</a:t>
                      </a:r>
                    </a:p>
                  </a:txBody>
                  <a:tcPr/>
                </a:tc>
                <a:tc>
                  <a:txBody>
                    <a:bodyPr/>
                    <a:lstStyle/>
                    <a:p>
                      <a:endParaRPr lang="es-ES" dirty="0"/>
                    </a:p>
                  </a:txBody>
                  <a:tcPr/>
                </a:tc>
                <a:tc>
                  <a:txBody>
                    <a:bodyPr/>
                    <a:lstStyle/>
                    <a:p>
                      <a:endParaRPr lang="es-ES" dirty="0"/>
                    </a:p>
                  </a:txBody>
                  <a:tcPr/>
                </a:tc>
                <a:tc>
                  <a:txBody>
                    <a:bodyPr/>
                    <a:lstStyle/>
                    <a:p>
                      <a:endParaRPr lang="es-ES"/>
                    </a:p>
                  </a:txBody>
                  <a:tcPr/>
                </a:tc>
                <a:tc>
                  <a:txBody>
                    <a:bodyPr/>
                    <a:lstStyle/>
                    <a:p>
                      <a:endParaRPr lang="es-ES" dirty="0"/>
                    </a:p>
                  </a:txBody>
                  <a:tcPr/>
                </a:tc>
                <a:extLst>
                  <a:ext uri="{0D108BD9-81ED-4DB2-BD59-A6C34878D82A}">
                    <a16:rowId xmlns:a16="http://schemas.microsoft.com/office/drawing/2014/main" val="1218222421"/>
                  </a:ext>
                </a:extLst>
              </a:tr>
            </a:tbl>
          </a:graphicData>
        </a:graphic>
      </p:graphicFrame>
      <p:sp>
        <p:nvSpPr>
          <p:cNvPr id="5" name="Explosión: 14 puntos 4">
            <a:extLst>
              <a:ext uri="{FF2B5EF4-FFF2-40B4-BE49-F238E27FC236}">
                <a16:creationId xmlns:a16="http://schemas.microsoft.com/office/drawing/2014/main" id="{38033749-A846-4731-9E22-3672D2019396}"/>
              </a:ext>
            </a:extLst>
          </p:cNvPr>
          <p:cNvSpPr/>
          <p:nvPr/>
        </p:nvSpPr>
        <p:spPr>
          <a:xfrm>
            <a:off x="5795120" y="2033470"/>
            <a:ext cx="657102" cy="558141"/>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xplosión: 14 puntos 5">
            <a:extLst>
              <a:ext uri="{FF2B5EF4-FFF2-40B4-BE49-F238E27FC236}">
                <a16:creationId xmlns:a16="http://schemas.microsoft.com/office/drawing/2014/main" id="{43E53F3A-5647-4F6E-B19E-2022065B2D24}"/>
              </a:ext>
            </a:extLst>
          </p:cNvPr>
          <p:cNvSpPr/>
          <p:nvPr/>
        </p:nvSpPr>
        <p:spPr>
          <a:xfrm>
            <a:off x="5764487" y="3183399"/>
            <a:ext cx="657102" cy="558141"/>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xplosión: 14 puntos 6">
            <a:extLst>
              <a:ext uri="{FF2B5EF4-FFF2-40B4-BE49-F238E27FC236}">
                <a16:creationId xmlns:a16="http://schemas.microsoft.com/office/drawing/2014/main" id="{D6CC4A9B-13CD-4B09-AF8B-5ADA6C57D5DE}"/>
              </a:ext>
            </a:extLst>
          </p:cNvPr>
          <p:cNvSpPr/>
          <p:nvPr/>
        </p:nvSpPr>
        <p:spPr>
          <a:xfrm>
            <a:off x="5762100" y="4232386"/>
            <a:ext cx="657102" cy="558141"/>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xplosión: 14 puntos 7">
            <a:extLst>
              <a:ext uri="{FF2B5EF4-FFF2-40B4-BE49-F238E27FC236}">
                <a16:creationId xmlns:a16="http://schemas.microsoft.com/office/drawing/2014/main" id="{CAA092C2-912A-4DBC-8FFB-A20E928604E1}"/>
              </a:ext>
            </a:extLst>
          </p:cNvPr>
          <p:cNvSpPr/>
          <p:nvPr/>
        </p:nvSpPr>
        <p:spPr>
          <a:xfrm>
            <a:off x="5755478" y="5232099"/>
            <a:ext cx="657102" cy="558141"/>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xplosión: 14 puntos 8">
            <a:extLst>
              <a:ext uri="{FF2B5EF4-FFF2-40B4-BE49-F238E27FC236}">
                <a16:creationId xmlns:a16="http://schemas.microsoft.com/office/drawing/2014/main" id="{C1F345E1-EC72-4630-B757-8A7DACA2A8C3}"/>
              </a:ext>
            </a:extLst>
          </p:cNvPr>
          <p:cNvSpPr/>
          <p:nvPr/>
        </p:nvSpPr>
        <p:spPr>
          <a:xfrm>
            <a:off x="7188576" y="2208295"/>
            <a:ext cx="252817" cy="165602"/>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xplosión: 14 puntos 9">
            <a:extLst>
              <a:ext uri="{FF2B5EF4-FFF2-40B4-BE49-F238E27FC236}">
                <a16:creationId xmlns:a16="http://schemas.microsoft.com/office/drawing/2014/main" id="{51CB9C0E-21B8-4371-9008-69C8E16D9DAB}"/>
              </a:ext>
            </a:extLst>
          </p:cNvPr>
          <p:cNvSpPr/>
          <p:nvPr/>
        </p:nvSpPr>
        <p:spPr>
          <a:xfrm>
            <a:off x="7073794" y="3171521"/>
            <a:ext cx="506145" cy="415193"/>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xplosión: 14 puntos 10">
            <a:extLst>
              <a:ext uri="{FF2B5EF4-FFF2-40B4-BE49-F238E27FC236}">
                <a16:creationId xmlns:a16="http://schemas.microsoft.com/office/drawing/2014/main" id="{E9CC56E7-110A-474E-ACC9-C3880B4851F4}"/>
              </a:ext>
            </a:extLst>
          </p:cNvPr>
          <p:cNvSpPr/>
          <p:nvPr/>
        </p:nvSpPr>
        <p:spPr>
          <a:xfrm>
            <a:off x="6845843" y="3924703"/>
            <a:ext cx="1036516" cy="996641"/>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xplosión: 14 puntos 11">
            <a:extLst>
              <a:ext uri="{FF2B5EF4-FFF2-40B4-BE49-F238E27FC236}">
                <a16:creationId xmlns:a16="http://schemas.microsoft.com/office/drawing/2014/main" id="{3508901E-97C5-46D5-BAE4-1FDE3E9545A3}"/>
              </a:ext>
            </a:extLst>
          </p:cNvPr>
          <p:cNvSpPr/>
          <p:nvPr/>
        </p:nvSpPr>
        <p:spPr>
          <a:xfrm>
            <a:off x="6922837" y="5232099"/>
            <a:ext cx="657102" cy="558141"/>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xplosión: 14 puntos 12">
            <a:extLst>
              <a:ext uri="{FF2B5EF4-FFF2-40B4-BE49-F238E27FC236}">
                <a16:creationId xmlns:a16="http://schemas.microsoft.com/office/drawing/2014/main" id="{0A7832AF-DAE6-45A8-9028-3EE9FEF6FF73}"/>
              </a:ext>
            </a:extLst>
          </p:cNvPr>
          <p:cNvSpPr/>
          <p:nvPr/>
        </p:nvSpPr>
        <p:spPr>
          <a:xfrm>
            <a:off x="8276016" y="4124592"/>
            <a:ext cx="657102" cy="558141"/>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xplosión: 14 puntos 13">
            <a:extLst>
              <a:ext uri="{FF2B5EF4-FFF2-40B4-BE49-F238E27FC236}">
                <a16:creationId xmlns:a16="http://schemas.microsoft.com/office/drawing/2014/main" id="{035B1810-FD42-4231-9824-28BC489B7429}"/>
              </a:ext>
            </a:extLst>
          </p:cNvPr>
          <p:cNvSpPr/>
          <p:nvPr/>
        </p:nvSpPr>
        <p:spPr>
          <a:xfrm>
            <a:off x="8402684" y="3226933"/>
            <a:ext cx="290947" cy="290947"/>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xplosión: 14 puntos 15">
            <a:extLst>
              <a:ext uri="{FF2B5EF4-FFF2-40B4-BE49-F238E27FC236}">
                <a16:creationId xmlns:a16="http://schemas.microsoft.com/office/drawing/2014/main" id="{6CDEFDB2-5A44-4C27-8EC6-68300B86D2F7}"/>
              </a:ext>
            </a:extLst>
          </p:cNvPr>
          <p:cNvSpPr/>
          <p:nvPr/>
        </p:nvSpPr>
        <p:spPr>
          <a:xfrm>
            <a:off x="9790547" y="4371399"/>
            <a:ext cx="191986" cy="191987"/>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xplosión: 14 puntos 16">
            <a:extLst>
              <a:ext uri="{FF2B5EF4-FFF2-40B4-BE49-F238E27FC236}">
                <a16:creationId xmlns:a16="http://schemas.microsoft.com/office/drawing/2014/main" id="{9916574E-6426-4F2B-AC6E-C416842EB89C}"/>
              </a:ext>
            </a:extLst>
          </p:cNvPr>
          <p:cNvSpPr/>
          <p:nvPr/>
        </p:nvSpPr>
        <p:spPr>
          <a:xfrm>
            <a:off x="7417641" y="5697214"/>
            <a:ext cx="191986" cy="191987"/>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xplosión: 14 puntos 17">
            <a:extLst>
              <a:ext uri="{FF2B5EF4-FFF2-40B4-BE49-F238E27FC236}">
                <a16:creationId xmlns:a16="http://schemas.microsoft.com/office/drawing/2014/main" id="{DC275317-9793-43A8-9CC8-257AF21F8652}"/>
              </a:ext>
            </a:extLst>
          </p:cNvPr>
          <p:cNvSpPr/>
          <p:nvPr/>
        </p:nvSpPr>
        <p:spPr>
          <a:xfrm>
            <a:off x="8290861" y="5360749"/>
            <a:ext cx="370115" cy="300844"/>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xplosión: 14 puntos 18">
            <a:extLst>
              <a:ext uri="{FF2B5EF4-FFF2-40B4-BE49-F238E27FC236}">
                <a16:creationId xmlns:a16="http://schemas.microsoft.com/office/drawing/2014/main" id="{774A176E-83CA-4396-8408-DAD7528A0B77}"/>
              </a:ext>
            </a:extLst>
          </p:cNvPr>
          <p:cNvSpPr/>
          <p:nvPr/>
        </p:nvSpPr>
        <p:spPr>
          <a:xfrm>
            <a:off x="7249407" y="5855551"/>
            <a:ext cx="191986" cy="191987"/>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xplosión: 14 puntos 20">
            <a:extLst>
              <a:ext uri="{FF2B5EF4-FFF2-40B4-BE49-F238E27FC236}">
                <a16:creationId xmlns:a16="http://schemas.microsoft.com/office/drawing/2014/main" id="{ABF8C407-BCE3-4BC6-813E-E109B0DB263D}"/>
              </a:ext>
            </a:extLst>
          </p:cNvPr>
          <p:cNvSpPr/>
          <p:nvPr/>
        </p:nvSpPr>
        <p:spPr>
          <a:xfrm>
            <a:off x="8729998" y="5665885"/>
            <a:ext cx="93026" cy="156176"/>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xplosión: 14 puntos 22">
            <a:extLst>
              <a:ext uri="{FF2B5EF4-FFF2-40B4-BE49-F238E27FC236}">
                <a16:creationId xmlns:a16="http://schemas.microsoft.com/office/drawing/2014/main" id="{80652237-8BC7-4CAA-8048-640E20467CCD}"/>
              </a:ext>
            </a:extLst>
          </p:cNvPr>
          <p:cNvSpPr/>
          <p:nvPr/>
        </p:nvSpPr>
        <p:spPr>
          <a:xfrm>
            <a:off x="8548158" y="5855552"/>
            <a:ext cx="112818" cy="93027"/>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xplosión: 14 puntos 23">
            <a:extLst>
              <a:ext uri="{FF2B5EF4-FFF2-40B4-BE49-F238E27FC236}">
                <a16:creationId xmlns:a16="http://schemas.microsoft.com/office/drawing/2014/main" id="{04BFD624-90C9-4C65-B10E-1AA7731BF113}"/>
              </a:ext>
            </a:extLst>
          </p:cNvPr>
          <p:cNvSpPr/>
          <p:nvPr/>
        </p:nvSpPr>
        <p:spPr>
          <a:xfrm>
            <a:off x="9793468" y="5434102"/>
            <a:ext cx="221674" cy="221676"/>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xplosión: 14 puntos 24">
            <a:extLst>
              <a:ext uri="{FF2B5EF4-FFF2-40B4-BE49-F238E27FC236}">
                <a16:creationId xmlns:a16="http://schemas.microsoft.com/office/drawing/2014/main" id="{307C7554-79BF-4BD8-8178-E1E5E624C9BB}"/>
              </a:ext>
            </a:extLst>
          </p:cNvPr>
          <p:cNvSpPr/>
          <p:nvPr/>
        </p:nvSpPr>
        <p:spPr>
          <a:xfrm>
            <a:off x="8619386" y="2208295"/>
            <a:ext cx="162299" cy="122714"/>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xplosión: 14 puntos 25">
            <a:extLst>
              <a:ext uri="{FF2B5EF4-FFF2-40B4-BE49-F238E27FC236}">
                <a16:creationId xmlns:a16="http://schemas.microsoft.com/office/drawing/2014/main" id="{1257E69F-A1FF-4438-B8F8-84E85A5AC0D6}"/>
              </a:ext>
            </a:extLst>
          </p:cNvPr>
          <p:cNvSpPr/>
          <p:nvPr/>
        </p:nvSpPr>
        <p:spPr>
          <a:xfrm>
            <a:off x="9846312" y="2323932"/>
            <a:ext cx="162299" cy="122714"/>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Explosión: 14 puntos 26">
            <a:extLst>
              <a:ext uri="{FF2B5EF4-FFF2-40B4-BE49-F238E27FC236}">
                <a16:creationId xmlns:a16="http://schemas.microsoft.com/office/drawing/2014/main" id="{382FB81B-60DE-4522-868A-3735D2AB09D1}"/>
              </a:ext>
            </a:extLst>
          </p:cNvPr>
          <p:cNvSpPr/>
          <p:nvPr/>
        </p:nvSpPr>
        <p:spPr>
          <a:xfrm>
            <a:off x="9846312" y="3352968"/>
            <a:ext cx="162299" cy="122714"/>
          </a:xfrm>
          <a:prstGeom prst="irregularSeal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456B1680-9C75-4A80-BE43-7E72BCF6B264}"/>
              </a:ext>
            </a:extLst>
          </p:cNvPr>
          <p:cNvSpPr/>
          <p:nvPr/>
        </p:nvSpPr>
        <p:spPr>
          <a:xfrm rot="16200000">
            <a:off x="1009733" y="2356346"/>
            <a:ext cx="2113164" cy="954107"/>
          </a:xfrm>
          <a:prstGeom prst="rect">
            <a:avLst/>
          </a:prstGeom>
          <a:solidFill>
            <a:srgbClr val="FF9933"/>
          </a:solidFill>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s-ES" sz="2800" dirty="0">
                <a:ln w="0"/>
                <a:solidFill>
                  <a:schemeClr val="bg1"/>
                </a:solidFill>
                <a:effectLst>
                  <a:outerShdw blurRad="38100" dist="19050" dir="2700000" algn="tl" rotWithShape="0">
                    <a:schemeClr val="dk1">
                      <a:alpha val="40000"/>
                    </a:schemeClr>
                  </a:outerShdw>
                </a:effectLst>
              </a:rPr>
              <a:t>Mayoría de los pacientes</a:t>
            </a:r>
          </a:p>
        </p:txBody>
      </p:sp>
      <p:sp>
        <p:nvSpPr>
          <p:cNvPr id="29" name="Rectángulo 28">
            <a:extLst>
              <a:ext uri="{FF2B5EF4-FFF2-40B4-BE49-F238E27FC236}">
                <a16:creationId xmlns:a16="http://schemas.microsoft.com/office/drawing/2014/main" id="{3C0FBE26-298A-45C9-A332-048E382AAAA6}"/>
              </a:ext>
            </a:extLst>
          </p:cNvPr>
          <p:cNvSpPr/>
          <p:nvPr/>
        </p:nvSpPr>
        <p:spPr>
          <a:xfrm rot="16200000">
            <a:off x="833296" y="4637739"/>
            <a:ext cx="2449628" cy="954107"/>
          </a:xfrm>
          <a:prstGeom prst="rect">
            <a:avLst/>
          </a:prstGeom>
          <a:solidFill>
            <a:srgbClr val="FF0000"/>
          </a:solidFill>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s-ES" sz="2800" dirty="0">
                <a:ln w="0"/>
                <a:solidFill>
                  <a:schemeClr val="bg1"/>
                </a:solidFill>
                <a:effectLst>
                  <a:outerShdw blurRad="38100" dist="19050" dir="2700000" algn="tl" rotWithShape="0">
                    <a:schemeClr val="dk1">
                      <a:alpha val="40000"/>
                    </a:schemeClr>
                  </a:outerShdw>
                </a:effectLst>
              </a:rPr>
              <a:t>Minoría de los pacientes</a:t>
            </a:r>
          </a:p>
        </p:txBody>
      </p:sp>
      <p:sp>
        <p:nvSpPr>
          <p:cNvPr id="15" name="Título 14">
            <a:extLst>
              <a:ext uri="{FF2B5EF4-FFF2-40B4-BE49-F238E27FC236}">
                <a16:creationId xmlns:a16="http://schemas.microsoft.com/office/drawing/2014/main" id="{A69934DD-047E-4C6B-8B43-5505C38C12E9}"/>
              </a:ext>
            </a:extLst>
          </p:cNvPr>
          <p:cNvSpPr>
            <a:spLocks noGrp="1"/>
          </p:cNvSpPr>
          <p:nvPr>
            <p:ph type="title"/>
          </p:nvPr>
        </p:nvSpPr>
        <p:spPr/>
        <p:txBody>
          <a:bodyPr>
            <a:normAutofit fontScale="90000"/>
          </a:bodyPr>
          <a:lstStyle/>
          <a:p>
            <a:r>
              <a:rPr lang="es-ES" dirty="0"/>
              <a:t>nuevos patrones de respuesta</a:t>
            </a:r>
          </a:p>
        </p:txBody>
      </p:sp>
      <p:sp>
        <p:nvSpPr>
          <p:cNvPr id="22" name="CuadroTexto 21">
            <a:extLst>
              <a:ext uri="{FF2B5EF4-FFF2-40B4-BE49-F238E27FC236}">
                <a16:creationId xmlns:a16="http://schemas.microsoft.com/office/drawing/2014/main" id="{C0CF04D5-8911-456A-AD84-DAAC9845CB22}"/>
              </a:ext>
            </a:extLst>
          </p:cNvPr>
          <p:cNvSpPr txBox="1"/>
          <p:nvPr/>
        </p:nvSpPr>
        <p:spPr>
          <a:xfrm>
            <a:off x="5781675" y="6398641"/>
            <a:ext cx="1088021" cy="369332"/>
          </a:xfrm>
          <a:prstGeom prst="rect">
            <a:avLst/>
          </a:prstGeom>
          <a:noFill/>
        </p:spPr>
        <p:txBody>
          <a:bodyPr wrap="square" rtlCol="0">
            <a:spAutoFit/>
          </a:bodyPr>
          <a:lstStyle/>
          <a:p>
            <a:r>
              <a:rPr lang="es-ES" i="1" dirty="0"/>
              <a:t>inicio</a:t>
            </a:r>
          </a:p>
        </p:txBody>
      </p:sp>
      <p:sp>
        <p:nvSpPr>
          <p:cNvPr id="30" name="CuadroTexto 29">
            <a:extLst>
              <a:ext uri="{FF2B5EF4-FFF2-40B4-BE49-F238E27FC236}">
                <a16:creationId xmlns:a16="http://schemas.microsoft.com/office/drawing/2014/main" id="{97D62926-6ADD-4653-BEC7-06192EEAA787}"/>
              </a:ext>
            </a:extLst>
          </p:cNvPr>
          <p:cNvSpPr txBox="1"/>
          <p:nvPr/>
        </p:nvSpPr>
        <p:spPr>
          <a:xfrm>
            <a:off x="6830406" y="6401754"/>
            <a:ext cx="1088021" cy="369332"/>
          </a:xfrm>
          <a:prstGeom prst="rect">
            <a:avLst/>
          </a:prstGeom>
          <a:noFill/>
        </p:spPr>
        <p:txBody>
          <a:bodyPr wrap="square" rtlCol="0">
            <a:spAutoFit/>
          </a:bodyPr>
          <a:lstStyle/>
          <a:p>
            <a:r>
              <a:rPr lang="es-ES" i="1" dirty="0"/>
              <a:t>12 </a:t>
            </a:r>
            <a:r>
              <a:rPr lang="es-ES" i="1" dirty="0" err="1"/>
              <a:t>sems</a:t>
            </a:r>
            <a:endParaRPr lang="es-ES" i="1" dirty="0"/>
          </a:p>
        </p:txBody>
      </p:sp>
      <p:sp>
        <p:nvSpPr>
          <p:cNvPr id="31" name="CuadroTexto 30">
            <a:extLst>
              <a:ext uri="{FF2B5EF4-FFF2-40B4-BE49-F238E27FC236}">
                <a16:creationId xmlns:a16="http://schemas.microsoft.com/office/drawing/2014/main" id="{520D0F7C-BE90-4468-BB85-FF05ED32BE3D}"/>
              </a:ext>
            </a:extLst>
          </p:cNvPr>
          <p:cNvSpPr txBox="1"/>
          <p:nvPr/>
        </p:nvSpPr>
        <p:spPr>
          <a:xfrm>
            <a:off x="8185987" y="6372020"/>
            <a:ext cx="2358550" cy="369332"/>
          </a:xfrm>
          <a:prstGeom prst="rect">
            <a:avLst/>
          </a:prstGeom>
          <a:noFill/>
        </p:spPr>
        <p:txBody>
          <a:bodyPr wrap="square" rtlCol="0">
            <a:spAutoFit/>
          </a:bodyPr>
          <a:lstStyle/>
          <a:p>
            <a:r>
              <a:rPr lang="es-ES" i="1" dirty="0"/>
              <a:t>controles posteriores</a:t>
            </a:r>
          </a:p>
        </p:txBody>
      </p:sp>
      <p:sp>
        <p:nvSpPr>
          <p:cNvPr id="2" name="CuadroTexto 1">
            <a:extLst>
              <a:ext uri="{FF2B5EF4-FFF2-40B4-BE49-F238E27FC236}">
                <a16:creationId xmlns:a16="http://schemas.microsoft.com/office/drawing/2014/main" id="{58F0713D-D473-4DBB-9F18-7983CFB4BDFF}"/>
              </a:ext>
            </a:extLst>
          </p:cNvPr>
          <p:cNvSpPr txBox="1"/>
          <p:nvPr/>
        </p:nvSpPr>
        <p:spPr>
          <a:xfrm>
            <a:off x="10440493" y="4893545"/>
            <a:ext cx="2220000" cy="338554"/>
          </a:xfrm>
          <a:prstGeom prst="rect">
            <a:avLst/>
          </a:prstGeom>
          <a:noFill/>
        </p:spPr>
        <p:txBody>
          <a:bodyPr wrap="square" rtlCol="0">
            <a:spAutoFit/>
          </a:bodyPr>
          <a:lstStyle/>
          <a:p>
            <a:r>
              <a:rPr lang="es-ES" sz="1600" b="1" dirty="0">
                <a:solidFill>
                  <a:srgbClr val="FF0000"/>
                </a:solidFill>
              </a:rPr>
              <a:t>PSEUDOPROGRESIÓN</a:t>
            </a:r>
          </a:p>
        </p:txBody>
      </p:sp>
      <p:sp>
        <p:nvSpPr>
          <p:cNvPr id="20" name="Cerrar llave 19">
            <a:extLst>
              <a:ext uri="{FF2B5EF4-FFF2-40B4-BE49-F238E27FC236}">
                <a16:creationId xmlns:a16="http://schemas.microsoft.com/office/drawing/2014/main" id="{FC557969-2623-4762-9D75-47C592CED851}"/>
              </a:ext>
            </a:extLst>
          </p:cNvPr>
          <p:cNvSpPr/>
          <p:nvPr/>
        </p:nvSpPr>
        <p:spPr>
          <a:xfrm>
            <a:off x="10053372" y="3889978"/>
            <a:ext cx="376867" cy="2315459"/>
          </a:xfrm>
          <a:prstGeom prst="rightBrace">
            <a:avLst>
              <a:gd name="adj1" fmla="val 8333"/>
              <a:gd name="adj2" fmla="val 51067"/>
            </a:avLst>
          </a:prstGeom>
          <a:noFill/>
          <a:ln w="381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996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9677C-9D6A-4BA6-B27F-5AD0EF8DE2D3}"/>
              </a:ext>
            </a:extLst>
          </p:cNvPr>
          <p:cNvSpPr>
            <a:spLocks noGrp="1"/>
          </p:cNvSpPr>
          <p:nvPr>
            <p:ph type="title"/>
          </p:nvPr>
        </p:nvSpPr>
        <p:spPr>
          <a:xfrm>
            <a:off x="1125900" y="7464"/>
            <a:ext cx="4736800" cy="1520000"/>
          </a:xfrm>
        </p:spPr>
        <p:txBody>
          <a:bodyPr>
            <a:normAutofit fontScale="90000"/>
          </a:bodyPr>
          <a:lstStyle/>
          <a:p>
            <a:r>
              <a:rPr lang="es-ES" dirty="0" err="1"/>
              <a:t>pseudoprogresión</a:t>
            </a:r>
            <a:endParaRPr lang="es-ES" dirty="0"/>
          </a:p>
        </p:txBody>
      </p:sp>
      <p:pic>
        <p:nvPicPr>
          <p:cNvPr id="8" name="Imagen 7" descr="Imagen que contiene electrónica&#10;&#10;Descripción generada automáticamente">
            <a:extLst>
              <a:ext uri="{FF2B5EF4-FFF2-40B4-BE49-F238E27FC236}">
                <a16:creationId xmlns:a16="http://schemas.microsoft.com/office/drawing/2014/main" id="{337EFF7C-2347-47C1-8666-046A0622687B}"/>
              </a:ext>
            </a:extLst>
          </p:cNvPr>
          <p:cNvPicPr>
            <a:picLocks noChangeAspect="1"/>
          </p:cNvPicPr>
          <p:nvPr/>
        </p:nvPicPr>
        <p:blipFill rotWithShape="1">
          <a:blip r:embed="rId3">
            <a:extLst>
              <a:ext uri="{28A0092B-C50C-407E-A947-70E740481C1C}">
                <a14:useLocalDpi xmlns:a14="http://schemas.microsoft.com/office/drawing/2010/main" val="0"/>
              </a:ext>
            </a:extLst>
          </a:blip>
          <a:srcRect l="15444" t="28603" r="17484" b="22268"/>
          <a:stretch/>
        </p:blipFill>
        <p:spPr>
          <a:xfrm>
            <a:off x="7542536" y="1527463"/>
            <a:ext cx="4649464" cy="4540917"/>
          </a:xfrm>
          <a:prstGeom prst="rect">
            <a:avLst/>
          </a:prstGeom>
        </p:spPr>
      </p:pic>
      <p:pic>
        <p:nvPicPr>
          <p:cNvPr id="10" name="Imagen 9" descr="Imagen que contiene monitor, electrónica, interior, mesa&#10;&#10;Descripción generada automáticamente">
            <a:extLst>
              <a:ext uri="{FF2B5EF4-FFF2-40B4-BE49-F238E27FC236}">
                <a16:creationId xmlns:a16="http://schemas.microsoft.com/office/drawing/2014/main" id="{1B25EBBE-BF2C-4D46-AF04-33E3BA8458F0}"/>
              </a:ext>
            </a:extLst>
          </p:cNvPr>
          <p:cNvPicPr>
            <a:picLocks noChangeAspect="1"/>
          </p:cNvPicPr>
          <p:nvPr/>
        </p:nvPicPr>
        <p:blipFill rotWithShape="1">
          <a:blip r:embed="rId4">
            <a:extLst>
              <a:ext uri="{28A0092B-C50C-407E-A947-70E740481C1C}">
                <a14:useLocalDpi xmlns:a14="http://schemas.microsoft.com/office/drawing/2010/main" val="0"/>
              </a:ext>
            </a:extLst>
          </a:blip>
          <a:srcRect l="18086" t="28883" r="13539" b="21958"/>
          <a:stretch/>
        </p:blipFill>
        <p:spPr>
          <a:xfrm>
            <a:off x="3960902" y="1527464"/>
            <a:ext cx="4736799" cy="4540917"/>
          </a:xfrm>
          <a:prstGeom prst="rect">
            <a:avLst/>
          </a:prstGeom>
        </p:spPr>
      </p:pic>
      <p:pic>
        <p:nvPicPr>
          <p:cNvPr id="6" name="Imagen 5" descr="Imagen que contiene electrónica, interior, mesa&#10;&#10;Descripción generada automáticamente">
            <a:extLst>
              <a:ext uri="{FF2B5EF4-FFF2-40B4-BE49-F238E27FC236}">
                <a16:creationId xmlns:a16="http://schemas.microsoft.com/office/drawing/2014/main" id="{51E3EFB3-208C-4949-A723-F41C5CFE97F3}"/>
              </a:ext>
            </a:extLst>
          </p:cNvPr>
          <p:cNvPicPr>
            <a:picLocks noChangeAspect="1"/>
          </p:cNvPicPr>
          <p:nvPr/>
        </p:nvPicPr>
        <p:blipFill rotWithShape="1">
          <a:blip r:embed="rId5">
            <a:extLst>
              <a:ext uri="{28A0092B-C50C-407E-A947-70E740481C1C}">
                <a14:useLocalDpi xmlns:a14="http://schemas.microsoft.com/office/drawing/2010/main" val="0"/>
              </a:ext>
            </a:extLst>
          </a:blip>
          <a:srcRect l="17203" t="25142" r="13378" b="24358"/>
          <a:stretch/>
        </p:blipFill>
        <p:spPr>
          <a:xfrm>
            <a:off x="0" y="1527464"/>
            <a:ext cx="4681720" cy="4540917"/>
          </a:xfrm>
          <a:prstGeom prst="rect">
            <a:avLst/>
          </a:prstGeom>
        </p:spPr>
      </p:pic>
      <p:sp>
        <p:nvSpPr>
          <p:cNvPr id="12" name="CuadroTexto 11">
            <a:extLst>
              <a:ext uri="{FF2B5EF4-FFF2-40B4-BE49-F238E27FC236}">
                <a16:creationId xmlns:a16="http://schemas.microsoft.com/office/drawing/2014/main" id="{9A49D734-13C7-4DD1-B8B0-A936F679CBC9}"/>
              </a:ext>
            </a:extLst>
          </p:cNvPr>
          <p:cNvSpPr txBox="1"/>
          <p:nvPr/>
        </p:nvSpPr>
        <p:spPr>
          <a:xfrm>
            <a:off x="6007069" y="5357544"/>
            <a:ext cx="1390217" cy="369332"/>
          </a:xfrm>
          <a:prstGeom prst="rect">
            <a:avLst/>
          </a:prstGeom>
          <a:noFill/>
        </p:spPr>
        <p:txBody>
          <a:bodyPr wrap="square" rtlCol="0">
            <a:spAutoFit/>
          </a:bodyPr>
          <a:lstStyle/>
          <a:p>
            <a:r>
              <a:rPr lang="es-ES" b="1" dirty="0"/>
              <a:t>1º control</a:t>
            </a:r>
          </a:p>
        </p:txBody>
      </p:sp>
      <p:sp>
        <p:nvSpPr>
          <p:cNvPr id="20" name="CuadroTexto 19">
            <a:extLst>
              <a:ext uri="{FF2B5EF4-FFF2-40B4-BE49-F238E27FC236}">
                <a16:creationId xmlns:a16="http://schemas.microsoft.com/office/drawing/2014/main" id="{BE36FAC5-7286-4E45-B7FA-85B131D37CCE}"/>
              </a:ext>
            </a:extLst>
          </p:cNvPr>
          <p:cNvSpPr txBox="1"/>
          <p:nvPr/>
        </p:nvSpPr>
        <p:spPr>
          <a:xfrm>
            <a:off x="2146154" y="5357544"/>
            <a:ext cx="1390217" cy="369332"/>
          </a:xfrm>
          <a:prstGeom prst="rect">
            <a:avLst/>
          </a:prstGeom>
          <a:noFill/>
        </p:spPr>
        <p:txBody>
          <a:bodyPr wrap="square" rtlCol="0">
            <a:spAutoFit/>
          </a:bodyPr>
          <a:lstStyle/>
          <a:p>
            <a:r>
              <a:rPr lang="es-ES" b="1" dirty="0"/>
              <a:t>BASAL</a:t>
            </a:r>
          </a:p>
        </p:txBody>
      </p:sp>
      <p:sp>
        <p:nvSpPr>
          <p:cNvPr id="25" name="CuadroTexto 24">
            <a:extLst>
              <a:ext uri="{FF2B5EF4-FFF2-40B4-BE49-F238E27FC236}">
                <a16:creationId xmlns:a16="http://schemas.microsoft.com/office/drawing/2014/main" id="{EBA5C728-D08C-46DD-8DE9-374157E86D8A}"/>
              </a:ext>
            </a:extLst>
          </p:cNvPr>
          <p:cNvSpPr txBox="1"/>
          <p:nvPr/>
        </p:nvSpPr>
        <p:spPr>
          <a:xfrm>
            <a:off x="9749742" y="5357544"/>
            <a:ext cx="1390217" cy="369332"/>
          </a:xfrm>
          <a:prstGeom prst="rect">
            <a:avLst/>
          </a:prstGeom>
          <a:noFill/>
        </p:spPr>
        <p:txBody>
          <a:bodyPr wrap="square" rtlCol="0">
            <a:spAutoFit/>
          </a:bodyPr>
          <a:lstStyle/>
          <a:p>
            <a:r>
              <a:rPr lang="es-ES" b="1" dirty="0"/>
              <a:t>+ 4 semanas</a:t>
            </a:r>
          </a:p>
        </p:txBody>
      </p:sp>
      <p:sp>
        <p:nvSpPr>
          <p:cNvPr id="13" name="Rectángulo 12">
            <a:extLst>
              <a:ext uri="{FF2B5EF4-FFF2-40B4-BE49-F238E27FC236}">
                <a16:creationId xmlns:a16="http://schemas.microsoft.com/office/drawing/2014/main" id="{8213E051-2646-4069-AA06-4BE9EA30B423}"/>
              </a:ext>
            </a:extLst>
          </p:cNvPr>
          <p:cNvSpPr/>
          <p:nvPr/>
        </p:nvSpPr>
        <p:spPr>
          <a:xfrm>
            <a:off x="5974813" y="3244334"/>
            <a:ext cx="242374" cy="369332"/>
          </a:xfrm>
          <a:prstGeom prst="rect">
            <a:avLst/>
          </a:prstGeom>
        </p:spPr>
        <p:txBody>
          <a:bodyPr wrap="none">
            <a:spAutoFit/>
          </a:bodyPr>
          <a:lstStyle/>
          <a:p>
            <a:r>
              <a:rPr lang="es-ES" dirty="0">
                <a:solidFill>
                  <a:srgbClr val="000000"/>
                </a:solidFill>
                <a:latin typeface="Times New Roman" panose="02020603050405020304" pitchFamily="18" charset="0"/>
              </a:rPr>
              <a:t> </a:t>
            </a:r>
            <a:endParaRPr lang="es-ES" dirty="0"/>
          </a:p>
        </p:txBody>
      </p:sp>
      <p:sp>
        <p:nvSpPr>
          <p:cNvPr id="3" name="CuadroTexto 2">
            <a:extLst>
              <a:ext uri="{FF2B5EF4-FFF2-40B4-BE49-F238E27FC236}">
                <a16:creationId xmlns:a16="http://schemas.microsoft.com/office/drawing/2014/main" id="{41853257-BE4D-4FFA-A0CB-616A615C7071}"/>
              </a:ext>
            </a:extLst>
          </p:cNvPr>
          <p:cNvSpPr txBox="1"/>
          <p:nvPr/>
        </p:nvSpPr>
        <p:spPr>
          <a:xfrm>
            <a:off x="3196973" y="6070654"/>
            <a:ext cx="910065" cy="369332"/>
          </a:xfrm>
          <a:prstGeom prst="rect">
            <a:avLst/>
          </a:prstGeom>
          <a:noFill/>
        </p:spPr>
        <p:txBody>
          <a:bodyPr wrap="square" rtlCol="0" anchor="t">
            <a:spAutoFit/>
          </a:bodyPr>
          <a:lstStyle/>
          <a:p>
            <a:r>
              <a:rPr lang="es-ES" dirty="0"/>
              <a:t>10 mm</a:t>
            </a:r>
          </a:p>
        </p:txBody>
      </p:sp>
      <p:sp>
        <p:nvSpPr>
          <p:cNvPr id="11" name="CuadroTexto 10">
            <a:extLst>
              <a:ext uri="{FF2B5EF4-FFF2-40B4-BE49-F238E27FC236}">
                <a16:creationId xmlns:a16="http://schemas.microsoft.com/office/drawing/2014/main" id="{2D9E3ADE-9B31-45F4-952B-01C90D7DC15B}"/>
              </a:ext>
            </a:extLst>
          </p:cNvPr>
          <p:cNvSpPr txBox="1"/>
          <p:nvPr/>
        </p:nvSpPr>
        <p:spPr>
          <a:xfrm>
            <a:off x="7467168" y="6091530"/>
            <a:ext cx="901328" cy="369332"/>
          </a:xfrm>
          <a:prstGeom prst="rect">
            <a:avLst/>
          </a:prstGeom>
          <a:noFill/>
        </p:spPr>
        <p:txBody>
          <a:bodyPr wrap="square" rtlCol="0">
            <a:spAutoFit/>
          </a:bodyPr>
          <a:lstStyle/>
          <a:p>
            <a:r>
              <a:rPr lang="es-ES" dirty="0"/>
              <a:t>19 mm</a:t>
            </a:r>
          </a:p>
        </p:txBody>
      </p:sp>
      <p:sp>
        <p:nvSpPr>
          <p:cNvPr id="14" name="CuadroTexto 13">
            <a:extLst>
              <a:ext uri="{FF2B5EF4-FFF2-40B4-BE49-F238E27FC236}">
                <a16:creationId xmlns:a16="http://schemas.microsoft.com/office/drawing/2014/main" id="{59081B54-A7A8-4116-894F-B8D8408FF3AB}"/>
              </a:ext>
            </a:extLst>
          </p:cNvPr>
          <p:cNvSpPr txBox="1"/>
          <p:nvPr/>
        </p:nvSpPr>
        <p:spPr>
          <a:xfrm>
            <a:off x="10619216" y="6068380"/>
            <a:ext cx="763929" cy="369332"/>
          </a:xfrm>
          <a:prstGeom prst="rect">
            <a:avLst/>
          </a:prstGeom>
          <a:noFill/>
        </p:spPr>
        <p:txBody>
          <a:bodyPr wrap="square" rtlCol="0">
            <a:spAutoFit/>
          </a:bodyPr>
          <a:lstStyle/>
          <a:p>
            <a:r>
              <a:rPr lang="es-ES" dirty="0"/>
              <a:t>5 mm</a:t>
            </a:r>
          </a:p>
        </p:txBody>
      </p:sp>
      <p:sp>
        <p:nvSpPr>
          <p:cNvPr id="4" name="CuadroTexto 3">
            <a:extLst>
              <a:ext uri="{FF2B5EF4-FFF2-40B4-BE49-F238E27FC236}">
                <a16:creationId xmlns:a16="http://schemas.microsoft.com/office/drawing/2014/main" id="{D19B431D-6BE3-4E15-9DBD-9DF5BC0D1B02}"/>
              </a:ext>
            </a:extLst>
          </p:cNvPr>
          <p:cNvSpPr txBox="1"/>
          <p:nvPr/>
        </p:nvSpPr>
        <p:spPr>
          <a:xfrm>
            <a:off x="7269192" y="698740"/>
            <a:ext cx="43534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latin typeface="Calibri Light"/>
                <a:cs typeface="Calibri Light"/>
              </a:rPr>
              <a:t>Ca de pulmón con </a:t>
            </a:r>
            <a:r>
              <a:rPr lang="es-ES" sz="2000" err="1">
                <a:latin typeface="Calibri Light"/>
                <a:cs typeface="Calibri Light"/>
              </a:rPr>
              <a:t>pembrolizum</a:t>
            </a:r>
            <a:r>
              <a:rPr lang="es-ES" err="1">
                <a:latin typeface="Calibri Light"/>
                <a:cs typeface="Calibri Light"/>
              </a:rPr>
              <a:t>ab</a:t>
            </a:r>
          </a:p>
        </p:txBody>
      </p:sp>
    </p:spTree>
    <p:extLst>
      <p:ext uri="{BB962C8B-B14F-4D97-AF65-F5344CB8AC3E}">
        <p14:creationId xmlns:p14="http://schemas.microsoft.com/office/powerpoint/2010/main" val="3210329846"/>
      </p:ext>
    </p:extLst>
  </p:cSld>
  <p:clrMapOvr>
    <a:masterClrMapping/>
  </p:clrMapOvr>
</p:sld>
</file>

<file path=ppt/theme/theme1.xml><?xml version="1.0" encoding="utf-8"?>
<a:theme xmlns:a="http://schemas.openxmlformats.org/drawingml/2006/main" name="Metropolitano">
  <a:themeElements>
    <a:clrScheme name="Metropolitano">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o">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3954</Words>
  <Application>Microsoft Office PowerPoint</Application>
  <PresentationFormat>Panorámica</PresentationFormat>
  <Paragraphs>586</Paragraphs>
  <Slides>45</Slides>
  <Notes>37</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45</vt:i4>
      </vt:variant>
    </vt:vector>
  </HeadingPairs>
  <TitlesOfParts>
    <vt:vector size="58" baseType="lpstr">
      <vt:lpstr>Aharoni</vt:lpstr>
      <vt:lpstr>arial</vt:lpstr>
      <vt:lpstr>arial</vt:lpstr>
      <vt:lpstr>Arial,Sans-Serif</vt:lpstr>
      <vt:lpstr>Calibri</vt:lpstr>
      <vt:lpstr>Calibri Light</vt:lpstr>
      <vt:lpstr>Century Gothic</vt:lpstr>
      <vt:lpstr>Consolas</vt:lpstr>
      <vt:lpstr>Courier New,monospace</vt:lpstr>
      <vt:lpstr>StarSymbol</vt:lpstr>
      <vt:lpstr>Times New Roman</vt:lpstr>
      <vt:lpstr>Wingdings</vt:lpstr>
      <vt:lpstr>Metropolitano</vt:lpstr>
      <vt:lpstr>radiología e inmunoterapia</vt:lpstr>
      <vt:lpstr>Presentación de PowerPoint</vt:lpstr>
      <vt:lpstr>IT</vt:lpstr>
      <vt:lpstr>La inmunoterapia ha supuesto un cambio en la estrategia en el tratamiento del cáncer</vt:lpstr>
      <vt:lpstr>Presentación de PowerPoint</vt:lpstr>
      <vt:lpstr>nuevos patrones de respuesta</vt:lpstr>
      <vt:lpstr>Presentación de PowerPoint</vt:lpstr>
      <vt:lpstr>nuevos patrones de respuesta</vt:lpstr>
      <vt:lpstr>pseudoprogresión</vt:lpstr>
      <vt:lpstr>pseudoprogresión</vt:lpstr>
      <vt:lpstr>pseudoprogresión</vt:lpstr>
      <vt:lpstr>hiperprogresión</vt:lpstr>
      <vt:lpstr>hiperprogresión</vt:lpstr>
      <vt:lpstr>respuestas disociadas</vt:lpstr>
      <vt:lpstr>valoración respuesta: irRC, iRECIST..</vt:lpstr>
      <vt:lpstr>Presentación de PowerPoint</vt:lpstr>
      <vt:lpstr>irRC ( 2009)</vt:lpstr>
      <vt:lpstr>irRC</vt:lpstr>
      <vt:lpstr>irRECIST ( 2013)</vt:lpstr>
      <vt:lpstr>iRECIST ( 2017)</vt:lpstr>
      <vt:lpstr>Presentación de PowerPoint</vt:lpstr>
      <vt:lpstr>Presentación de PowerPoint</vt:lpstr>
      <vt:lpstr>Presentación de PowerPoint</vt:lpstr>
      <vt:lpstr>Presentación de PowerPoint</vt:lpstr>
      <vt:lpstr>Presentación de PowerPoint</vt:lpstr>
      <vt:lpstr>Presentación de PowerPoint</vt:lpstr>
      <vt:lpstr>valoración respuesta</vt:lpstr>
      <vt:lpstr>efectos adversos asociados a la IT</vt:lpstr>
      <vt:lpstr>Presentación de PowerPoint</vt:lpstr>
      <vt:lpstr>neumonitis</vt:lpstr>
      <vt:lpstr>neumonitis</vt:lpstr>
      <vt:lpstr>sarcoidosis like</vt:lpstr>
      <vt:lpstr>colitis</vt:lpstr>
      <vt:lpstr>colitis</vt:lpstr>
      <vt:lpstr>Ca pulmón con nivoluma: realce tardío en segmentos inf-lateral medial y apical inferior</vt:lpstr>
      <vt:lpstr>tiroiditis</vt:lpstr>
      <vt:lpstr>hipofisitis</vt:lpstr>
      <vt:lpstr>aumento densidad grasa retroperitoneal</vt:lpstr>
      <vt:lpstr>Presentación de PowerPoint</vt:lpstr>
      <vt:lpstr>Presentación de PowerPoint</vt:lpstr>
      <vt:lpstr>Presentación de PowerPoint</vt:lpstr>
      <vt:lpstr>Presentación de PowerPoint</vt:lpstr>
      <vt:lpstr>Presentación de PowerPoint</vt:lpstr>
      <vt:lpstr>para recordar</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radiología e inmunoterapia</dc:title>
  <dc:creator>Paula Rodriguez</dc:creator>
  <cp:lastModifiedBy>Paula Rodriguez</cp:lastModifiedBy>
  <cp:revision>207</cp:revision>
  <dcterms:created xsi:type="dcterms:W3CDTF">2019-04-25T21:56:45Z</dcterms:created>
  <dcterms:modified xsi:type="dcterms:W3CDTF">2019-04-27T07:07:23Z</dcterms:modified>
</cp:coreProperties>
</file>