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2"/>
  </p:notesMasterIdLst>
  <p:sldIdLst>
    <p:sldId id="256" r:id="rId2"/>
    <p:sldId id="389" r:id="rId3"/>
    <p:sldId id="313" r:id="rId4"/>
    <p:sldId id="314" r:id="rId5"/>
    <p:sldId id="348" r:id="rId6"/>
    <p:sldId id="315" r:id="rId7"/>
    <p:sldId id="316" r:id="rId8"/>
    <p:sldId id="324" r:id="rId9"/>
    <p:sldId id="325" r:id="rId10"/>
    <p:sldId id="397" r:id="rId11"/>
    <p:sldId id="317" r:id="rId12"/>
    <p:sldId id="267" r:id="rId13"/>
    <p:sldId id="390" r:id="rId14"/>
    <p:sldId id="391" r:id="rId15"/>
    <p:sldId id="393" r:id="rId16"/>
    <p:sldId id="394" r:id="rId17"/>
    <p:sldId id="392" r:id="rId18"/>
    <p:sldId id="291" r:id="rId19"/>
    <p:sldId id="330" r:id="rId20"/>
    <p:sldId id="331" r:id="rId21"/>
    <p:sldId id="332" r:id="rId22"/>
    <p:sldId id="395" r:id="rId23"/>
    <p:sldId id="358" r:id="rId24"/>
    <p:sldId id="362" r:id="rId25"/>
    <p:sldId id="357" r:id="rId26"/>
    <p:sldId id="346" r:id="rId27"/>
    <p:sldId id="366" r:id="rId28"/>
    <p:sldId id="334" r:id="rId29"/>
    <p:sldId id="335" r:id="rId30"/>
    <p:sldId id="337" r:id="rId31"/>
    <p:sldId id="338" r:id="rId32"/>
    <p:sldId id="336" r:id="rId33"/>
    <p:sldId id="339" r:id="rId34"/>
    <p:sldId id="340" r:id="rId35"/>
    <p:sldId id="341" r:id="rId36"/>
    <p:sldId id="396" r:id="rId37"/>
    <p:sldId id="342" r:id="rId38"/>
    <p:sldId id="384" r:id="rId39"/>
    <p:sldId id="349" r:id="rId40"/>
    <p:sldId id="350" r:id="rId41"/>
    <p:sldId id="343" r:id="rId42"/>
    <p:sldId id="352" r:id="rId43"/>
    <p:sldId id="398" r:id="rId44"/>
    <p:sldId id="399" r:id="rId45"/>
    <p:sldId id="400" r:id="rId46"/>
    <p:sldId id="401" r:id="rId47"/>
    <p:sldId id="351" r:id="rId48"/>
    <p:sldId id="373" r:id="rId49"/>
    <p:sldId id="378" r:id="rId50"/>
    <p:sldId id="379" r:id="rId51"/>
    <p:sldId id="380" r:id="rId52"/>
    <p:sldId id="344" r:id="rId53"/>
    <p:sldId id="376" r:id="rId54"/>
    <p:sldId id="355" r:id="rId55"/>
    <p:sldId id="354" r:id="rId56"/>
    <p:sldId id="377" r:id="rId57"/>
    <p:sldId id="353" r:id="rId58"/>
    <p:sldId id="386" r:id="rId59"/>
    <p:sldId id="388" r:id="rId60"/>
    <p:sldId id="402" r:id="rId6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86447" autoAdjust="0"/>
  </p:normalViewPr>
  <p:slideViewPr>
    <p:cSldViewPr showGuides="1">
      <p:cViewPr varScale="1">
        <p:scale>
          <a:sx n="79" d="100"/>
          <a:sy n="79" d="100"/>
        </p:scale>
        <p:origin x="1788" y="84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01977-1C57-49A7-B5B5-DD37A982B8A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A9918F3-F797-4427-8A03-55FE1E5F6137}">
      <dgm:prSet phldrT="[Texto]"/>
      <dgm:spPr/>
      <dgm:t>
        <a:bodyPr/>
        <a:lstStyle/>
        <a:p>
          <a:r>
            <a:rPr lang="es-ES" b="1" dirty="0" smtClean="0"/>
            <a:t>Grado 1:        </a:t>
          </a:r>
          <a:r>
            <a:rPr lang="es-ES" dirty="0" smtClean="0"/>
            <a:t>Síntomas no afectan la calidad de vida o son controlados con tratamiento tópico o antihistamínicos orales</a:t>
          </a:r>
          <a:endParaRPr lang="es-ES" dirty="0"/>
        </a:p>
      </dgm:t>
    </dgm:pt>
    <dgm:pt modelId="{6E0095C9-06D5-4190-BED6-41F8B2AB2B24}" type="parTrans" cxnId="{5C691982-E0A1-4AA9-B553-1AD763969906}">
      <dgm:prSet/>
      <dgm:spPr/>
      <dgm:t>
        <a:bodyPr/>
        <a:lstStyle/>
        <a:p>
          <a:endParaRPr lang="es-ES"/>
        </a:p>
      </dgm:t>
    </dgm:pt>
    <dgm:pt modelId="{E4E72C5E-91D3-4452-8659-046DEF2E80BE}" type="sibTrans" cxnId="{5C691982-E0A1-4AA9-B553-1AD763969906}">
      <dgm:prSet/>
      <dgm:spPr/>
      <dgm:t>
        <a:bodyPr/>
        <a:lstStyle/>
        <a:p>
          <a:endParaRPr lang="es-ES"/>
        </a:p>
      </dgm:t>
    </dgm:pt>
    <dgm:pt modelId="{34E3C543-38F4-4BE6-A6DC-FDAAC282EC17}">
      <dgm:prSet phldrT="[Texto]"/>
      <dgm:spPr/>
      <dgm:t>
        <a:bodyPr/>
        <a:lstStyle/>
        <a:p>
          <a:r>
            <a:rPr lang="es-ES" b="1" dirty="0" smtClean="0"/>
            <a:t>Grado 2:               </a:t>
          </a:r>
          <a:r>
            <a:rPr lang="es-ES" dirty="0" smtClean="0"/>
            <a:t>Síntomas afectan la calidad de vida y requieren intervención según diagnóstico</a:t>
          </a:r>
          <a:endParaRPr lang="es-ES" dirty="0"/>
        </a:p>
      </dgm:t>
    </dgm:pt>
    <dgm:pt modelId="{42F2828D-46DF-4148-8CCC-08A6C8AB149F}" type="parTrans" cxnId="{18C0CD9B-DE39-4CC7-A9DD-E4FEADD2C00F}">
      <dgm:prSet/>
      <dgm:spPr/>
      <dgm:t>
        <a:bodyPr/>
        <a:lstStyle/>
        <a:p>
          <a:endParaRPr lang="es-ES"/>
        </a:p>
      </dgm:t>
    </dgm:pt>
    <dgm:pt modelId="{1EF0CFD7-4970-44CC-87AB-8540208EC40C}" type="sibTrans" cxnId="{18C0CD9B-DE39-4CC7-A9DD-E4FEADD2C00F}">
      <dgm:prSet/>
      <dgm:spPr/>
      <dgm:t>
        <a:bodyPr/>
        <a:lstStyle/>
        <a:p>
          <a:endParaRPr lang="es-ES"/>
        </a:p>
      </dgm:t>
    </dgm:pt>
    <dgm:pt modelId="{AD4D3F2E-1B07-43F4-AFE2-1E020991B7EF}">
      <dgm:prSet phldrT="[Texto]"/>
      <dgm:spPr/>
      <dgm:t>
        <a:bodyPr/>
        <a:lstStyle/>
        <a:p>
          <a:r>
            <a:rPr lang="es-ES" b="1" dirty="0" smtClean="0"/>
            <a:t>Grado 3:                        </a:t>
          </a:r>
          <a:r>
            <a:rPr lang="es-ES" dirty="0" smtClean="0"/>
            <a:t>No responde a las medidas tomadas en el grado 2</a:t>
          </a:r>
          <a:endParaRPr lang="es-ES" dirty="0"/>
        </a:p>
      </dgm:t>
    </dgm:pt>
    <dgm:pt modelId="{7FCF43A8-E40D-4AE7-8017-4E7B334396B2}" type="parTrans" cxnId="{9F6D0CE3-C684-4424-8017-B56F289F0AC1}">
      <dgm:prSet/>
      <dgm:spPr/>
      <dgm:t>
        <a:bodyPr/>
        <a:lstStyle/>
        <a:p>
          <a:endParaRPr lang="es-ES"/>
        </a:p>
      </dgm:t>
    </dgm:pt>
    <dgm:pt modelId="{E966E33B-A1EF-442A-B24B-78F27D9640BA}" type="sibTrans" cxnId="{9F6D0CE3-C684-4424-8017-B56F289F0AC1}">
      <dgm:prSet/>
      <dgm:spPr/>
      <dgm:t>
        <a:bodyPr/>
        <a:lstStyle/>
        <a:p>
          <a:endParaRPr lang="es-ES"/>
        </a:p>
      </dgm:t>
    </dgm:pt>
    <dgm:pt modelId="{36959DC6-2709-4875-AFB0-24AC326D8E40}">
      <dgm:prSet phldrT="[Texto]"/>
      <dgm:spPr/>
      <dgm:t>
        <a:bodyPr/>
        <a:lstStyle/>
        <a:p>
          <a:r>
            <a:rPr lang="es-ES" b="1" dirty="0" smtClean="0"/>
            <a:t>Grado 4:   </a:t>
          </a:r>
          <a:r>
            <a:rPr lang="es-ES" dirty="0" smtClean="0"/>
            <a:t>Inmanejable e intolerable con las medidas previas.</a:t>
          </a:r>
          <a:endParaRPr lang="es-ES" dirty="0"/>
        </a:p>
      </dgm:t>
    </dgm:pt>
    <dgm:pt modelId="{088F124A-033B-4A2D-B9C3-8777800E69BF}" type="parTrans" cxnId="{53E9337D-F276-4530-A552-5F5A05608088}">
      <dgm:prSet/>
      <dgm:spPr/>
      <dgm:t>
        <a:bodyPr/>
        <a:lstStyle/>
        <a:p>
          <a:endParaRPr lang="es-ES"/>
        </a:p>
      </dgm:t>
    </dgm:pt>
    <dgm:pt modelId="{8C6BEB4F-A899-4459-921B-D0BD0A024736}" type="sibTrans" cxnId="{53E9337D-F276-4530-A552-5F5A05608088}">
      <dgm:prSet/>
      <dgm:spPr/>
      <dgm:t>
        <a:bodyPr/>
        <a:lstStyle/>
        <a:p>
          <a:endParaRPr lang="es-ES"/>
        </a:p>
      </dgm:t>
    </dgm:pt>
    <dgm:pt modelId="{56623099-A9BF-4199-8440-3C1F27E6E65E}" type="pres">
      <dgm:prSet presAssocID="{E0B01977-1C57-49A7-B5B5-DD37A982B8AC}" presName="arrowDiagram" presStyleCnt="0">
        <dgm:presLayoutVars>
          <dgm:chMax val="5"/>
          <dgm:dir/>
          <dgm:resizeHandles val="exact"/>
        </dgm:presLayoutVars>
      </dgm:prSet>
      <dgm:spPr/>
    </dgm:pt>
    <dgm:pt modelId="{CBC74EAE-48FF-4F15-BAAE-1D7E6E82AEFD}" type="pres">
      <dgm:prSet presAssocID="{E0B01977-1C57-49A7-B5B5-DD37A982B8AC}" presName="arrow" presStyleLbl="bgShp" presStyleIdx="0" presStyleCnt="1"/>
      <dgm:spPr/>
    </dgm:pt>
    <dgm:pt modelId="{894F4328-6E41-47CA-B964-06748C0437F7}" type="pres">
      <dgm:prSet presAssocID="{E0B01977-1C57-49A7-B5B5-DD37A982B8AC}" presName="arrowDiagram4" presStyleCnt="0"/>
      <dgm:spPr/>
    </dgm:pt>
    <dgm:pt modelId="{8EC7E92B-1831-4ECF-805A-C677C052C078}" type="pres">
      <dgm:prSet presAssocID="{7A9918F3-F797-4427-8A03-55FE1E5F6137}" presName="bullet4a" presStyleLbl="node1" presStyleIdx="0" presStyleCnt="4"/>
      <dgm:spPr/>
    </dgm:pt>
    <dgm:pt modelId="{8D713EBC-E74D-49C7-9B40-69483E18D206}" type="pres">
      <dgm:prSet presAssocID="{7A9918F3-F797-4427-8A03-55FE1E5F6137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FA9666-F5EA-43A5-AAD7-069FF7A66815}" type="pres">
      <dgm:prSet presAssocID="{34E3C543-38F4-4BE6-A6DC-FDAAC282EC17}" presName="bullet4b" presStyleLbl="node1" presStyleIdx="1" presStyleCnt="4"/>
      <dgm:spPr/>
    </dgm:pt>
    <dgm:pt modelId="{75967638-2271-491D-B959-EF20D28F250E}" type="pres">
      <dgm:prSet presAssocID="{34E3C543-38F4-4BE6-A6DC-FDAAC282EC17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0A44A5-53A8-4F82-9E4B-9703759BABA9}" type="pres">
      <dgm:prSet presAssocID="{AD4D3F2E-1B07-43F4-AFE2-1E020991B7EF}" presName="bullet4c" presStyleLbl="node1" presStyleIdx="2" presStyleCnt="4"/>
      <dgm:spPr/>
    </dgm:pt>
    <dgm:pt modelId="{2C2BB0C2-8D57-495E-821D-21A4F393217D}" type="pres">
      <dgm:prSet presAssocID="{AD4D3F2E-1B07-43F4-AFE2-1E020991B7EF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558B1C-C949-47A4-92CF-FDAD929A26F1}" type="pres">
      <dgm:prSet presAssocID="{36959DC6-2709-4875-AFB0-24AC326D8E40}" presName="bullet4d" presStyleLbl="node1" presStyleIdx="3" presStyleCnt="4"/>
      <dgm:spPr/>
    </dgm:pt>
    <dgm:pt modelId="{91DA3536-5822-4FFF-B3E7-84E91A7DB289}" type="pres">
      <dgm:prSet presAssocID="{36959DC6-2709-4875-AFB0-24AC326D8E40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C0CD9B-DE39-4CC7-A9DD-E4FEADD2C00F}" srcId="{E0B01977-1C57-49A7-B5B5-DD37A982B8AC}" destId="{34E3C543-38F4-4BE6-A6DC-FDAAC282EC17}" srcOrd="1" destOrd="0" parTransId="{42F2828D-46DF-4148-8CCC-08A6C8AB149F}" sibTransId="{1EF0CFD7-4970-44CC-87AB-8540208EC40C}"/>
    <dgm:cxn modelId="{5C691982-E0A1-4AA9-B553-1AD763969906}" srcId="{E0B01977-1C57-49A7-B5B5-DD37A982B8AC}" destId="{7A9918F3-F797-4427-8A03-55FE1E5F6137}" srcOrd="0" destOrd="0" parTransId="{6E0095C9-06D5-4190-BED6-41F8B2AB2B24}" sibTransId="{E4E72C5E-91D3-4452-8659-046DEF2E80BE}"/>
    <dgm:cxn modelId="{C116C490-C5D4-4DC0-93D5-6E7620E6E439}" type="presOf" srcId="{36959DC6-2709-4875-AFB0-24AC326D8E40}" destId="{91DA3536-5822-4FFF-B3E7-84E91A7DB289}" srcOrd="0" destOrd="0" presId="urn:microsoft.com/office/officeart/2005/8/layout/arrow2"/>
    <dgm:cxn modelId="{6BD341E2-F008-47FC-9E1B-34D0923C2049}" type="presOf" srcId="{34E3C543-38F4-4BE6-A6DC-FDAAC282EC17}" destId="{75967638-2271-491D-B959-EF20D28F250E}" srcOrd="0" destOrd="0" presId="urn:microsoft.com/office/officeart/2005/8/layout/arrow2"/>
    <dgm:cxn modelId="{9F6D0CE3-C684-4424-8017-B56F289F0AC1}" srcId="{E0B01977-1C57-49A7-B5B5-DD37A982B8AC}" destId="{AD4D3F2E-1B07-43F4-AFE2-1E020991B7EF}" srcOrd="2" destOrd="0" parTransId="{7FCF43A8-E40D-4AE7-8017-4E7B334396B2}" sibTransId="{E966E33B-A1EF-442A-B24B-78F27D9640BA}"/>
    <dgm:cxn modelId="{0B7CDA83-CB07-41C6-A088-49D490B697BB}" type="presOf" srcId="{7A9918F3-F797-4427-8A03-55FE1E5F6137}" destId="{8D713EBC-E74D-49C7-9B40-69483E18D206}" srcOrd="0" destOrd="0" presId="urn:microsoft.com/office/officeart/2005/8/layout/arrow2"/>
    <dgm:cxn modelId="{87B58A3E-2C64-4249-916B-3CA99E01BA18}" type="presOf" srcId="{E0B01977-1C57-49A7-B5B5-DD37A982B8AC}" destId="{56623099-A9BF-4199-8440-3C1F27E6E65E}" srcOrd="0" destOrd="0" presId="urn:microsoft.com/office/officeart/2005/8/layout/arrow2"/>
    <dgm:cxn modelId="{53E9337D-F276-4530-A552-5F5A05608088}" srcId="{E0B01977-1C57-49A7-B5B5-DD37A982B8AC}" destId="{36959DC6-2709-4875-AFB0-24AC326D8E40}" srcOrd="3" destOrd="0" parTransId="{088F124A-033B-4A2D-B9C3-8777800E69BF}" sibTransId="{8C6BEB4F-A899-4459-921B-D0BD0A024736}"/>
    <dgm:cxn modelId="{4263B7F8-098F-41BE-9F4A-3F281DD0DEDB}" type="presOf" srcId="{AD4D3F2E-1B07-43F4-AFE2-1E020991B7EF}" destId="{2C2BB0C2-8D57-495E-821D-21A4F393217D}" srcOrd="0" destOrd="0" presId="urn:microsoft.com/office/officeart/2005/8/layout/arrow2"/>
    <dgm:cxn modelId="{50858E97-C164-4A53-911A-8882089D433E}" type="presParOf" srcId="{56623099-A9BF-4199-8440-3C1F27E6E65E}" destId="{CBC74EAE-48FF-4F15-BAAE-1D7E6E82AEFD}" srcOrd="0" destOrd="0" presId="urn:microsoft.com/office/officeart/2005/8/layout/arrow2"/>
    <dgm:cxn modelId="{75520A8F-3858-46D7-BBB0-12D7A6A0FF2E}" type="presParOf" srcId="{56623099-A9BF-4199-8440-3C1F27E6E65E}" destId="{894F4328-6E41-47CA-B964-06748C0437F7}" srcOrd="1" destOrd="0" presId="urn:microsoft.com/office/officeart/2005/8/layout/arrow2"/>
    <dgm:cxn modelId="{68FD67C2-021F-401D-A86A-2F1F16ECABF2}" type="presParOf" srcId="{894F4328-6E41-47CA-B964-06748C0437F7}" destId="{8EC7E92B-1831-4ECF-805A-C677C052C078}" srcOrd="0" destOrd="0" presId="urn:microsoft.com/office/officeart/2005/8/layout/arrow2"/>
    <dgm:cxn modelId="{BAD57898-3423-4D06-A07F-BCFE37272C69}" type="presParOf" srcId="{894F4328-6E41-47CA-B964-06748C0437F7}" destId="{8D713EBC-E74D-49C7-9B40-69483E18D206}" srcOrd="1" destOrd="0" presId="urn:microsoft.com/office/officeart/2005/8/layout/arrow2"/>
    <dgm:cxn modelId="{A5CF6CD4-48C7-487A-950C-98B0002386C4}" type="presParOf" srcId="{894F4328-6E41-47CA-B964-06748C0437F7}" destId="{15FA9666-F5EA-43A5-AAD7-069FF7A66815}" srcOrd="2" destOrd="0" presId="urn:microsoft.com/office/officeart/2005/8/layout/arrow2"/>
    <dgm:cxn modelId="{DAA6DCBF-9BAE-4220-9C4A-EE353CBCA18C}" type="presParOf" srcId="{894F4328-6E41-47CA-B964-06748C0437F7}" destId="{75967638-2271-491D-B959-EF20D28F250E}" srcOrd="3" destOrd="0" presId="urn:microsoft.com/office/officeart/2005/8/layout/arrow2"/>
    <dgm:cxn modelId="{0A2C1596-3E6C-411B-9313-1A3B995620ED}" type="presParOf" srcId="{894F4328-6E41-47CA-B964-06748C0437F7}" destId="{350A44A5-53A8-4F82-9E4B-9703759BABA9}" srcOrd="4" destOrd="0" presId="urn:microsoft.com/office/officeart/2005/8/layout/arrow2"/>
    <dgm:cxn modelId="{0DC6A639-9873-4E51-9999-B49BE6F4CA9C}" type="presParOf" srcId="{894F4328-6E41-47CA-B964-06748C0437F7}" destId="{2C2BB0C2-8D57-495E-821D-21A4F393217D}" srcOrd="5" destOrd="0" presId="urn:microsoft.com/office/officeart/2005/8/layout/arrow2"/>
    <dgm:cxn modelId="{ECC933EC-1CB1-4492-AA5E-2CF0CFA583B6}" type="presParOf" srcId="{894F4328-6E41-47CA-B964-06748C0437F7}" destId="{6D558B1C-C949-47A4-92CF-FDAD929A26F1}" srcOrd="6" destOrd="0" presId="urn:microsoft.com/office/officeart/2005/8/layout/arrow2"/>
    <dgm:cxn modelId="{4931DE96-B5CC-4C87-A640-BC931DD0F6EC}" type="presParOf" srcId="{894F4328-6E41-47CA-B964-06748C0437F7}" destId="{91DA3536-5822-4FFF-B3E7-84E91A7DB289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01977-1C57-49A7-B5B5-DD37A982B8A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A9918F3-F797-4427-8A03-55FE1E5F6137}">
      <dgm:prSet phldrT="[Texto]"/>
      <dgm:spPr/>
      <dgm:t>
        <a:bodyPr/>
        <a:lstStyle/>
        <a:p>
          <a:r>
            <a:rPr lang="es-ES" b="1" dirty="0" smtClean="0"/>
            <a:t>Grado 1:        </a:t>
          </a:r>
          <a:r>
            <a:rPr lang="es-ES" dirty="0" smtClean="0"/>
            <a:t>No aplicable</a:t>
          </a:r>
          <a:endParaRPr lang="es-ES" dirty="0"/>
        </a:p>
      </dgm:t>
    </dgm:pt>
    <dgm:pt modelId="{6E0095C9-06D5-4190-BED6-41F8B2AB2B24}" type="parTrans" cxnId="{5C691982-E0A1-4AA9-B553-1AD763969906}">
      <dgm:prSet/>
      <dgm:spPr/>
      <dgm:t>
        <a:bodyPr/>
        <a:lstStyle/>
        <a:p>
          <a:endParaRPr lang="es-ES"/>
        </a:p>
      </dgm:t>
    </dgm:pt>
    <dgm:pt modelId="{E4E72C5E-91D3-4452-8659-046DEF2E80BE}" type="sibTrans" cxnId="{5C691982-E0A1-4AA9-B553-1AD763969906}">
      <dgm:prSet/>
      <dgm:spPr/>
      <dgm:t>
        <a:bodyPr/>
        <a:lstStyle/>
        <a:p>
          <a:endParaRPr lang="es-ES"/>
        </a:p>
      </dgm:t>
    </dgm:pt>
    <dgm:pt modelId="{34E3C543-38F4-4BE6-A6DC-FDAAC282EC17}">
      <dgm:prSet phldrT="[Texto]"/>
      <dgm:spPr/>
      <dgm:t>
        <a:bodyPr/>
        <a:lstStyle/>
        <a:p>
          <a:r>
            <a:rPr lang="es-ES" b="1" dirty="0" smtClean="0"/>
            <a:t>Grado 2:               </a:t>
          </a:r>
          <a:r>
            <a:rPr lang="es-ES" dirty="0" smtClean="0"/>
            <a:t>Exantema 10-30% BSA, c/síntomas sistémicos, </a:t>
          </a:r>
          <a:r>
            <a:rPr lang="es-ES" dirty="0" err="1" smtClean="0"/>
            <a:t>linfaadenopatías</a:t>
          </a:r>
          <a:r>
            <a:rPr lang="es-ES" dirty="0" smtClean="0"/>
            <a:t>, o edema facial</a:t>
          </a:r>
          <a:endParaRPr lang="es-ES" dirty="0"/>
        </a:p>
      </dgm:t>
    </dgm:pt>
    <dgm:pt modelId="{42F2828D-46DF-4148-8CCC-08A6C8AB149F}" type="parTrans" cxnId="{18C0CD9B-DE39-4CC7-A9DD-E4FEADD2C00F}">
      <dgm:prSet/>
      <dgm:spPr/>
      <dgm:t>
        <a:bodyPr/>
        <a:lstStyle/>
        <a:p>
          <a:endParaRPr lang="es-ES"/>
        </a:p>
      </dgm:t>
    </dgm:pt>
    <dgm:pt modelId="{1EF0CFD7-4970-44CC-87AB-8540208EC40C}" type="sibTrans" cxnId="{18C0CD9B-DE39-4CC7-A9DD-E4FEADD2C00F}">
      <dgm:prSet/>
      <dgm:spPr/>
      <dgm:t>
        <a:bodyPr/>
        <a:lstStyle/>
        <a:p>
          <a:endParaRPr lang="es-ES"/>
        </a:p>
      </dgm:t>
    </dgm:pt>
    <dgm:pt modelId="{AD4D3F2E-1B07-43F4-AFE2-1E020991B7EF}">
      <dgm:prSet phldrT="[Texto]"/>
      <dgm:spPr/>
      <dgm:t>
        <a:bodyPr/>
        <a:lstStyle/>
        <a:p>
          <a:r>
            <a:rPr lang="es-ES" b="1" dirty="0" smtClean="0"/>
            <a:t>Grado 3:                        </a:t>
          </a:r>
          <a:r>
            <a:rPr lang="es-ES" dirty="0" smtClean="0"/>
            <a:t>Desprendimiento cutáneo &lt; 10% BSA,  con signos sistémicos, afectando mucosas</a:t>
          </a:r>
          <a:endParaRPr lang="es-ES" dirty="0"/>
        </a:p>
      </dgm:t>
    </dgm:pt>
    <dgm:pt modelId="{7FCF43A8-E40D-4AE7-8017-4E7B334396B2}" type="parTrans" cxnId="{9F6D0CE3-C684-4424-8017-B56F289F0AC1}">
      <dgm:prSet/>
      <dgm:spPr/>
      <dgm:t>
        <a:bodyPr/>
        <a:lstStyle/>
        <a:p>
          <a:endParaRPr lang="es-ES"/>
        </a:p>
      </dgm:t>
    </dgm:pt>
    <dgm:pt modelId="{E966E33B-A1EF-442A-B24B-78F27D9640BA}" type="sibTrans" cxnId="{9F6D0CE3-C684-4424-8017-B56F289F0AC1}">
      <dgm:prSet/>
      <dgm:spPr/>
      <dgm:t>
        <a:bodyPr/>
        <a:lstStyle/>
        <a:p>
          <a:endParaRPr lang="es-ES"/>
        </a:p>
      </dgm:t>
    </dgm:pt>
    <dgm:pt modelId="{36959DC6-2709-4875-AFB0-24AC326D8E40}">
      <dgm:prSet phldrT="[Texto]"/>
      <dgm:spPr/>
      <dgm:t>
        <a:bodyPr/>
        <a:lstStyle/>
        <a:p>
          <a:r>
            <a:rPr lang="es-ES" b="1" dirty="0" smtClean="0"/>
            <a:t>Grado 4:   </a:t>
          </a:r>
          <a:r>
            <a:rPr lang="es-ES" dirty="0" smtClean="0"/>
            <a:t>Eritema y desprendimiento cutáneo  ≥ 10% BSA, con síntomas y signos sistémicos, o de análisis de laboratorio (DRESS/DIHS)</a:t>
          </a:r>
          <a:endParaRPr lang="es-ES" dirty="0"/>
        </a:p>
      </dgm:t>
    </dgm:pt>
    <dgm:pt modelId="{088F124A-033B-4A2D-B9C3-8777800E69BF}" type="parTrans" cxnId="{53E9337D-F276-4530-A552-5F5A05608088}">
      <dgm:prSet/>
      <dgm:spPr/>
      <dgm:t>
        <a:bodyPr/>
        <a:lstStyle/>
        <a:p>
          <a:endParaRPr lang="es-ES"/>
        </a:p>
      </dgm:t>
    </dgm:pt>
    <dgm:pt modelId="{8C6BEB4F-A899-4459-921B-D0BD0A024736}" type="sibTrans" cxnId="{53E9337D-F276-4530-A552-5F5A05608088}">
      <dgm:prSet/>
      <dgm:spPr/>
      <dgm:t>
        <a:bodyPr/>
        <a:lstStyle/>
        <a:p>
          <a:endParaRPr lang="es-ES"/>
        </a:p>
      </dgm:t>
    </dgm:pt>
    <dgm:pt modelId="{56623099-A9BF-4199-8440-3C1F27E6E65E}" type="pres">
      <dgm:prSet presAssocID="{E0B01977-1C57-49A7-B5B5-DD37A982B8AC}" presName="arrowDiagram" presStyleCnt="0">
        <dgm:presLayoutVars>
          <dgm:chMax val="5"/>
          <dgm:dir/>
          <dgm:resizeHandles val="exact"/>
        </dgm:presLayoutVars>
      </dgm:prSet>
      <dgm:spPr/>
    </dgm:pt>
    <dgm:pt modelId="{CBC74EAE-48FF-4F15-BAAE-1D7E6E82AEFD}" type="pres">
      <dgm:prSet presAssocID="{E0B01977-1C57-49A7-B5B5-DD37A982B8AC}" presName="arrow" presStyleLbl="bgShp" presStyleIdx="0" presStyleCnt="1"/>
      <dgm:spPr/>
    </dgm:pt>
    <dgm:pt modelId="{894F4328-6E41-47CA-B964-06748C0437F7}" type="pres">
      <dgm:prSet presAssocID="{E0B01977-1C57-49A7-B5B5-DD37A982B8AC}" presName="arrowDiagram4" presStyleCnt="0"/>
      <dgm:spPr/>
    </dgm:pt>
    <dgm:pt modelId="{8EC7E92B-1831-4ECF-805A-C677C052C078}" type="pres">
      <dgm:prSet presAssocID="{7A9918F3-F797-4427-8A03-55FE1E5F6137}" presName="bullet4a" presStyleLbl="node1" presStyleIdx="0" presStyleCnt="4"/>
      <dgm:spPr/>
    </dgm:pt>
    <dgm:pt modelId="{8D713EBC-E74D-49C7-9B40-69483E18D206}" type="pres">
      <dgm:prSet presAssocID="{7A9918F3-F797-4427-8A03-55FE1E5F6137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FA9666-F5EA-43A5-AAD7-069FF7A66815}" type="pres">
      <dgm:prSet presAssocID="{34E3C543-38F4-4BE6-A6DC-FDAAC282EC17}" presName="bullet4b" presStyleLbl="node1" presStyleIdx="1" presStyleCnt="4"/>
      <dgm:spPr/>
    </dgm:pt>
    <dgm:pt modelId="{75967638-2271-491D-B959-EF20D28F250E}" type="pres">
      <dgm:prSet presAssocID="{34E3C543-38F4-4BE6-A6DC-FDAAC282EC17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0A44A5-53A8-4F82-9E4B-9703759BABA9}" type="pres">
      <dgm:prSet presAssocID="{AD4D3F2E-1B07-43F4-AFE2-1E020991B7EF}" presName="bullet4c" presStyleLbl="node1" presStyleIdx="2" presStyleCnt="4"/>
      <dgm:spPr/>
    </dgm:pt>
    <dgm:pt modelId="{2C2BB0C2-8D57-495E-821D-21A4F393217D}" type="pres">
      <dgm:prSet presAssocID="{AD4D3F2E-1B07-43F4-AFE2-1E020991B7EF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558B1C-C949-47A4-92CF-FDAD929A26F1}" type="pres">
      <dgm:prSet presAssocID="{36959DC6-2709-4875-AFB0-24AC326D8E40}" presName="bullet4d" presStyleLbl="node1" presStyleIdx="3" presStyleCnt="4"/>
      <dgm:spPr/>
    </dgm:pt>
    <dgm:pt modelId="{91DA3536-5822-4FFF-B3E7-84E91A7DB289}" type="pres">
      <dgm:prSet presAssocID="{36959DC6-2709-4875-AFB0-24AC326D8E40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2A0EB8-18B2-44FE-BFFD-3CFC35302E6A}" type="presOf" srcId="{34E3C543-38F4-4BE6-A6DC-FDAAC282EC17}" destId="{75967638-2271-491D-B959-EF20D28F250E}" srcOrd="0" destOrd="0" presId="urn:microsoft.com/office/officeart/2005/8/layout/arrow2"/>
    <dgm:cxn modelId="{9F6D0CE3-C684-4424-8017-B56F289F0AC1}" srcId="{E0B01977-1C57-49A7-B5B5-DD37A982B8AC}" destId="{AD4D3F2E-1B07-43F4-AFE2-1E020991B7EF}" srcOrd="2" destOrd="0" parTransId="{7FCF43A8-E40D-4AE7-8017-4E7B334396B2}" sibTransId="{E966E33B-A1EF-442A-B24B-78F27D9640BA}"/>
    <dgm:cxn modelId="{18C0CD9B-DE39-4CC7-A9DD-E4FEADD2C00F}" srcId="{E0B01977-1C57-49A7-B5B5-DD37A982B8AC}" destId="{34E3C543-38F4-4BE6-A6DC-FDAAC282EC17}" srcOrd="1" destOrd="0" parTransId="{42F2828D-46DF-4148-8CCC-08A6C8AB149F}" sibTransId="{1EF0CFD7-4970-44CC-87AB-8540208EC40C}"/>
    <dgm:cxn modelId="{5C691982-E0A1-4AA9-B553-1AD763969906}" srcId="{E0B01977-1C57-49A7-B5B5-DD37A982B8AC}" destId="{7A9918F3-F797-4427-8A03-55FE1E5F6137}" srcOrd="0" destOrd="0" parTransId="{6E0095C9-06D5-4190-BED6-41F8B2AB2B24}" sibTransId="{E4E72C5E-91D3-4452-8659-046DEF2E80BE}"/>
    <dgm:cxn modelId="{9F772CAF-D13F-485B-81A7-2EF4DB111002}" type="presOf" srcId="{36959DC6-2709-4875-AFB0-24AC326D8E40}" destId="{91DA3536-5822-4FFF-B3E7-84E91A7DB289}" srcOrd="0" destOrd="0" presId="urn:microsoft.com/office/officeart/2005/8/layout/arrow2"/>
    <dgm:cxn modelId="{4778E8BC-FB76-4FAC-992C-80FB5420C9BC}" type="presOf" srcId="{7A9918F3-F797-4427-8A03-55FE1E5F6137}" destId="{8D713EBC-E74D-49C7-9B40-69483E18D206}" srcOrd="0" destOrd="0" presId="urn:microsoft.com/office/officeart/2005/8/layout/arrow2"/>
    <dgm:cxn modelId="{43B8A7CF-5EDB-4CE5-A92A-BE4B3B90974A}" type="presOf" srcId="{E0B01977-1C57-49A7-B5B5-DD37A982B8AC}" destId="{56623099-A9BF-4199-8440-3C1F27E6E65E}" srcOrd="0" destOrd="0" presId="urn:microsoft.com/office/officeart/2005/8/layout/arrow2"/>
    <dgm:cxn modelId="{02FAC8B2-E8A3-4A82-BE51-5BD464DBE915}" type="presOf" srcId="{AD4D3F2E-1B07-43F4-AFE2-1E020991B7EF}" destId="{2C2BB0C2-8D57-495E-821D-21A4F393217D}" srcOrd="0" destOrd="0" presId="urn:microsoft.com/office/officeart/2005/8/layout/arrow2"/>
    <dgm:cxn modelId="{53E9337D-F276-4530-A552-5F5A05608088}" srcId="{E0B01977-1C57-49A7-B5B5-DD37A982B8AC}" destId="{36959DC6-2709-4875-AFB0-24AC326D8E40}" srcOrd="3" destOrd="0" parTransId="{088F124A-033B-4A2D-B9C3-8777800E69BF}" sibTransId="{8C6BEB4F-A899-4459-921B-D0BD0A024736}"/>
    <dgm:cxn modelId="{1BCF809E-2706-4C00-8394-3DA7A7E1D74B}" type="presParOf" srcId="{56623099-A9BF-4199-8440-3C1F27E6E65E}" destId="{CBC74EAE-48FF-4F15-BAAE-1D7E6E82AEFD}" srcOrd="0" destOrd="0" presId="urn:microsoft.com/office/officeart/2005/8/layout/arrow2"/>
    <dgm:cxn modelId="{112D5F62-4D1C-4983-9E12-B761150391BE}" type="presParOf" srcId="{56623099-A9BF-4199-8440-3C1F27E6E65E}" destId="{894F4328-6E41-47CA-B964-06748C0437F7}" srcOrd="1" destOrd="0" presId="urn:microsoft.com/office/officeart/2005/8/layout/arrow2"/>
    <dgm:cxn modelId="{99DF6327-A059-4774-B57A-E33CB9685A24}" type="presParOf" srcId="{894F4328-6E41-47CA-B964-06748C0437F7}" destId="{8EC7E92B-1831-4ECF-805A-C677C052C078}" srcOrd="0" destOrd="0" presId="urn:microsoft.com/office/officeart/2005/8/layout/arrow2"/>
    <dgm:cxn modelId="{30778C0A-08FA-4925-ACCF-1725AED49BAE}" type="presParOf" srcId="{894F4328-6E41-47CA-B964-06748C0437F7}" destId="{8D713EBC-E74D-49C7-9B40-69483E18D206}" srcOrd="1" destOrd="0" presId="urn:microsoft.com/office/officeart/2005/8/layout/arrow2"/>
    <dgm:cxn modelId="{554374A0-FDA7-4718-B7C1-5882AF56C5FC}" type="presParOf" srcId="{894F4328-6E41-47CA-B964-06748C0437F7}" destId="{15FA9666-F5EA-43A5-AAD7-069FF7A66815}" srcOrd="2" destOrd="0" presId="urn:microsoft.com/office/officeart/2005/8/layout/arrow2"/>
    <dgm:cxn modelId="{56B3412F-844F-4E89-83D8-9BF5ABBDA823}" type="presParOf" srcId="{894F4328-6E41-47CA-B964-06748C0437F7}" destId="{75967638-2271-491D-B959-EF20D28F250E}" srcOrd="3" destOrd="0" presId="urn:microsoft.com/office/officeart/2005/8/layout/arrow2"/>
    <dgm:cxn modelId="{A0729A0B-9079-46DB-A496-1CD2CB60896E}" type="presParOf" srcId="{894F4328-6E41-47CA-B964-06748C0437F7}" destId="{350A44A5-53A8-4F82-9E4B-9703759BABA9}" srcOrd="4" destOrd="0" presId="urn:microsoft.com/office/officeart/2005/8/layout/arrow2"/>
    <dgm:cxn modelId="{1BED7C81-3132-4FC5-B0B4-56452DE4F685}" type="presParOf" srcId="{894F4328-6E41-47CA-B964-06748C0437F7}" destId="{2C2BB0C2-8D57-495E-821D-21A4F393217D}" srcOrd="5" destOrd="0" presId="urn:microsoft.com/office/officeart/2005/8/layout/arrow2"/>
    <dgm:cxn modelId="{541E46BD-5546-415A-93D8-0BAFC1C440C1}" type="presParOf" srcId="{894F4328-6E41-47CA-B964-06748C0437F7}" destId="{6D558B1C-C949-47A4-92CF-FDAD929A26F1}" srcOrd="6" destOrd="0" presId="urn:microsoft.com/office/officeart/2005/8/layout/arrow2"/>
    <dgm:cxn modelId="{D21B459C-286F-4FB8-B19D-59DC6F010298}" type="presParOf" srcId="{894F4328-6E41-47CA-B964-06748C0437F7}" destId="{91DA3536-5822-4FFF-B3E7-84E91A7DB289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74EAE-48FF-4F15-BAAE-1D7E6E82AEFD}">
      <dsp:nvSpPr>
        <dsp:cNvPr id="0" name=""/>
        <dsp:cNvSpPr/>
      </dsp:nvSpPr>
      <dsp:spPr>
        <a:xfrm>
          <a:off x="172819" y="0"/>
          <a:ext cx="7719257" cy="482453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7E92B-1831-4ECF-805A-C677C052C078}">
      <dsp:nvSpPr>
        <dsp:cNvPr id="0" name=""/>
        <dsp:cNvSpPr/>
      </dsp:nvSpPr>
      <dsp:spPr>
        <a:xfrm>
          <a:off x="933166" y="3587524"/>
          <a:ext cx="177542" cy="177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13EBC-E74D-49C7-9B40-69483E18D206}">
      <dsp:nvSpPr>
        <dsp:cNvPr id="0" name=""/>
        <dsp:cNvSpPr/>
      </dsp:nvSpPr>
      <dsp:spPr>
        <a:xfrm>
          <a:off x="1021937" y="3676296"/>
          <a:ext cx="1319993" cy="1148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76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Grado 1:        </a:t>
          </a:r>
          <a:r>
            <a:rPr lang="es-ES" sz="1000" kern="1200" dirty="0" smtClean="0"/>
            <a:t>Síntomas no afectan la calidad de vida o son controlados con tratamiento tópico o antihistamínicos orales</a:t>
          </a:r>
          <a:endParaRPr lang="es-ES" sz="1000" kern="1200" dirty="0"/>
        </a:p>
      </dsp:txBody>
      <dsp:txXfrm>
        <a:off x="1021937" y="3676296"/>
        <a:ext cx="1319993" cy="1148239"/>
      </dsp:txXfrm>
    </dsp:sp>
    <dsp:sp modelId="{15FA9666-F5EA-43A5-AAD7-069FF7A66815}">
      <dsp:nvSpPr>
        <dsp:cNvPr id="0" name=""/>
        <dsp:cNvSpPr/>
      </dsp:nvSpPr>
      <dsp:spPr>
        <a:xfrm>
          <a:off x="2187545" y="2465337"/>
          <a:ext cx="308770" cy="308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67638-2271-491D-B959-EF20D28F250E}">
      <dsp:nvSpPr>
        <dsp:cNvPr id="0" name=""/>
        <dsp:cNvSpPr/>
      </dsp:nvSpPr>
      <dsp:spPr>
        <a:xfrm>
          <a:off x="2341930" y="2619723"/>
          <a:ext cx="1621044" cy="220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11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Grado 2:               </a:t>
          </a:r>
          <a:r>
            <a:rPr lang="es-ES" sz="1000" kern="1200" dirty="0" smtClean="0"/>
            <a:t>Síntomas afectan la calidad de vida y requieren intervención según diagnóstico</a:t>
          </a:r>
          <a:endParaRPr lang="es-ES" sz="1000" kern="1200" dirty="0"/>
        </a:p>
      </dsp:txBody>
      <dsp:txXfrm>
        <a:off x="2341930" y="2619723"/>
        <a:ext cx="1621044" cy="2204812"/>
      </dsp:txXfrm>
    </dsp:sp>
    <dsp:sp modelId="{350A44A5-53A8-4F82-9E4B-9703759BABA9}">
      <dsp:nvSpPr>
        <dsp:cNvPr id="0" name=""/>
        <dsp:cNvSpPr/>
      </dsp:nvSpPr>
      <dsp:spPr>
        <a:xfrm>
          <a:off x="3789291" y="1638412"/>
          <a:ext cx="409120" cy="409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BB0C2-8D57-495E-821D-21A4F393217D}">
      <dsp:nvSpPr>
        <dsp:cNvPr id="0" name=""/>
        <dsp:cNvSpPr/>
      </dsp:nvSpPr>
      <dsp:spPr>
        <a:xfrm>
          <a:off x="3993851" y="1842972"/>
          <a:ext cx="1621044" cy="2981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85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Grado 3:                        </a:t>
          </a:r>
          <a:r>
            <a:rPr lang="es-ES" sz="1000" kern="1200" dirty="0" smtClean="0"/>
            <a:t>No responde a las medidas tomadas en el grado 2</a:t>
          </a:r>
          <a:endParaRPr lang="es-ES" sz="1000" kern="1200" dirty="0"/>
        </a:p>
      </dsp:txBody>
      <dsp:txXfrm>
        <a:off x="3993851" y="1842972"/>
        <a:ext cx="1621044" cy="2981563"/>
      </dsp:txXfrm>
    </dsp:sp>
    <dsp:sp modelId="{6D558B1C-C949-47A4-92CF-FDAD929A26F1}">
      <dsp:nvSpPr>
        <dsp:cNvPr id="0" name=""/>
        <dsp:cNvSpPr/>
      </dsp:nvSpPr>
      <dsp:spPr>
        <a:xfrm>
          <a:off x="5533843" y="1091310"/>
          <a:ext cx="548067" cy="548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A3536-5822-4FFF-B3E7-84E91A7DB289}">
      <dsp:nvSpPr>
        <dsp:cNvPr id="0" name=""/>
        <dsp:cNvSpPr/>
      </dsp:nvSpPr>
      <dsp:spPr>
        <a:xfrm>
          <a:off x="5807877" y="1365343"/>
          <a:ext cx="1621044" cy="3459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409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Grado 4:   </a:t>
          </a:r>
          <a:r>
            <a:rPr lang="es-ES" sz="1000" kern="1200" dirty="0" smtClean="0"/>
            <a:t>Inmanejable e intolerable con las medidas previas.</a:t>
          </a:r>
          <a:endParaRPr lang="es-ES" sz="1000" kern="1200" dirty="0"/>
        </a:p>
      </dsp:txBody>
      <dsp:txXfrm>
        <a:off x="5807877" y="1365343"/>
        <a:ext cx="1621044" cy="3459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74EAE-48FF-4F15-BAAE-1D7E6E82AEFD}">
      <dsp:nvSpPr>
        <dsp:cNvPr id="0" name=""/>
        <dsp:cNvSpPr/>
      </dsp:nvSpPr>
      <dsp:spPr>
        <a:xfrm>
          <a:off x="172819" y="0"/>
          <a:ext cx="7719257" cy="482453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7E92B-1831-4ECF-805A-C677C052C078}">
      <dsp:nvSpPr>
        <dsp:cNvPr id="0" name=""/>
        <dsp:cNvSpPr/>
      </dsp:nvSpPr>
      <dsp:spPr>
        <a:xfrm>
          <a:off x="933166" y="3587524"/>
          <a:ext cx="177542" cy="177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13EBC-E74D-49C7-9B40-69483E18D206}">
      <dsp:nvSpPr>
        <dsp:cNvPr id="0" name=""/>
        <dsp:cNvSpPr/>
      </dsp:nvSpPr>
      <dsp:spPr>
        <a:xfrm>
          <a:off x="1021937" y="3676296"/>
          <a:ext cx="1319993" cy="1148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7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Grado 1:        </a:t>
          </a:r>
          <a:r>
            <a:rPr lang="es-ES" sz="1400" kern="1200" dirty="0" smtClean="0"/>
            <a:t>No aplicable</a:t>
          </a:r>
          <a:endParaRPr lang="es-ES" sz="1400" kern="1200" dirty="0"/>
        </a:p>
      </dsp:txBody>
      <dsp:txXfrm>
        <a:off x="1021937" y="3676296"/>
        <a:ext cx="1319993" cy="1148239"/>
      </dsp:txXfrm>
    </dsp:sp>
    <dsp:sp modelId="{15FA9666-F5EA-43A5-AAD7-069FF7A66815}">
      <dsp:nvSpPr>
        <dsp:cNvPr id="0" name=""/>
        <dsp:cNvSpPr/>
      </dsp:nvSpPr>
      <dsp:spPr>
        <a:xfrm>
          <a:off x="2187545" y="2465337"/>
          <a:ext cx="308770" cy="308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67638-2271-491D-B959-EF20D28F250E}">
      <dsp:nvSpPr>
        <dsp:cNvPr id="0" name=""/>
        <dsp:cNvSpPr/>
      </dsp:nvSpPr>
      <dsp:spPr>
        <a:xfrm>
          <a:off x="2341930" y="2619723"/>
          <a:ext cx="1621044" cy="220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1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Grado 2:               </a:t>
          </a:r>
          <a:r>
            <a:rPr lang="es-ES" sz="1400" kern="1200" dirty="0" smtClean="0"/>
            <a:t>Exantema 10-30% BSA, c/síntomas sistémicos, </a:t>
          </a:r>
          <a:r>
            <a:rPr lang="es-ES" sz="1400" kern="1200" dirty="0" err="1" smtClean="0"/>
            <a:t>linfaadenopatías</a:t>
          </a:r>
          <a:r>
            <a:rPr lang="es-ES" sz="1400" kern="1200" dirty="0" smtClean="0"/>
            <a:t>, o edema facial</a:t>
          </a:r>
          <a:endParaRPr lang="es-ES" sz="1400" kern="1200" dirty="0"/>
        </a:p>
      </dsp:txBody>
      <dsp:txXfrm>
        <a:off x="2341930" y="2619723"/>
        <a:ext cx="1621044" cy="2204812"/>
      </dsp:txXfrm>
    </dsp:sp>
    <dsp:sp modelId="{350A44A5-53A8-4F82-9E4B-9703759BABA9}">
      <dsp:nvSpPr>
        <dsp:cNvPr id="0" name=""/>
        <dsp:cNvSpPr/>
      </dsp:nvSpPr>
      <dsp:spPr>
        <a:xfrm>
          <a:off x="3789291" y="1638412"/>
          <a:ext cx="409120" cy="4091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BB0C2-8D57-495E-821D-21A4F393217D}">
      <dsp:nvSpPr>
        <dsp:cNvPr id="0" name=""/>
        <dsp:cNvSpPr/>
      </dsp:nvSpPr>
      <dsp:spPr>
        <a:xfrm>
          <a:off x="3993851" y="1842972"/>
          <a:ext cx="1621044" cy="2981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785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Grado 3:                        </a:t>
          </a:r>
          <a:r>
            <a:rPr lang="es-ES" sz="1400" kern="1200" dirty="0" smtClean="0"/>
            <a:t>Desprendimiento cutáneo &lt; 10% BSA,  con signos sistémicos, afectando mucosas</a:t>
          </a:r>
          <a:endParaRPr lang="es-ES" sz="1400" kern="1200" dirty="0"/>
        </a:p>
      </dsp:txBody>
      <dsp:txXfrm>
        <a:off x="3993851" y="1842972"/>
        <a:ext cx="1621044" cy="2981563"/>
      </dsp:txXfrm>
    </dsp:sp>
    <dsp:sp modelId="{6D558B1C-C949-47A4-92CF-FDAD929A26F1}">
      <dsp:nvSpPr>
        <dsp:cNvPr id="0" name=""/>
        <dsp:cNvSpPr/>
      </dsp:nvSpPr>
      <dsp:spPr>
        <a:xfrm>
          <a:off x="5533843" y="1091310"/>
          <a:ext cx="548067" cy="548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A3536-5822-4FFF-B3E7-84E91A7DB289}">
      <dsp:nvSpPr>
        <dsp:cNvPr id="0" name=""/>
        <dsp:cNvSpPr/>
      </dsp:nvSpPr>
      <dsp:spPr>
        <a:xfrm>
          <a:off x="5807877" y="1365343"/>
          <a:ext cx="1621044" cy="3459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40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Grado 4:   </a:t>
          </a:r>
          <a:r>
            <a:rPr lang="es-ES" sz="1400" kern="1200" dirty="0" smtClean="0"/>
            <a:t>Eritema y desprendimiento cutáneo  ≥ 10% BSA, con síntomas y signos sistémicos, o de análisis de laboratorio (DRESS/DIHS)</a:t>
          </a:r>
          <a:endParaRPr lang="es-ES" sz="1400" kern="1200" dirty="0"/>
        </a:p>
      </dsp:txBody>
      <dsp:txXfrm>
        <a:off x="5807877" y="1365343"/>
        <a:ext cx="1621044" cy="3459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88C0E-24EC-41B5-A6E0-68C19B716B3F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B3A39-A007-4CD3-B43E-16E9B8FE985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dermatology/fullarticle/1916683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Ahigh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number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specifically, having two or moreirAEs,12,18and having certain specific types of immune-related toxicities such as skin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(scaly plaques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andpruritus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)23or immune-related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thyroiditis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(especially inpatients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antithyroid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antibodies)18,24have also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beenproposed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potential predictive indicators of better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DIHS,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drug-induced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hypersensitivity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syndrome; DRESS, drug reaction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systemic symptoms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is an eczema-like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dermatitis with associated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superficial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perivascular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infiltrate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can extend to epidermis, patchy necrotic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keratinocytes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scattered to florid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parecido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reaccion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hipersensibilidad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Rash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inflammatory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dermatitis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multiformeminor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reaction in the skin and mucous membranes usually triggered by infections, such as herpes simplex viruses, but can be associated with an immune-related drug eruption and if progresses to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multiformemajor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it and can be a harbinger of SCAR, such as SJS),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(resembling the flat-topped, polygonal, and sometimes scaly or hypertrophic lesions of lichen-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eczematous (inflammatory dermatitis characterized by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scaly, or crusted papules or plaques on the skin, which is vulnerable to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superinfection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psoriasiform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[resembling the well-demarcated,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plaques of psoriasis],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morbilliform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[a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nonpustular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nonbullous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measles-like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exanthematous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rash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often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referred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as “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and without systemic symptoms or laboratory abnormalities, excluding occasional isolated peripheral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palmoplantar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erythrodysesthesia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[hand-foot syndrome; redness, numbness, burning, itching, and superficial desquamation of the palms and soles],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neutrophilic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dermatoses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Sweet syndrome], and others)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Lesiones</a:t>
            </a:r>
            <a:r>
              <a:rPr lang="en-US" sz="2000" dirty="0" smtClean="0"/>
              <a:t> en </a:t>
            </a:r>
            <a:r>
              <a:rPr lang="en-US" sz="2000" dirty="0" err="1" smtClean="0"/>
              <a:t>diana</a:t>
            </a:r>
            <a:r>
              <a:rPr lang="en-US" sz="2000" dirty="0" smtClean="0"/>
              <a:t>, de </a:t>
            </a:r>
            <a:r>
              <a:rPr lang="en-US" sz="2000" dirty="0" err="1" smtClean="0"/>
              <a:t>aparición</a:t>
            </a:r>
            <a:r>
              <a:rPr lang="en-US" sz="2000" dirty="0" smtClean="0"/>
              <a:t> </a:t>
            </a:r>
            <a:r>
              <a:rPr lang="en-US" sz="2000" dirty="0" err="1" smtClean="0"/>
              <a:t>brusca</a:t>
            </a:r>
            <a:r>
              <a:rPr lang="en-US" sz="2000" dirty="0" smtClean="0"/>
              <a:t> (&lt; 24-72 </a:t>
            </a:r>
            <a:r>
              <a:rPr lang="en-US" sz="2000" dirty="0" err="1" smtClean="0"/>
              <a:t>horas</a:t>
            </a:r>
            <a:r>
              <a:rPr lang="en-US" sz="2000" dirty="0" smtClean="0"/>
              <a:t>), </a:t>
            </a:r>
            <a:r>
              <a:rPr lang="en-US" sz="2000" dirty="0" err="1" smtClean="0"/>
              <a:t>pruriginosas</a:t>
            </a:r>
            <a:r>
              <a:rPr lang="en-US" sz="2000" dirty="0" smtClean="0"/>
              <a:t> o </a:t>
            </a:r>
            <a:r>
              <a:rPr lang="en-US" sz="2000" dirty="0" err="1" smtClean="0"/>
              <a:t>urentes</a:t>
            </a:r>
            <a:endParaRPr lang="en-US" sz="2000" dirty="0" smtClean="0"/>
          </a:p>
          <a:p>
            <a:r>
              <a:rPr lang="en-US" sz="2000" dirty="0" err="1" smtClean="0"/>
              <a:t>Autolimitada</a:t>
            </a:r>
            <a:r>
              <a:rPr lang="en-US" sz="2000" dirty="0" smtClean="0"/>
              <a:t>, </a:t>
            </a:r>
            <a:r>
              <a:rPr lang="en-US" sz="2000" dirty="0" err="1" smtClean="0"/>
              <a:t>potencialmente</a:t>
            </a:r>
            <a:r>
              <a:rPr lang="en-US" sz="2000" dirty="0" smtClean="0"/>
              <a:t> </a:t>
            </a:r>
            <a:r>
              <a:rPr lang="en-US" sz="2000" dirty="0" err="1" smtClean="0"/>
              <a:t>recurrente</a:t>
            </a:r>
            <a:endParaRPr lang="en-US" sz="2000" dirty="0" smtClean="0"/>
          </a:p>
          <a:p>
            <a:r>
              <a:rPr lang="en-US" sz="2000" dirty="0" smtClean="0"/>
              <a:t>2 </a:t>
            </a:r>
            <a:r>
              <a:rPr lang="en-US" sz="2000" dirty="0" err="1" smtClean="0"/>
              <a:t>tipos</a:t>
            </a:r>
            <a:r>
              <a:rPr lang="en-US" sz="2000" dirty="0" smtClean="0"/>
              <a:t> de </a:t>
            </a:r>
            <a:r>
              <a:rPr lang="en-US" sz="2000" dirty="0" err="1" smtClean="0"/>
              <a:t>lesiones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err="1" smtClean="0"/>
              <a:t>Típicas</a:t>
            </a:r>
            <a:r>
              <a:rPr lang="en-US" sz="1800" dirty="0" smtClean="0"/>
              <a:t>, con al </a:t>
            </a:r>
            <a:r>
              <a:rPr lang="en-US" sz="1800" dirty="0" err="1" smtClean="0"/>
              <a:t>menos</a:t>
            </a:r>
            <a:r>
              <a:rPr lang="en-US" sz="1800" dirty="0" smtClean="0"/>
              <a:t> 3 </a:t>
            </a:r>
            <a:r>
              <a:rPr lang="en-US" sz="1800" dirty="0" err="1" smtClean="0"/>
              <a:t>zonas</a:t>
            </a:r>
            <a:r>
              <a:rPr lang="en-US" sz="1800" dirty="0" smtClean="0"/>
              <a:t> </a:t>
            </a:r>
            <a:r>
              <a:rPr lang="en-US" sz="1800" dirty="0" err="1" smtClean="0"/>
              <a:t>diferentes</a:t>
            </a:r>
            <a:endParaRPr lang="en-US" sz="1800" dirty="0" smtClean="0"/>
          </a:p>
          <a:p>
            <a:pPr lvl="1"/>
            <a:r>
              <a:rPr lang="en-US" sz="1800" dirty="0" err="1" smtClean="0"/>
              <a:t>Atípicas</a:t>
            </a:r>
            <a:r>
              <a:rPr lang="en-US" sz="1800" dirty="0" smtClean="0"/>
              <a:t> o </a:t>
            </a:r>
            <a:r>
              <a:rPr lang="en-US" sz="1800" dirty="0" err="1" smtClean="0"/>
              <a:t>papulares</a:t>
            </a:r>
            <a:r>
              <a:rPr lang="en-US" sz="1800" dirty="0" smtClean="0"/>
              <a:t>, con solo dos </a:t>
            </a:r>
            <a:r>
              <a:rPr lang="en-US" sz="1800" dirty="0" err="1" smtClean="0"/>
              <a:t>zonas</a:t>
            </a:r>
            <a:r>
              <a:rPr lang="en-US" sz="1800" dirty="0" smtClean="0"/>
              <a:t> </a:t>
            </a:r>
            <a:r>
              <a:rPr lang="en-US" sz="1800" dirty="0" err="1" smtClean="0"/>
              <a:t>diferentes</a:t>
            </a:r>
            <a:r>
              <a:rPr lang="en-US" sz="1800" dirty="0" smtClean="0"/>
              <a:t> y con </a:t>
            </a:r>
            <a:r>
              <a:rPr lang="en-US" sz="1800" dirty="0" err="1" smtClean="0"/>
              <a:t>bordes</a:t>
            </a:r>
            <a:r>
              <a:rPr lang="en-US" sz="1800" dirty="0" smtClean="0"/>
              <a:t> </a:t>
            </a:r>
            <a:r>
              <a:rPr lang="en-US" sz="1800" dirty="0" err="1" smtClean="0"/>
              <a:t>menos</a:t>
            </a:r>
            <a:r>
              <a:rPr lang="en-US" sz="1800" dirty="0" smtClean="0"/>
              <a:t> </a:t>
            </a:r>
            <a:r>
              <a:rPr lang="en-US" sz="1800" dirty="0" err="1" smtClean="0"/>
              <a:t>definidos</a:t>
            </a:r>
            <a:r>
              <a:rPr lang="en-US" sz="1800" dirty="0" smtClean="0"/>
              <a:t>.</a:t>
            </a:r>
          </a:p>
          <a:p>
            <a:r>
              <a:rPr lang="en-US" sz="2000" dirty="0" err="1" smtClean="0"/>
              <a:t>Predominan</a:t>
            </a:r>
            <a:r>
              <a:rPr lang="en-US" sz="2000" dirty="0" smtClean="0"/>
              <a:t> en </a:t>
            </a:r>
            <a:r>
              <a:rPr lang="en-US" sz="2000" dirty="0" err="1" smtClean="0"/>
              <a:t>zonas</a:t>
            </a:r>
            <a:r>
              <a:rPr lang="en-US" sz="2000" dirty="0" smtClean="0"/>
              <a:t> </a:t>
            </a:r>
            <a:r>
              <a:rPr lang="en-US" sz="2000" dirty="0" err="1" smtClean="0"/>
              <a:t>acrofaciales</a:t>
            </a:r>
            <a:r>
              <a:rPr lang="en-US" sz="2000" dirty="0" smtClean="0"/>
              <a:t>, </a:t>
            </a:r>
            <a:r>
              <a:rPr lang="en-US" sz="2000" dirty="0" err="1" smtClean="0"/>
              <a:t>simétricas</a:t>
            </a:r>
            <a:endParaRPr lang="en-US" sz="2000" dirty="0" smtClean="0"/>
          </a:p>
          <a:p>
            <a:r>
              <a:rPr lang="en-US" sz="2000" dirty="0" err="1" smtClean="0"/>
              <a:t>Duración</a:t>
            </a:r>
            <a:r>
              <a:rPr lang="en-US" sz="2000" dirty="0" smtClean="0"/>
              <a:t> 1-2 </a:t>
            </a:r>
            <a:r>
              <a:rPr lang="en-US" sz="2000" dirty="0" err="1" smtClean="0"/>
              <a:t>semanas</a:t>
            </a:r>
            <a:r>
              <a:rPr lang="en-US" sz="2000" dirty="0" smtClean="0"/>
              <a:t>,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hay </a:t>
            </a:r>
            <a:r>
              <a:rPr lang="en-US" sz="2000" dirty="0" err="1" smtClean="0"/>
              <a:t>agentes</a:t>
            </a:r>
            <a:r>
              <a:rPr lang="en-US" sz="2000" dirty="0" smtClean="0"/>
              <a:t>  </a:t>
            </a:r>
            <a:r>
              <a:rPr lang="en-US" sz="2000" dirty="0" err="1" smtClean="0"/>
              <a:t>inmunosupresores</a:t>
            </a:r>
            <a:endParaRPr lang="en-US" sz="200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Histopatologia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una diagnostico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clinicopatologico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 puramente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histologico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 hallazgos característicos: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Queratinocitos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celulas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objeto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daño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apoptosis,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siendo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hallazgos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precoz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Posteriormente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espongiosis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degeneración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vacuolar de la MB de forma focal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Edema superficial de la dermis 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perivascular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linfocitario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exocitosis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la epidermis.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is an eczema-like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dermatitis with associated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superficial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perivascular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infiltrate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can extend to epidermis, patchy necrotic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keratinocytes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scattered to florid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parecido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reaccion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hipersensibilidad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received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metastatic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melanoma 38.0 months before the onset of painful 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plaques and blisters on his palms (Figure, A) and several oral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mucosal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erosions.Results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biopsies of specimens taken from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palms showed a patchy inflammatory infiltrate composed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lymphocytes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approximating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dermal-epidermal junction,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basovacuolar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scattered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dyskeratotic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keratinocytes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epidermis (Figure,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B), indicative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multiforme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eruption resolved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 course of prednisone therapy but reappeared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his next cycle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therapy.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manifestations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our case mimicked severe drug eruption,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with Stevens–Johnson syndrome (SJS). However,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was no epidermal necrosis in histology; thus, the possibility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SJS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excluded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Histopathologically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reaction with band-like lymphocytic infiltration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(CD4+, CD8+ or mixed CD4+/CD8+ infiltrate) is observed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upper dermis, sometimes together with the presence of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[35]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2D45-B4AD-4D66-B9AE-AFD8C41E6831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Histopathologically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reaction with band-like lymphocytic infiltration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(CD4+, CD8+ or mixed CD4+/CD8+ infiltrate) is observed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upper dermis, sometimes together with the presence of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[35]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Histopathologically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reaction with band-like lymphocytic infiltration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(CD4+, CD8+ or mixed CD4+/CD8+ infiltrate) is observed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upper dermis, sometimes together with the presence of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[35]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Eczema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14 patients (8 male) who developed eczema, 7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 previous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exposure. There was no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statistically significant association between the distribution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time from commencement of treatment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first eczema and previous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exposure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(log rank test P = .514), gender (log rank test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= .968), or age (Cox regression P = .188).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median age of patients who did and did 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eczema was 69.5 years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interquartile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59.0-75.0 years) and 60 years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interquartile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range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52.5-69.0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respectively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Lesions appeared on multiple sites, most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on the back and lower or upper limbs,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 frequently on the face, chest, and abdomen.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presentation varied from classic eczema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(ill-defined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scaly lesions) to multiple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nummular plaques. The lesions were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most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seen in Fig 1, the incidence of developing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eczema increases at an approximately constant 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commencement of treatment. A quarter of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 (cumulative incidence rate 25%, SE 7.1%)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expected to develop their first eczema within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10.3 months of commencing treatment and one third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cumulative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33%, SE 9.1%)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estimated to develop the first eczema within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13.8 months of commencing treatment, increasing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an estimated 40% of patients (cumulative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rate 40%, SE 11.2%) within 20.0 months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commencing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 two patients who developed multiple subcutaneous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nodosum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-like painful nodules while receiving combined immunotherapy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metastatic clear cell ovarian carcinoma and melanoma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report of lupus-like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histopathologic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findings that developed as an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PD-1 inhibitor.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Nearly two and a half months after his last dose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given (seven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months after initiation), the patient presented with an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non-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eruption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edematous papules coalescing into plaques on his back, chest, lateral arms, thighs, and abdomen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(Figure 1). At the time of the rash’s presentation, a review of systems was negative and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patient’s complete blood count, electrolytes, and liver function tests were stable. A biopsy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 and of the arm was performed, and revealed an interface reaction, with lymphocytes at the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dermal-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epidermal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junction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occasional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dyskeratotic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keratinocytes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(Figure 2).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Perivascular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perifollicular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lymphocytic inflammation was seen. Rare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observed. PAS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staining did not reveal basement membrane thickening.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Alcian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blue staining showed a slight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mucinous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ground substance. These features were interpreted as a lupus-like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medication reaction. Based on these findings,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continued to be withheld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patient. Within one month, the rash completely resolved without use of topical steroids or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topical medications. The patient was not restarted 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pembrolizumab.Biopsy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interface changes on scanning magnification and as well as a superficial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dermal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perivascular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lymphocytic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hematoxylin-eosin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original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magnification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x20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x50 for B). C) Interface dermatitis, with lymphocytes approximating the dermal-epidermal junction and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basovacuolar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(original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magnification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x2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Photodistributed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upper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chest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dorsal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nail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eyelid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muscle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Weakness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Although most cases of </a:t>
            </a:r>
            <a:r>
              <a:rPr lang="en-US" dirty="0" err="1" smtClean="0"/>
              <a:t>dermatomyositis</a:t>
            </a:r>
            <a:r>
              <a:rPr lang="en-US" dirty="0" smtClean="0"/>
              <a:t> are idiopathic, 15% to 30% of adult-onset cases occur as a </a:t>
            </a:r>
            <a:r>
              <a:rPr lang="en-US" dirty="0" err="1" smtClean="0"/>
              <a:t>paraneoplastic</a:t>
            </a:r>
            <a:r>
              <a:rPr lang="en-US" dirty="0" smtClean="0"/>
              <a:t> syndrome.</a:t>
            </a:r>
            <a:r>
              <a:rPr lang="en-US" baseline="30000" dirty="0" smtClean="0">
                <a:hlinkClick r:id="rId3"/>
              </a:rPr>
              <a:t>11</a:t>
            </a:r>
            <a:r>
              <a:rPr lang="en-US" dirty="0" smtClean="0"/>
              <a:t> In light of this patient’s known malignant melanoma, a </a:t>
            </a:r>
            <a:r>
              <a:rPr lang="en-US" dirty="0" err="1" smtClean="0"/>
              <a:t>paraneoplastic</a:t>
            </a:r>
            <a:r>
              <a:rPr lang="en-US" dirty="0" smtClean="0"/>
              <a:t> presentation of </a:t>
            </a:r>
            <a:r>
              <a:rPr lang="en-US" dirty="0" err="1" smtClean="0"/>
              <a:t>dermatomyositis</a:t>
            </a:r>
            <a:r>
              <a:rPr lang="en-US" dirty="0" smtClean="0"/>
              <a:t> could be considered, although </a:t>
            </a:r>
            <a:r>
              <a:rPr lang="en-US" dirty="0" err="1" smtClean="0"/>
              <a:t>dermatomyositis</a:t>
            </a:r>
            <a:r>
              <a:rPr lang="en-US" dirty="0" smtClean="0"/>
              <a:t> is only rarely associated with melanoma and the timing suggests a drug-related cause in this particular case. The recurrence of symptoms following </a:t>
            </a:r>
            <a:r>
              <a:rPr lang="en-US" dirty="0" err="1" smtClean="0"/>
              <a:t>rechallenge</a:t>
            </a:r>
            <a:r>
              <a:rPr lang="en-US" dirty="0" smtClean="0"/>
              <a:t> with </a:t>
            </a:r>
            <a:r>
              <a:rPr lang="en-US" dirty="0" err="1" smtClean="0"/>
              <a:t>ipilimumab</a:t>
            </a:r>
            <a:r>
              <a:rPr lang="en-US" dirty="0" smtClean="0"/>
              <a:t> points to a drug-induced presentation. Importantly, although the patient initially presented and then re-presented with metastatic disease, she developed findings of </a:t>
            </a:r>
            <a:r>
              <a:rPr lang="en-US" dirty="0" err="1" smtClean="0"/>
              <a:t>dermatomyositis</a:t>
            </a:r>
            <a:r>
              <a:rPr lang="en-US" dirty="0" smtClean="0"/>
              <a:t> only following administration of </a:t>
            </a:r>
            <a:r>
              <a:rPr lang="en-US" dirty="0" err="1" smtClean="0"/>
              <a:t>ipilimumab</a:t>
            </a:r>
            <a:r>
              <a:rPr lang="en-US" dirty="0" smtClean="0"/>
              <a:t> on both occasions, making a </a:t>
            </a:r>
            <a:r>
              <a:rPr lang="en-US" dirty="0" err="1" smtClean="0"/>
              <a:t>paraneoplastic</a:t>
            </a:r>
            <a:r>
              <a:rPr lang="en-US" dirty="0" smtClean="0"/>
              <a:t> presentation of </a:t>
            </a:r>
            <a:r>
              <a:rPr lang="en-US" dirty="0" err="1" smtClean="0"/>
              <a:t>dermatomyositis</a:t>
            </a:r>
            <a:r>
              <a:rPr lang="en-US" dirty="0" smtClean="0"/>
              <a:t> less likely. Some data on </a:t>
            </a:r>
            <a:r>
              <a:rPr lang="en-US" dirty="0" err="1" smtClean="0"/>
              <a:t>paraneoplastic</a:t>
            </a:r>
            <a:r>
              <a:rPr lang="en-US" dirty="0" smtClean="0"/>
              <a:t> rheumatic diseases suggest that the immune response to cancer is highly associated with the autoimmune disease.</a:t>
            </a:r>
            <a:r>
              <a:rPr lang="en-US" baseline="30000" dirty="0" smtClean="0">
                <a:hlinkClick r:id="rId3"/>
              </a:rPr>
              <a:t>12</a:t>
            </a:r>
            <a:r>
              <a:rPr lang="en-US" dirty="0" smtClean="0"/>
              <a:t> It is possible that </a:t>
            </a:r>
            <a:r>
              <a:rPr lang="en-US" dirty="0" err="1" smtClean="0"/>
              <a:t>ipilimumab</a:t>
            </a:r>
            <a:r>
              <a:rPr lang="en-US" dirty="0" smtClean="0"/>
              <a:t> administration could alter the immune response to an underlying malignancy, hence requiring both the presence of the drug and the malignancy to develop this </a:t>
            </a:r>
            <a:r>
              <a:rPr lang="en-US" dirty="0" err="1" smtClean="0"/>
              <a:t>irAE</a:t>
            </a:r>
            <a:r>
              <a:rPr lang="en-US" dirty="0" smtClean="0"/>
              <a:t>. Given </a:t>
            </a:r>
            <a:r>
              <a:rPr lang="en-US" dirty="0" err="1" smtClean="0"/>
              <a:t>ipilimumab’s</a:t>
            </a:r>
            <a:r>
              <a:rPr lang="en-US" dirty="0" smtClean="0"/>
              <a:t> current indications, it will be challenging to learn whether </a:t>
            </a:r>
            <a:r>
              <a:rPr lang="en-US" dirty="0" err="1" smtClean="0"/>
              <a:t>ipilimumab</a:t>
            </a:r>
            <a:r>
              <a:rPr lang="en-US" dirty="0" smtClean="0"/>
              <a:t> alone could result in drug-induced </a:t>
            </a:r>
            <a:r>
              <a:rPr lang="en-US" dirty="0" err="1" smtClean="0"/>
              <a:t>dermatomyositis</a:t>
            </a:r>
            <a:r>
              <a:rPr lang="en-US" dirty="0" smtClean="0"/>
              <a:t> in the absence of an underlying malignancy.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descrita</a:t>
            </a:r>
            <a:r>
              <a:rPr lang="en-US" dirty="0" smtClean="0"/>
              <a:t> con anti-PD1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histopatología además del importante edema en</a:t>
            </a:r>
            <a:r>
              <a:rPr lang="es-ES" baseline="0" dirty="0" smtClean="0"/>
              <a:t> papilas </a:t>
            </a:r>
            <a:r>
              <a:rPr lang="es-ES" baseline="0" dirty="0" err="1" smtClean="0"/>
              <a:t>dermicas</a:t>
            </a:r>
            <a:r>
              <a:rPr lang="es-ES" baseline="0" dirty="0" smtClean="0"/>
              <a:t>, un infiltrado predominantemente </a:t>
            </a:r>
            <a:r>
              <a:rPr lang="es-ES" baseline="0" dirty="0" err="1" smtClean="0"/>
              <a:t>neutrofílico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>Y se podría pensar en un </a:t>
            </a:r>
            <a:r>
              <a:rPr lang="es-ES" baseline="0" dirty="0" err="1" smtClean="0"/>
              <a:t>fenomeno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paraneoplasico</a:t>
            </a:r>
            <a:r>
              <a:rPr lang="es-ES" baseline="0" dirty="0" smtClean="0"/>
              <a:t>, pero la verdad es la mayoría empiezan en las primeras semanas del inicio de la terapia con inhibidores, en ausencia de evidencia de progresión de la enfermedad y desaparecen tras la suspensión del </a:t>
            </a:r>
            <a:r>
              <a:rPr lang="es-ES" baseline="0" dirty="0" err="1" smtClean="0"/>
              <a:t>tto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>Solo se ha asociado al </a:t>
            </a:r>
            <a:r>
              <a:rPr lang="es-ES" baseline="0" dirty="0" err="1" smtClean="0"/>
              <a:t>tto</a:t>
            </a:r>
            <a:r>
              <a:rPr lang="es-ES" baseline="0" dirty="0" smtClean="0"/>
              <a:t> con </a:t>
            </a:r>
            <a:r>
              <a:rPr lang="es-ES" baseline="0" dirty="0" err="1" smtClean="0"/>
              <a:t>ipilimumab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characterized by intense, painful </a:t>
            </a:r>
            <a:r>
              <a:rPr lang="en-US" dirty="0" err="1" smtClean="0"/>
              <a:t>erythema</a:t>
            </a:r>
            <a:r>
              <a:rPr lang="en-US" dirty="0" smtClean="0"/>
              <a:t> of the palms and soles that can progress to the formation of vesicles or </a:t>
            </a:r>
            <a:r>
              <a:rPr lang="en-US" dirty="0" err="1" smtClean="0"/>
              <a:t>bullae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2 developed dermatitis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receiving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pathogen-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dermatitis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celiac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relies on T-cell stimulation by tissue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transglutaminase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-modified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gliadin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inflammatory response.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Autoantibodies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against tissue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transglutaminase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gliadin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ticularly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subtype, are present in both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celiac disease.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study found that T-regulatory cells were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reduced in the skin of patients with dermatitis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Patient 2 had anti-tissue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transglu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taminase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antibodies identified during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weight loss prior to immunotherapy,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patient’s dermatitis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did not appear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until after several weeks of receiving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our knowledge, the phenomenon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matitis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appearing after immune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checkpoint inhibitor therapy has not been pre-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viously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reported.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clinicopathologic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scenario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Patient 2 would be consistent with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disinhi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autoimmune process of dermatitis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herpetiformis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and, similar to Patient 1, may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role for T-regulatory cells in the pathogen-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disease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Tregs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PD-1 : PD-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ligand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(PD-L) pathway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critical in terminating immune response,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elimination of either can result in the breakdown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tolerance and the development of autoimmunity.7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T-helper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reactivities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against BP180 were detected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patients with BP in a 2006 study.1 Both T-helper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)1 and Th2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chemokines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found to be elevated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sera of patients with autoimmune blistering diseases,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while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Tregs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found to be present in BP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mucous membrane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pemphigoid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lesions.2,9,10 Our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developed BP with increasing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anti-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BP180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autoantibodies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increasing disease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severity. Other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autoantibodies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 anti-BP230,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anti-Dsg1 and anti-Dsg3 were not detected. These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may indicate a crucial role for T-cell suppressive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 in controlling and preventing BP.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similar and above all corresponds with a class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9, 12]: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(only among patients with melanoma),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psoriasis, auto-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are the first to occur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 checkpoint inhibitors [2, 4, 5, 7, 11], and this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appear to be dose dependent [10, 20, 21]. Lastly,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observed with anti-CTLA-4/anti-PD-1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in combination (e.g.,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frequent, more severe, and long lasting and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compared to PD-1 or CTLA-4 inhibitors prescribed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single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both CTLA-4 and PD-1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dermatologic toxicity, which is also typically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 onset, within several weeks (as reviewed for CTLA-4 by Weber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al54)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 Con los cual es un efecto de clase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it needs to be emphasized that the occurrence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of these cutaneous reactions induced by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to be correlated with a better therapeutic response,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objective response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[22],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progressionfree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 (cutaneous adverse events all together) [20]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survival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 40–46% of patients with melanoma4 and 41% of patients with renal cell carcinoma5 will develop cutaneous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anti-PD-1 therapy, as compared to 17% in patients with non-small cell lung cancer (NSCLC)4 and 18% of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-cell carcinoma of the head and neck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toxicity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any grade may be seen in up to 49–68% of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undergoing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treatment,8–10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meta-analysis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Minkis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al.11 reported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overall risk of 24%. Similarly, skin rash may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seen in ∼20% of patients treated with the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anti-PD-1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antibody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nivolumab.2</a:t>
            </a:r>
            <a:r>
              <a:rPr lang="es-E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fact, more than two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thirds of patients may develop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eruptions (in contrast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papulopustular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eruptions in the former) during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therapy, reminiscent of the dermal hypersensitivity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(DHR)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encountered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non-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steroidal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inflammatory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medications and targeted therapy with PI3K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AKT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inhibitors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characterized by intense, painful </a:t>
            </a:r>
            <a:r>
              <a:rPr lang="en-US" dirty="0" err="1" smtClean="0"/>
              <a:t>erythema</a:t>
            </a:r>
            <a:r>
              <a:rPr lang="en-US" dirty="0" smtClean="0"/>
              <a:t> of the palms and soles that can progress to the formation of vesicles or </a:t>
            </a:r>
            <a:r>
              <a:rPr lang="en-US" dirty="0" err="1" smtClean="0"/>
              <a:t>bullae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characterized by intense, painful </a:t>
            </a:r>
            <a:r>
              <a:rPr lang="en-US" dirty="0" err="1" smtClean="0"/>
              <a:t>erythema</a:t>
            </a:r>
            <a:r>
              <a:rPr lang="en-US" dirty="0" smtClean="0"/>
              <a:t> of the palms and soles that can progress to the formation of vesicles or </a:t>
            </a:r>
            <a:r>
              <a:rPr lang="en-US" dirty="0" err="1" smtClean="0"/>
              <a:t>bullae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toxicity profile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dose-dependent, and patients who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received 10 mg/kg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every 3 weeks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experienced higher rates of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any grade (17% for 3 mg/kg vs. 93%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mg/kg).19 Dermatologic toxicity is the most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frequent and commonly the first manifestation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therapy,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skin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occurring on average within 21–42 days, followed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gastrointestinal toxicity that appears 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35–49 days after initiation of therapy.7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adverse reactions can appear on average at 3.6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initiation of the immunotherapy and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resolve within 4-8 or 14 weeks when managed with treatment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using vigilant monitoring and corticosteroids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[5]. They are usually present in the first 2-3 weeks after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beginning of therapy with IPI, with a variation of up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17.3 weeks, and are dose-dependent [6, 9]. On administration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anti-PD1/PD-L1 agents, they appear later and typically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second cycle of treatment, on average 4-23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beginning of therapy. Delayed effects up to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after the initiation of treatment with anti-PD-1 agents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similar and above all corresponds with a class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9, 12]: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(only among patients with melanoma),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psoriasis, auto-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are the first to occur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 checkpoint inhibitors [2, 4, 5, 7, 11], and this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appear to be dose dependent [10, 20, 21]. Lastly,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observed with anti-CTLA-4/anti-PD-1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in combination (e.g.,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frequent, more severe, and long lasting and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compared to PD-1 or CTLA-4 inhibitors prescribed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single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both CTLA-4 and PD-1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dermatologic toxicity, which is also typically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 onset, within several weeks (as reviewed for CTLA-4 by Weber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al54)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 Con los cual es un efecto de clase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it needs to be emphasized that the occurrence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of these cutaneous reactions induced by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to be correlated with a better therapeutic response,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objective response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[22],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progressionfree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 (cutaneous adverse events all together) [20]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survival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 40–46% of patients with melanoma4 and 41% of patients with renal cell carcinoma5 will develop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anti-PD-1 therapy, as compared to 17% in patients with non-small cell lung cancer (NSCLC)4 and 18% of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-cell carcinoma of the head and neck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fact, more than two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thirds of patients may develop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eruptions (in contrast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papulopustular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eruptions in the former) during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therapy, reminiscent of the dermal hypersensitivity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(DHR)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encountered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non-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steroidal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inflammatory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medications and targeted therapy with PI3K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AKT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inhibitors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trials have shown anti-PD-L1 antibody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shares a toxicity profile with anti-PD-1 antibody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therapy.53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rash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NOS (7%),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pruritus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(6%)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(2%) were the three most frequent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(of any grade) in patients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treated with anti-PD-L1 antibody (at any dose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0.3 and 10 mg/kg).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wide range of timing of onset of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in our cohort (Tables 1 and 2). Specifically, time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treatment initiation to reaction ranged from 0.5 to 38.0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months. The median time to onset of all 18 skin reactions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(including 2 in patient 10) was 4.2 months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interquartile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 [IQR], 2.3-13.8 months). The median time to onset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PD-1 therapy was similar for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(3.8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months [IQR, 2.6-11.1 months]) and for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(4.4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months [IQR, 1.0-18.3 months]), without statistically significant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 between the groups. One skin reaction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occurred in the patient who received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(time to onset, 4.7 months). Of 12 skin reactions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patients treated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4 (33%) developed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treatment termination, as did the single reaction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treated with both drugs (total, 5 of 18 [28%]).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Patientswhohad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complete response developed cutaneous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findings indicate that a wide range of timelines is associated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after PD-1 inhibitor therapy.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delayed onset of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(≥3 months) is common.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also found that PD-1 inhibitor–associated cutaneous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occur after treatment discontinuation. Although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reactions occurring after medication discontinuation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 be definitively proven to be caused by PD-1 inhibitors,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our cohort these reactions were of the type frequently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attributed to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sarcoidosis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dermatitis,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bullous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pemphigoid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multiforme).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Prolonged tumor responses associated with persistence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immune reactivation and tumor targeting suggest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appear after discontinuation of therapy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well. These characteristics are shared by other immunotherapy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because responses to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larly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prolonged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discontinuation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mean elimination half-life of both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approximately 26 days,15 but the effects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PD-1 inhibitors almost certainly last longer. aware that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occur long after initiation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PD-1 therapy and may appear after discontinuation.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median of 4.4 months after initiation of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(IQR, 2.3-16.0 months). Patients who had progression of disease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developed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median of 4.7months after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initiation of therapy (IQR, 2.0-16.7 months). No differences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 identified between response groups.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similar and above all corresponds with a class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9, 12]: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(only among patients with melanoma),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psoriasis, auto-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are the first to occur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 checkpoint inhibitors [2, 4, 5, 7, 11], and this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appear to be dose dependent [10, 20, 21]. Lastly,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observed with anti-CTLA-4/anti-PD-1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in combination (e.g.,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frequent, more severe, and long lasting and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compared to PD-1 or CTLA-4 inhibitors prescribed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single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both CTLA-4 and PD-1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dermatologic toxicity, which is also typically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 onset, within several weeks (as reviewed for CTLA-4 by Weber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al54)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 Con los cual es un efecto de clase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it needs to be emphasized that the occurrence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of these cutaneous reactions induced by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to be correlated with a better therapeutic response,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objective response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[22],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progressionfree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 (cutaneous adverse events all together) [20]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survival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 40–46% of patients with melanoma4 and 41% of patients with renal cell carcinoma5 will develop cutaneous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anti-PD-1 therapy, as compared to 17% in patients with non-small cell lung cancer (NSCLC)4 and 18% of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-cell carcinoma of the head and neck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adverse reactions can appear on average at 3.6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initiation of the immunotherapy and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resolve within 4-8 or 14 weeks when managed with treatment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using vigilant monitoring and corticosteroids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[5]. They are usually present in the first 2-3 weeks after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beginning of therapy with IPI, with a variation of up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17.3 weeks, and are dose-dependent [6, 9]. On administration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anti-PD1/PD-L1 agents, they appear later and typically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second cycle of treatment, on average 4-23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beginning of therapy. Delayed effects up to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after the initiation of treatment with anti-PD-1 agents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similar and above all corresponds with a class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9, 12]: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(only among patients with melanoma),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psoriasis, auto-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are the first to occur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 checkpoint inhibitors [2, 4, 5, 7, 11], and this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appear to be dose dependent [10, 20, 21]. Lastly,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observed with anti-CTLA-4/anti-PD-1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in combination (e.g.,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frequent, more severe, and long lasting and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compared to PD-1 or CTLA-4 inhibitors prescribed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single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both CTLA-4 and PD-1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dermatologic toxicity, which is also typically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 onset, within several weeks (as reviewed for CTLA-4 by Weber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al54)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 Con los cual es un efecto de clase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it needs to be emphasized that the occurrence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of these cutaneous reactions induced by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to be correlated with a better therapeutic response,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objective response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[22],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progressionfree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 (cutaneous adverse events all together) [20]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survival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 40–46% of patients with melanoma4 and 41% of patients with renal cell carcinoma5 will develop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anti-PD-1 therapy, as compared to 17% in patients with non-small cell lung cancer (NSCLC)4 and 18% of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-cell carcinoma of the head and neck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intriguing, such a finding should not be a surprise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giventhat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antitumour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immune responses differ across patients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withdifferent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types treated with the same ICI. Currently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thereasons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this observation are not clear.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micro-environment (TME), immune infiltrate, adaptive immune re-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neoantigen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formation may be influenced by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histologyand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thus one potential explanation for different toxicities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B3A39-A007-4CD3-B43E-16E9B8FE9853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adverse reactions can appear on average at 3.6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initiation of the immunotherapy and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resolve within 4-8 or 14 weeks when managed with treatment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using vigilant monitoring and corticosteroids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[5]. They are usually present in the first 2-3 weeks after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beginning of therapy with IPI, with a variation of up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17.3 weeks, and are dose-dependent [6, 9]. On administration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anti-PD1/PD-L1 agents, they appear later and typically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second cycle of treatment, on average 4-23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weeks after the beginning of therapy. Delayed effects up to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 after the initiation of treatment with anti-PD-1 agents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reported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similar and above all corresponds with a class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9, 12]: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spongiotic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lichenoid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dermatitis),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(only among patients with melanoma),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induced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psoriasis, auto-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 In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are the first to occur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immune checkpoint inhibitors [2, 4, 5, 7, 11], and this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appear to be dose dependent [10, 20, 21]. Lastly,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observed with anti-CTLA-4/anti-PD-1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in combination (e.g.,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frequent, more severe, and long lasting and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compared to PD-1 or CTLA-4 inhibitors prescribed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single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common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both CTLA-4 and PD-1 therapy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dermatologic toxicity, which is also typically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 onset, within several weeks (as reviewed for CTLA-4 by Weber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al54)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Dermatologic toxicities appear to be the most prevalent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both with anti-PD-1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nivolumab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pembrolizumab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anti-CTLA-4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tremelimumab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 and with the newly developed anti-PD-L1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atezolizumab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durvalumab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avelumab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[2–11]. Con los cual es un efecto de clase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occur in more than one-third of the patients treated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these monoclonal antibodies (Table 1),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cancer being treated [4, 9, 11–18]. The vast majority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cutaneous adverse events, however, are self-limiting,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immune checkpoint inhibitors present an acceptable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 toxicity profile [13–20]. Although the overall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is higher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ipilimumab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anti-PD-L1 agents, the dermatologic toxicity profile is</a:t>
            </a:r>
          </a:p>
          <a:p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it needs to be emphasized that the occurrence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of these cutaneous reactions induced by anti-PD-1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 to be correlated with a better therapeutic response,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terms of objective response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[22],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progressionfree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 (cutaneous adverse events all together) [20]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overall survival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maculopapular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rash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vitiligo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 40–46% of patients with melanoma4 and 41% of patients with renal cell carcinoma5 will develop cutaneous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irAEs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associated with anti-PD-1 therapy, as compared to 17% in patients with non-small cell lung cancer (NSCLC)4 and 18% of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-cell carcinoma of the head and neck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203B-66AD-41BF-89AC-2F954A3F6496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32 Rectángulo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Rectángulo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2640087-574C-4AD2-AA73-FBAFF345F922}" type="datetimeFigureOut">
              <a:rPr lang="es-ES" smtClean="0"/>
              <a:pPr/>
              <a:t>27/04/2019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CAFE670-600C-4961-B9BD-FC85C09B6F5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8" name="2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Conector recto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?term=10.1111/cup.13059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 contrast="20000"/>
          </a:blip>
          <a:srcRect l="12792" t="14376" b="34391"/>
          <a:stretch>
            <a:fillRect/>
          </a:stretch>
        </p:blipFill>
        <p:spPr bwMode="auto">
          <a:xfrm>
            <a:off x="-1" y="0"/>
            <a:ext cx="9144001" cy="30689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1331640" y="3789040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s-E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Toxicidades dermatológicas de la inmunoterapia del cáncer de pulmón</a:t>
            </a:r>
            <a:endParaRPr lang="es-ES" sz="2800" dirty="0" smtClean="0">
              <a:solidFill>
                <a:srgbClr val="4646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914" t="25219" r="4537" b="17688"/>
          <a:stretch>
            <a:fillRect/>
          </a:stretch>
        </p:blipFill>
        <p:spPr bwMode="auto">
          <a:xfrm>
            <a:off x="5616623" y="5805264"/>
            <a:ext cx="2627785" cy="9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4624"/>
            <a:ext cx="3203848" cy="66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1219200" y="5124450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Dra. María del Pilar Arévalo Bermúdez, MD,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PhD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Complejo Hospitalario Universitario A Coruña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47667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7983" t="24235" r="20586" b="26547"/>
          <a:stretch>
            <a:fillRect/>
          </a:stretch>
        </p:blipFill>
        <p:spPr bwMode="auto">
          <a:xfrm>
            <a:off x="755576" y="1988840"/>
            <a:ext cx="79928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399499" y="6361583"/>
            <a:ext cx="503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ahnschrift" pitchFamily="34" charset="0"/>
              </a:rPr>
              <a:t>J </a:t>
            </a:r>
            <a:r>
              <a:rPr lang="es-ES" sz="1400" dirty="0" err="1" smtClean="0">
                <a:latin typeface="Bahnschrift" pitchFamily="34" charset="0"/>
              </a:rPr>
              <a:t>Thoracic</a:t>
            </a:r>
            <a:r>
              <a:rPr lang="es-ES" sz="1400" dirty="0" smtClean="0">
                <a:latin typeface="Bahnschrift" pitchFamily="34" charset="0"/>
              </a:rPr>
              <a:t> </a:t>
            </a:r>
            <a:r>
              <a:rPr lang="es-ES" sz="1400" dirty="0" err="1" smtClean="0">
                <a:latin typeface="Bahnschrift" pitchFamily="34" charset="0"/>
              </a:rPr>
              <a:t>Oncology</a:t>
            </a:r>
            <a:r>
              <a:rPr lang="es-ES" sz="1400" dirty="0" smtClean="0">
                <a:latin typeface="Bahnschrift" pitchFamily="34" charset="0"/>
              </a:rPr>
              <a:t>. In </a:t>
            </a:r>
            <a:r>
              <a:rPr lang="es-ES" sz="1400" dirty="0" err="1" smtClean="0">
                <a:latin typeface="Bahnschrift" pitchFamily="34" charset="0"/>
              </a:rPr>
              <a:t>press</a:t>
            </a:r>
            <a:r>
              <a:rPr lang="es-ES" sz="1400" dirty="0" smtClean="0">
                <a:latin typeface="Bahnschrift" pitchFamily="34" charset="0"/>
              </a:rPr>
              <a:t>. doi.org/10.1016/j.jtho.2019.02.031</a:t>
            </a:r>
            <a:endParaRPr lang="es-ES" sz="14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contenido"/>
          <p:cNvSpPr txBox="1">
            <a:spLocks/>
          </p:cNvSpPr>
          <p:nvPr/>
        </p:nvSpPr>
        <p:spPr>
          <a:xfrm>
            <a:off x="457200" y="1340768"/>
            <a:ext cx="8229600" cy="51125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Desconocida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Se ha propuesto: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Activación generalizada de la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respuesta inmune sistémica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,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y en particular de los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linfocitos T (LT) CD8 y CD4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–"/>
            </a:pP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Apoptosis en masa de </a:t>
            </a:r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queratinocitos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basales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en formas severas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Inmunosupresión temporal con corticoides, anti-TNF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α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,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micofenolato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 de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mofetilo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rPr>
              <a:t> y otros agentes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Desenmascaramiento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 de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 antígenos aberrantes, o inducción de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neoantígenos</a:t>
            </a:r>
            <a:r>
              <a:rPr lang="es-ES" sz="2400" dirty="0" smtClean="0">
                <a:latin typeface="Bahnschrift" pitchFamily="34" charset="0"/>
              </a:rPr>
              <a:t>,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 que amplifica una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respuesta preexistente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(LT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autorreactivos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) generando inflamación por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ahnschrift" pitchFamily="34" charset="0"/>
              </a:rPr>
              <a:t>reacción cruzada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contra la piel normal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4" name="4 Título"/>
          <p:cNvSpPr txBox="1">
            <a:spLocks/>
          </p:cNvSpPr>
          <p:nvPr/>
        </p:nvSpPr>
        <p:spPr>
          <a:xfrm>
            <a:off x="395536" y="476672"/>
            <a:ext cx="8352928" cy="93610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Etiopatogenia de la toxicidad cutánea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62128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latin typeface="Bahnschrift" pitchFamily="34" charset="0"/>
              </a:rPr>
              <a:t>Prurito</a:t>
            </a:r>
          </a:p>
          <a:p>
            <a:r>
              <a:rPr lang="es-ES" sz="2000" b="1" dirty="0" smtClean="0">
                <a:latin typeface="Bahnschrift" pitchFamily="34" charset="0"/>
              </a:rPr>
              <a:t>Exantemas/Dermatitis inflamatorias</a:t>
            </a:r>
          </a:p>
          <a:p>
            <a:r>
              <a:rPr lang="es-ES" sz="2000" b="1" dirty="0" smtClean="0">
                <a:latin typeface="Bahnschrift" pitchFamily="34" charset="0"/>
              </a:rPr>
              <a:t>Dermatosis </a:t>
            </a:r>
            <a:r>
              <a:rPr lang="es-ES" sz="2000" b="1" dirty="0" err="1" smtClean="0">
                <a:latin typeface="Bahnschrift" pitchFamily="34" charset="0"/>
              </a:rPr>
              <a:t>ampollosas</a:t>
            </a:r>
            <a:r>
              <a:rPr lang="es-ES" sz="2000" b="1" dirty="0" smtClean="0">
                <a:latin typeface="Bahnschrift" pitchFamily="34" charset="0"/>
              </a:rPr>
              <a:t>:</a:t>
            </a:r>
          </a:p>
          <a:p>
            <a:pPr lvl="1"/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Dermatitis </a:t>
            </a:r>
            <a:r>
              <a:rPr lang="es-E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herpetiforme</a:t>
            </a:r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solidFill>
                  <a:schemeClr val="tx1"/>
                </a:solidFill>
                <a:latin typeface="Bahnschrift" pitchFamily="34" charset="0"/>
              </a:rPr>
              <a:t>(anti-CTLA-4)</a:t>
            </a:r>
            <a:endParaRPr lang="es-ES" sz="1800" b="1" dirty="0" smtClean="0">
              <a:solidFill>
                <a:schemeClr val="tx1"/>
              </a:solidFill>
              <a:latin typeface="Bahnschrift" pitchFamily="34" charset="0"/>
            </a:endParaRPr>
          </a:p>
          <a:p>
            <a:pPr lvl="1"/>
            <a:r>
              <a:rPr lang="es-E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Penfigoide</a:t>
            </a:r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ampolloso</a:t>
            </a:r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solidFill>
                  <a:schemeClr val="tx1"/>
                </a:solidFill>
                <a:latin typeface="Bahnschrift" pitchFamily="34" charset="0"/>
              </a:rPr>
              <a:t>(anti PD-1 /PDL-1)</a:t>
            </a:r>
            <a:endParaRPr lang="es-ES" sz="1800" dirty="0" smtClean="0">
              <a:solidFill>
                <a:schemeClr val="tx1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latin typeface="Bahnschrift" pitchFamily="34" charset="0"/>
              </a:rPr>
              <a:t>Alteración de </a:t>
            </a:r>
            <a:r>
              <a:rPr lang="es-ES" sz="2000" b="1" dirty="0" err="1" smtClean="0">
                <a:latin typeface="Bahnschrift" pitchFamily="34" charset="0"/>
              </a:rPr>
              <a:t>queratinocitos</a:t>
            </a:r>
            <a:r>
              <a:rPr lang="es-ES" sz="2000" b="1" dirty="0" smtClean="0">
                <a:latin typeface="Bahnschrift" pitchFamily="34" charset="0"/>
              </a:rPr>
              <a:t> epidérmicos</a:t>
            </a:r>
          </a:p>
          <a:p>
            <a:pPr lvl="1"/>
            <a:r>
              <a:rPr lang="es-ES" sz="1800" b="1" dirty="0" smtClean="0">
                <a:latin typeface="Bahnschrift" pitchFamily="34" charset="0"/>
              </a:rPr>
              <a:t> </a:t>
            </a:r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Enfermedad de </a:t>
            </a:r>
            <a:r>
              <a:rPr lang="es-E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Grover</a:t>
            </a:r>
            <a:endParaRPr lang="es-ES" sz="18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latin typeface="Bahnschrift" pitchFamily="34" charset="0"/>
              </a:rPr>
              <a:t>Alteración de los </a:t>
            </a:r>
            <a:r>
              <a:rPr lang="es-ES" sz="2000" b="1" dirty="0" err="1" smtClean="0">
                <a:latin typeface="Bahnschrift" pitchFamily="34" charset="0"/>
              </a:rPr>
              <a:t>melanocitos</a:t>
            </a:r>
            <a:endParaRPr lang="es-ES" sz="2000" b="1" dirty="0" smtClean="0">
              <a:latin typeface="Bahnschrift" pitchFamily="34" charset="0"/>
            </a:endParaRPr>
          </a:p>
          <a:p>
            <a:pPr lvl="1"/>
            <a:r>
              <a:rPr lang="es-ES" sz="1800" b="1" dirty="0" smtClean="0">
                <a:latin typeface="Bahnschrift" pitchFamily="34" charset="0"/>
              </a:rPr>
              <a:t> </a:t>
            </a:r>
            <a:r>
              <a:rPr lang="es-E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Vitíligo</a:t>
            </a:r>
          </a:p>
          <a:p>
            <a:r>
              <a:rPr lang="en-US" sz="2000" b="1" dirty="0" err="1" smtClean="0">
                <a:latin typeface="Bahnschrift" pitchFamily="34" charset="0"/>
              </a:rPr>
              <a:t>Reacciones</a:t>
            </a:r>
            <a:r>
              <a:rPr lang="en-US" sz="2000" b="1" dirty="0" smtClean="0">
                <a:latin typeface="Bahnschrift" pitchFamily="34" charset="0"/>
              </a:rPr>
              <a:t> </a:t>
            </a:r>
            <a:r>
              <a:rPr lang="en-US" sz="2000" b="1" dirty="0" err="1" smtClean="0">
                <a:latin typeface="Bahnschrift" pitchFamily="34" charset="0"/>
              </a:rPr>
              <a:t>adversas</a:t>
            </a:r>
            <a:r>
              <a:rPr lang="en-US" sz="2000" b="1" dirty="0" smtClean="0">
                <a:latin typeface="Bahnschrift" pitchFamily="34" charset="0"/>
              </a:rPr>
              <a:t> </a:t>
            </a:r>
            <a:r>
              <a:rPr lang="en-US" sz="2000" b="1" dirty="0" err="1" smtClean="0">
                <a:latin typeface="Bahnschrift" pitchFamily="34" charset="0"/>
              </a:rPr>
              <a:t>cutáneas</a:t>
            </a:r>
            <a:r>
              <a:rPr lang="en-US" sz="2000" b="1" dirty="0" smtClean="0">
                <a:latin typeface="Bahnschrift" pitchFamily="34" charset="0"/>
              </a:rPr>
              <a:t> </a:t>
            </a:r>
            <a:r>
              <a:rPr lang="en-US" sz="2000" b="1" dirty="0" err="1" smtClean="0">
                <a:latin typeface="Bahnschrift" pitchFamily="34" charset="0"/>
              </a:rPr>
              <a:t>severas</a:t>
            </a:r>
            <a:r>
              <a:rPr lang="en-US" sz="2000" b="1" dirty="0" smtClean="0">
                <a:latin typeface="Bahnschrift" pitchFamily="34" charset="0"/>
              </a:rPr>
              <a:t>:</a:t>
            </a:r>
          </a:p>
          <a:p>
            <a:pPr lvl="1"/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Síndrome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de Stevens-Johnson</a:t>
            </a:r>
          </a:p>
          <a:p>
            <a:pPr lvl="1"/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Necrolisis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epidérmica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tóxica</a:t>
            </a:r>
            <a:endParaRPr lang="en-US" sz="18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pPr lvl="1"/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Pustulosis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exantemática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generalizada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aguda</a:t>
            </a:r>
            <a:endParaRPr lang="en-US" sz="18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pPr lvl="1"/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Síndrome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de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hipersensibilidad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inducido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por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fármacos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/DRESS </a:t>
            </a:r>
            <a:r>
              <a:rPr lang="es-ES" sz="1800" dirty="0" smtClean="0">
                <a:solidFill>
                  <a:schemeClr val="tx1"/>
                </a:solidFill>
                <a:latin typeface="Bahnschrift" pitchFamily="34" charset="0"/>
              </a:rPr>
              <a:t>(</a:t>
            </a:r>
            <a:r>
              <a:rPr lang="es-ES" sz="1600" dirty="0" smtClean="0">
                <a:solidFill>
                  <a:schemeClr val="tx1"/>
                </a:solidFill>
                <a:latin typeface="Bahnschrift" pitchFamily="34" charset="0"/>
              </a:rPr>
              <a:t>anti-CTLA-4)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4" name="4 Título"/>
          <p:cNvSpPr txBox="1">
            <a:spLocks/>
          </p:cNvSpPr>
          <p:nvPr/>
        </p:nvSpPr>
        <p:spPr>
          <a:xfrm>
            <a:off x="324099" y="260648"/>
            <a:ext cx="8352928" cy="936104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Toxicidades cutáneas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216" r="27135" b="6250"/>
          <a:stretch>
            <a:fillRect/>
          </a:stretch>
        </p:blipFill>
        <p:spPr bwMode="auto">
          <a:xfrm>
            <a:off x="5436096" y="1412776"/>
            <a:ext cx="35643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¿Cómo llegamos al diagnóstico?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>
          <a:xfrm>
            <a:off x="323528" y="1219200"/>
            <a:ext cx="8435280" cy="501811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800" dirty="0" err="1" smtClean="0">
                <a:latin typeface="Bahnschrift" pitchFamily="34" charset="0"/>
              </a:rPr>
              <a:t>Historía</a:t>
            </a:r>
            <a:r>
              <a:rPr lang="es-ES" sz="2800" dirty="0" smtClean="0">
                <a:latin typeface="Bahnschrift" pitchFamily="34" charset="0"/>
              </a:rPr>
              <a:t> clínica y exploración física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Descartar otras posibles etiologías (infecciones, otros fármacos, otras enfermedades)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Análisis de sangre y orina (hemograma, perfil hepático, renal, serologías, anticuerpos)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Biopsia cutánea si hay indicación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Seguimiento estrecho de los pacientes cada 3-7 días</a:t>
            </a:r>
            <a:endParaRPr lang="es-ES" sz="2800" dirty="0"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21282" r="50748" b="32187"/>
          <a:stretch>
            <a:fillRect/>
          </a:stretch>
        </p:blipFill>
        <p:spPr bwMode="auto">
          <a:xfrm>
            <a:off x="217314" y="1457766"/>
            <a:ext cx="6226894" cy="456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aríadelpilar\Pictures\sifilis\IMG_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30631" y="2354241"/>
            <a:ext cx="3532552" cy="2649414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547664" y="5229200"/>
            <a:ext cx="26388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ahnschrift" pitchFamily="34" charset="0"/>
              </a:rPr>
              <a:t>Fotos: </a:t>
            </a:r>
            <a:r>
              <a:rPr lang="es-ES" dirty="0" err="1" smtClean="0">
                <a:solidFill>
                  <a:schemeClr val="bg1"/>
                </a:solidFill>
                <a:latin typeface="Bahnschrift" pitchFamily="34" charset="0"/>
              </a:rPr>
              <a:t>Dra</a:t>
            </a:r>
            <a:r>
              <a:rPr lang="es-ES" dirty="0" smtClean="0">
                <a:solidFill>
                  <a:schemeClr val="bg1"/>
                </a:solidFill>
                <a:latin typeface="Bahnschrift" pitchFamily="34" charset="0"/>
              </a:rPr>
              <a:t> Carmen Peña</a:t>
            </a:r>
            <a:endParaRPr lang="es-ES" dirty="0">
              <a:solidFill>
                <a:schemeClr val="bg1"/>
              </a:solidFill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maríadelpilar\Pictures\sifilis\IMG_29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2524" y="1991130"/>
            <a:ext cx="4800533" cy="36004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0436" t="45894" r="31324" b="9813"/>
          <a:stretch>
            <a:fillRect/>
          </a:stretch>
        </p:blipFill>
        <p:spPr bwMode="auto">
          <a:xfrm>
            <a:off x="5148064" y="1484784"/>
            <a:ext cx="3528392" cy="481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5940152" y="5805264"/>
            <a:ext cx="251863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ahnschrift" pitchFamily="34" charset="0"/>
              </a:rPr>
              <a:t>Foto: </a:t>
            </a:r>
            <a:r>
              <a:rPr lang="es-ES" dirty="0" err="1" smtClean="0">
                <a:solidFill>
                  <a:schemeClr val="bg1"/>
                </a:solidFill>
                <a:latin typeface="Bahnschrift" pitchFamily="34" charset="0"/>
              </a:rPr>
              <a:t>Dra</a:t>
            </a:r>
            <a:r>
              <a:rPr lang="es-ES" dirty="0" smtClean="0">
                <a:solidFill>
                  <a:schemeClr val="bg1"/>
                </a:solidFill>
                <a:latin typeface="Bahnschrift" pitchFamily="34" charset="0"/>
              </a:rPr>
              <a:t> Carmen Peña</a:t>
            </a:r>
            <a:endParaRPr lang="es-ES" dirty="0">
              <a:solidFill>
                <a:schemeClr val="bg1"/>
              </a:solidFill>
              <a:latin typeface="Bahnschrif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</a:t>
            </a: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Cómo llegamos al diagnóstico?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>
          <a:xfrm>
            <a:off x="323528" y="1219200"/>
            <a:ext cx="8435280" cy="501811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800" dirty="0" err="1" smtClean="0">
                <a:latin typeface="Bahnschrift" pitchFamily="34" charset="0"/>
              </a:rPr>
              <a:t>Historía</a:t>
            </a:r>
            <a:r>
              <a:rPr lang="es-ES" sz="2800" dirty="0" smtClean="0">
                <a:latin typeface="Bahnschrift" pitchFamily="34" charset="0"/>
              </a:rPr>
              <a:t> clínica y exploración física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Descartar otras posibles etiologías (infecciones, otros fármacos, otras enfermedades)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Análisis de sangre y orina (hemograma, perfil hepático, renal, serologías, anticuerpos)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Biopsia cutánea si hay indicación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Bahnschrift" pitchFamily="34" charset="0"/>
              </a:rPr>
              <a:t>Seguimiento estrecho de los pacientes cada 3-7 días</a:t>
            </a:r>
            <a:endParaRPr lang="es-ES" sz="2800" dirty="0">
              <a:latin typeface="Bahnschrif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385763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¿Cuándo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biopsiar</a:t>
            </a: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?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95536" y="1628800"/>
            <a:ext cx="4176464" cy="48245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Erupción atípica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Severa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Persistente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Recurrente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Síntomas intolerables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r="50000" b="56941"/>
          <a:stretch>
            <a:fillRect/>
          </a:stretch>
        </p:blipFill>
        <p:spPr bwMode="auto">
          <a:xfrm>
            <a:off x="4572000" y="3429000"/>
            <a:ext cx="4068356" cy="26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punch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0" b="4207"/>
          <a:stretch>
            <a:fillRect/>
          </a:stretch>
        </p:blipFill>
        <p:spPr>
          <a:xfrm>
            <a:off x="7164288" y="1680725"/>
            <a:ext cx="1368152" cy="16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378152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Erupción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morbiliforme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Eritema multiforme</a:t>
            </a: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Erupción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liquenoide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latin typeface="Bahnschrift" pitchFamily="34" charset="0"/>
              </a:rPr>
              <a:t>(anti PD-1 / PDL-1)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Eccema </a:t>
            </a:r>
            <a:r>
              <a:rPr lang="es-ES" sz="1600" dirty="0" smtClean="0">
                <a:latin typeface="Bahnschrift" pitchFamily="34" charset="0"/>
              </a:rPr>
              <a:t>(anti PD-1 / PDL-1)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Erupción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psoriasiforme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latin typeface="Bahnschrift" pitchFamily="34" charset="0"/>
              </a:rPr>
              <a:t>(anti PD-1 / PDL-1)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Dermatosis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neutrofílicas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:</a:t>
            </a:r>
          </a:p>
          <a:p>
            <a:pPr lvl="1"/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Sd.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Sweet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solidFill>
                  <a:schemeClr val="tx1"/>
                </a:solidFill>
                <a:latin typeface="Bahnschrift" pitchFamily="34" charset="0"/>
              </a:rPr>
              <a:t>(anti-CTLA-4)</a:t>
            </a:r>
            <a:endParaRPr lang="es-ES" sz="1600" b="1" dirty="0" smtClean="0">
              <a:solidFill>
                <a:schemeClr val="tx1"/>
              </a:solidFill>
              <a:latin typeface="Bahnschrift" pitchFamily="34" charset="0"/>
            </a:endParaRPr>
          </a:p>
          <a:p>
            <a:pPr lvl="1"/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Pioderma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gangrenoso </a:t>
            </a:r>
            <a:r>
              <a:rPr lang="es-ES" sz="1600" dirty="0" smtClean="0">
                <a:solidFill>
                  <a:schemeClr val="tx1"/>
                </a:solidFill>
                <a:latin typeface="Bahnschrift" pitchFamily="34" charset="0"/>
              </a:rPr>
              <a:t>(anti-CTLA-4)</a:t>
            </a:r>
            <a:endParaRPr lang="es-ES" sz="1600" b="1" dirty="0" smtClean="0">
              <a:solidFill>
                <a:schemeClr val="tx1"/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Reacciones de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fotosensibilidad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Dermatitis asociadas a radiación</a:t>
            </a: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Reacciones similares a lupus</a:t>
            </a:r>
          </a:p>
          <a:p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Sarcoidosis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  <a:p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Dermatomiositis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dirty="0" smtClean="0">
                <a:latin typeface="Bahnschrift" pitchFamily="34" charset="0"/>
              </a:rPr>
              <a:t>(anti  CTLA-4)</a:t>
            </a:r>
          </a:p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Paniculitis tipo eritema nudoso </a:t>
            </a:r>
            <a:r>
              <a:rPr lang="es-ES" sz="1600" dirty="0" smtClean="0">
                <a:latin typeface="Bahnschrift" pitchFamily="34" charset="0"/>
              </a:rPr>
              <a:t>(anti CTLA-4 + anti PD-1/PDL-1)</a:t>
            </a:r>
            <a:endParaRPr lang="es-ES" sz="2000" dirty="0" smtClean="0">
              <a:latin typeface="Bahnschrift" pitchFamily="34" charset="0"/>
            </a:endParaRPr>
          </a:p>
        </p:txBody>
      </p:sp>
      <p:sp>
        <p:nvSpPr>
          <p:cNvPr id="4" name="4 Título"/>
          <p:cNvSpPr txBox="1">
            <a:spLocks/>
          </p:cNvSpPr>
          <p:nvPr/>
        </p:nvSpPr>
        <p:spPr>
          <a:xfrm>
            <a:off x="446856" y="134144"/>
            <a:ext cx="8229600" cy="990600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Exantemas/Dermatitis inflamatorias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morbiliforme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95536" y="1412776"/>
            <a:ext cx="4608512" cy="482453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Erupción </a:t>
            </a:r>
            <a:r>
              <a:rPr lang="es-ES" sz="2400" dirty="0" err="1" smtClean="0">
                <a:latin typeface="Bahnschrift" pitchFamily="34" charset="0"/>
              </a:rPr>
              <a:t>máculopapular</a:t>
            </a:r>
            <a:endParaRPr lang="es-ES" sz="2400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Tronco           Extremidades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Suele respetar la cara, palmas y plantas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 Generalmente pruriginosas o urentes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err="1" smtClean="0">
                <a:latin typeface="Bahnschrift" pitchFamily="34" charset="0"/>
              </a:rPr>
              <a:t>Fotoagravamiento</a:t>
            </a:r>
            <a:endParaRPr lang="es-ES" sz="2400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Puede haber </a:t>
            </a:r>
            <a:r>
              <a:rPr lang="es-ES" sz="2400" dirty="0" err="1" smtClean="0">
                <a:latin typeface="Bahnschrift" pitchFamily="34" charset="0"/>
              </a:rPr>
              <a:t>eosinofilia</a:t>
            </a:r>
            <a:r>
              <a:rPr lang="es-ES" sz="2400" dirty="0" smtClean="0">
                <a:latin typeface="Bahnschrift" pitchFamily="34" charset="0"/>
              </a:rPr>
              <a:t> periférica (anti CTLA-4)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1763688" y="2060848"/>
            <a:ext cx="2880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Bahnschrif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800"/>
            <a:ext cx="3384376" cy="507042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611560" y="6392361"/>
            <a:ext cx="4552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Bahnschrift" pitchFamily="34" charset="0"/>
              </a:rPr>
              <a:t>Lacouture</a:t>
            </a:r>
            <a:r>
              <a:rPr lang="es-ES" sz="1200" dirty="0" smtClean="0">
                <a:latin typeface="Bahnschrift" pitchFamily="34" charset="0"/>
              </a:rPr>
              <a:t>  M et al. </a:t>
            </a:r>
            <a:r>
              <a:rPr lang="en-US" sz="1200" dirty="0" smtClean="0">
                <a:latin typeface="Bahnschrift" pitchFamily="34" charset="0"/>
              </a:rPr>
              <a:t>Am J Clinic </a:t>
            </a:r>
            <a:r>
              <a:rPr lang="en-US" sz="1200" dirty="0" err="1" smtClean="0">
                <a:latin typeface="Bahnschrift" pitchFamily="34" charset="0"/>
              </a:rPr>
              <a:t>Dermatol</a:t>
            </a:r>
            <a:r>
              <a:rPr lang="en-US" sz="1200" dirty="0" smtClean="0">
                <a:latin typeface="Bahnschrift" pitchFamily="34" charset="0"/>
              </a:rPr>
              <a:t> 2018; 19 (</a:t>
            </a:r>
            <a:r>
              <a:rPr lang="en-US" sz="1200" dirty="0" err="1" smtClean="0">
                <a:latin typeface="Bahnschrift" pitchFamily="34" charset="0"/>
              </a:rPr>
              <a:t>Suppl</a:t>
            </a:r>
            <a:r>
              <a:rPr lang="en-US" sz="1200" dirty="0" smtClean="0">
                <a:latin typeface="Bahnschrift" pitchFamily="34" charset="0"/>
              </a:rPr>
              <a:t> 1):S31–S39</a:t>
            </a:r>
            <a:endParaRPr lang="es-ES" sz="12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207308"/>
              </p:ext>
            </p:extLst>
          </p:nvPr>
        </p:nvGraphicFramePr>
        <p:xfrm>
          <a:off x="899592" y="1988840"/>
          <a:ext cx="7488833" cy="243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3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err="1" smtClean="0">
                          <a:latin typeface="Bahnschrift" pitchFamily="34" charset="0"/>
                        </a:rPr>
                        <a:t>Almirall</a:t>
                      </a:r>
                      <a:endParaRPr lang="es-ES" sz="1200" dirty="0" smtClean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err="1" smtClean="0">
                          <a:latin typeface="Bahnschrift" pitchFamily="34" charset="0"/>
                        </a:rPr>
                        <a:t>Isdin</a:t>
                      </a:r>
                      <a:endParaRPr lang="es-ES" sz="1200" dirty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ahnschrift" pitchFamily="34" charset="0"/>
                        </a:rPr>
                        <a:t>Pierre </a:t>
                      </a:r>
                      <a:r>
                        <a:rPr lang="es-ES" sz="1200" dirty="0" err="1" smtClean="0">
                          <a:latin typeface="Bahnschrift" pitchFamily="34" charset="0"/>
                        </a:rPr>
                        <a:t>Fabré</a:t>
                      </a:r>
                      <a:endParaRPr lang="es-ES" sz="1200" dirty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latin typeface="Bahnschrift" pitchFamily="34" charset="0"/>
                        </a:rPr>
                        <a:t> Leo </a:t>
                      </a:r>
                      <a:r>
                        <a:rPr lang="es-ES" sz="1200" dirty="0" err="1" smtClean="0">
                          <a:latin typeface="Bahnschrift" pitchFamily="34" charset="0"/>
                        </a:rPr>
                        <a:t>Pharma</a:t>
                      </a:r>
                      <a:endParaRPr lang="es-ES" sz="1200" dirty="0" smtClean="0">
                        <a:latin typeface="Bahnschrift" pitchFamily="34" charset="0"/>
                      </a:endParaRPr>
                    </a:p>
                    <a:p>
                      <a:pPr algn="ctr"/>
                      <a:endParaRPr lang="es-ES" sz="1200" dirty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>
                          <a:latin typeface="Bahnschrift" pitchFamily="34" charset="0"/>
                        </a:rPr>
                        <a:t>Novartis</a:t>
                      </a:r>
                      <a:endParaRPr lang="es-ES" sz="1200" dirty="0" smtClean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ahnschrift" pitchFamily="34" charset="0"/>
                        </a:rPr>
                        <a:t>Sanofi</a:t>
                      </a:r>
                      <a:endParaRPr lang="es-ES" sz="1200" dirty="0">
                        <a:latin typeface="Bahnschrif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Bahnschrift" pitchFamily="34" charset="0"/>
                        </a:rPr>
                        <a:t>Viñas</a:t>
                      </a:r>
                      <a:endParaRPr lang="es-ES" sz="1200" dirty="0">
                        <a:latin typeface="Bahnschrift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163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Bahnschrift" pitchFamily="34" charset="0"/>
                        </a:rPr>
                        <a:t>Advisory</a:t>
                      </a:r>
                      <a:r>
                        <a:rPr lang="es-ES" dirty="0" smtClean="0">
                          <a:latin typeface="Bahnschrift" pitchFamily="34" charset="0"/>
                        </a:rPr>
                        <a:t> </a:t>
                      </a:r>
                      <a:r>
                        <a:rPr lang="es-ES" dirty="0" err="1" smtClean="0">
                          <a:latin typeface="Bahnschrift" pitchFamily="34" charset="0"/>
                        </a:rPr>
                        <a:t>Board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446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Bahnschrift" pitchFamily="34" charset="0"/>
                        </a:rPr>
                        <a:t>Travel</a:t>
                      </a:r>
                      <a:r>
                        <a:rPr lang="es-ES" baseline="0" dirty="0" smtClean="0">
                          <a:latin typeface="Bahnschrift" pitchFamily="34" charset="0"/>
                        </a:rPr>
                        <a:t> &amp; </a:t>
                      </a:r>
                      <a:r>
                        <a:rPr lang="es-ES" baseline="0" dirty="0" err="1" smtClean="0">
                          <a:latin typeface="Bahnschrift" pitchFamily="34" charset="0"/>
                        </a:rPr>
                        <a:t>Accomodation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163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Bahnschrift" pitchFamily="34" charset="0"/>
                        </a:rPr>
                        <a:t>Honoraria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    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   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Bahnschrift" pitchFamily="34" charset="0"/>
                        </a:rPr>
                        <a:t>X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63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Bahnschrift" pitchFamily="34" charset="0"/>
                        </a:rPr>
                        <a:t>Grant</a:t>
                      </a:r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362151" y="972016"/>
            <a:ext cx="4287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atin typeface="Bahnschrift" pitchFamily="34" charset="0"/>
              </a:rPr>
              <a:t>Conflicto de Intereses</a:t>
            </a:r>
            <a:endParaRPr lang="es-ES" sz="3200" b="1" dirty="0">
              <a:latin typeface="Bahnschrift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87624" y="4788441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 smtClean="0">
                <a:latin typeface="Bahnschrift" pitchFamily="34" charset="0"/>
              </a:rPr>
              <a:t>Los contenidos de esta presentación reflejan mi punto de vista sobre este tema y no necesariamente el de los sponsors de esta reunión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249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Título"/>
          <p:cNvSpPr txBox="1">
            <a:spLocks/>
          </p:cNvSpPr>
          <p:nvPr/>
        </p:nvSpPr>
        <p:spPr>
          <a:xfrm>
            <a:off x="446856" y="116632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morbiliforme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5061"/>
            <a:ext cx="5544616" cy="554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4253295" y="6415444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latin typeface="Bahnschrift" pitchFamily="34" charset="0"/>
              </a:rPr>
              <a:t>Sibaud</a:t>
            </a:r>
            <a:r>
              <a:rPr lang="en-US" sz="1050" b="1" dirty="0" smtClean="0">
                <a:solidFill>
                  <a:schemeClr val="bg1"/>
                </a:solidFill>
                <a:latin typeface="Bahnschrift" pitchFamily="34" charset="0"/>
              </a:rPr>
              <a:t> V. </a:t>
            </a:r>
            <a:r>
              <a:rPr lang="es-ES" sz="1050" b="1" dirty="0" smtClean="0">
                <a:solidFill>
                  <a:schemeClr val="bg1"/>
                </a:solidFill>
                <a:latin typeface="Bahnschrift" pitchFamily="34" charset="0"/>
              </a:rPr>
              <a:t>Am J </a:t>
            </a:r>
            <a:r>
              <a:rPr lang="de-DE" sz="1050" b="1" dirty="0" smtClean="0">
                <a:solidFill>
                  <a:schemeClr val="bg1"/>
                </a:solidFill>
                <a:latin typeface="Bahnschrift" pitchFamily="34" charset="0"/>
              </a:rPr>
              <a:t>Clin Dermatol 2018;19:345-61</a:t>
            </a:r>
            <a:endParaRPr lang="es-ES" sz="1050" b="1" dirty="0">
              <a:solidFill>
                <a:schemeClr val="bg1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116632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morbiliforme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412776"/>
            <a:ext cx="8303087" cy="501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5364088" y="6093296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  <a:latin typeface="Bahnschrift" pitchFamily="34" charset="0"/>
              </a:rPr>
              <a:t>Sibaud</a:t>
            </a:r>
            <a:r>
              <a:rPr lang="en-US" sz="1050" dirty="0" smtClean="0">
                <a:solidFill>
                  <a:schemeClr val="bg1"/>
                </a:solidFill>
                <a:latin typeface="Bahnschrift" pitchFamily="34" charset="0"/>
              </a:rPr>
              <a:t> V. </a:t>
            </a:r>
            <a:r>
              <a:rPr lang="es-ES" sz="1050" dirty="0" smtClean="0">
                <a:solidFill>
                  <a:schemeClr val="bg1"/>
                </a:solidFill>
                <a:latin typeface="Bahnschrift" pitchFamily="34" charset="0"/>
              </a:rPr>
              <a:t>Am J </a:t>
            </a:r>
            <a:r>
              <a:rPr lang="de-DE" sz="1050" dirty="0" smtClean="0">
                <a:solidFill>
                  <a:schemeClr val="bg1"/>
                </a:solidFill>
                <a:latin typeface="Bahnschrift" pitchFamily="34" charset="0"/>
              </a:rPr>
              <a:t>Clin Dermatol 2018;19:345-61</a:t>
            </a:r>
            <a:endParaRPr lang="es-ES" sz="1050" dirty="0">
              <a:solidFill>
                <a:schemeClr val="bg1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116632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morbiliforme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64088" y="6093296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  <a:latin typeface="Bahnschrift" pitchFamily="34" charset="0"/>
              </a:rPr>
              <a:t>Sibaud</a:t>
            </a:r>
            <a:r>
              <a:rPr lang="en-US" sz="1050" dirty="0" smtClean="0">
                <a:solidFill>
                  <a:schemeClr val="bg1"/>
                </a:solidFill>
                <a:latin typeface="Bahnschrift" pitchFamily="34" charset="0"/>
              </a:rPr>
              <a:t> V. </a:t>
            </a:r>
            <a:r>
              <a:rPr lang="es-ES" sz="1050" dirty="0" smtClean="0">
                <a:solidFill>
                  <a:schemeClr val="bg1"/>
                </a:solidFill>
                <a:latin typeface="Bahnschrift" pitchFamily="34" charset="0"/>
              </a:rPr>
              <a:t>Am J </a:t>
            </a:r>
            <a:r>
              <a:rPr lang="de-DE" sz="1050" dirty="0" smtClean="0">
                <a:solidFill>
                  <a:schemeClr val="bg1"/>
                </a:solidFill>
                <a:latin typeface="Bahnschrift" pitchFamily="34" charset="0"/>
              </a:rPr>
              <a:t>Clin Dermatol 2018;19:345-61</a:t>
            </a:r>
            <a:endParaRPr lang="es-ES" sz="1050" dirty="0">
              <a:solidFill>
                <a:schemeClr val="bg1"/>
              </a:solidFill>
              <a:latin typeface="Bahnschrif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50000" b="56941"/>
          <a:stretch>
            <a:fillRect/>
          </a:stretch>
        </p:blipFill>
        <p:spPr bwMode="auto">
          <a:xfrm>
            <a:off x="1187624" y="1794520"/>
            <a:ext cx="6912768" cy="44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orma libre"/>
          <p:cNvSpPr/>
          <p:nvPr/>
        </p:nvSpPr>
        <p:spPr>
          <a:xfrm>
            <a:off x="4177862" y="2995448"/>
            <a:ext cx="2049517" cy="1973572"/>
          </a:xfrm>
          <a:custGeom>
            <a:avLst/>
            <a:gdLst>
              <a:gd name="connsiteX0" fmla="*/ 1749972 w 2049517"/>
              <a:gd name="connsiteY0" fmla="*/ 78828 h 1973572"/>
              <a:gd name="connsiteX1" fmla="*/ 1623848 w 2049517"/>
              <a:gd name="connsiteY1" fmla="*/ 63062 h 1973572"/>
              <a:gd name="connsiteX2" fmla="*/ 1560786 w 2049517"/>
              <a:gd name="connsiteY2" fmla="*/ 31531 h 1973572"/>
              <a:gd name="connsiteX3" fmla="*/ 1481959 w 2049517"/>
              <a:gd name="connsiteY3" fmla="*/ 0 h 1973572"/>
              <a:gd name="connsiteX4" fmla="*/ 882869 w 2049517"/>
              <a:gd name="connsiteY4" fmla="*/ 15766 h 1973572"/>
              <a:gd name="connsiteX5" fmla="*/ 788276 w 2049517"/>
              <a:gd name="connsiteY5" fmla="*/ 94593 h 1973572"/>
              <a:gd name="connsiteX6" fmla="*/ 740979 w 2049517"/>
              <a:gd name="connsiteY6" fmla="*/ 110359 h 1973572"/>
              <a:gd name="connsiteX7" fmla="*/ 693683 w 2049517"/>
              <a:gd name="connsiteY7" fmla="*/ 157655 h 1973572"/>
              <a:gd name="connsiteX8" fmla="*/ 646386 w 2049517"/>
              <a:gd name="connsiteY8" fmla="*/ 173421 h 1973572"/>
              <a:gd name="connsiteX9" fmla="*/ 567559 w 2049517"/>
              <a:gd name="connsiteY9" fmla="*/ 204952 h 1973572"/>
              <a:gd name="connsiteX10" fmla="*/ 425669 w 2049517"/>
              <a:gd name="connsiteY10" fmla="*/ 252249 h 1973572"/>
              <a:gd name="connsiteX11" fmla="*/ 362607 w 2049517"/>
              <a:gd name="connsiteY11" fmla="*/ 283780 h 1973572"/>
              <a:gd name="connsiteX12" fmla="*/ 283779 w 2049517"/>
              <a:gd name="connsiteY12" fmla="*/ 394138 h 1973572"/>
              <a:gd name="connsiteX13" fmla="*/ 268014 w 2049517"/>
              <a:gd name="connsiteY13" fmla="*/ 441435 h 1973572"/>
              <a:gd name="connsiteX14" fmla="*/ 252248 w 2049517"/>
              <a:gd name="connsiteY14" fmla="*/ 504497 h 1973572"/>
              <a:gd name="connsiteX15" fmla="*/ 204952 w 2049517"/>
              <a:gd name="connsiteY15" fmla="*/ 551793 h 1973572"/>
              <a:gd name="connsiteX16" fmla="*/ 173421 w 2049517"/>
              <a:gd name="connsiteY16" fmla="*/ 599090 h 1973572"/>
              <a:gd name="connsiteX17" fmla="*/ 110359 w 2049517"/>
              <a:gd name="connsiteY17" fmla="*/ 725214 h 1973572"/>
              <a:gd name="connsiteX18" fmla="*/ 78828 w 2049517"/>
              <a:gd name="connsiteY18" fmla="*/ 772511 h 1973572"/>
              <a:gd name="connsiteX19" fmla="*/ 63062 w 2049517"/>
              <a:gd name="connsiteY19" fmla="*/ 819807 h 1973572"/>
              <a:gd name="connsiteX20" fmla="*/ 15766 w 2049517"/>
              <a:gd name="connsiteY20" fmla="*/ 867104 h 1973572"/>
              <a:gd name="connsiteX21" fmla="*/ 0 w 2049517"/>
              <a:gd name="connsiteY21" fmla="*/ 914400 h 1973572"/>
              <a:gd name="connsiteX22" fmla="*/ 15766 w 2049517"/>
              <a:gd name="connsiteY22" fmla="*/ 1261242 h 1973572"/>
              <a:gd name="connsiteX23" fmla="*/ 47297 w 2049517"/>
              <a:gd name="connsiteY23" fmla="*/ 1308538 h 1973572"/>
              <a:gd name="connsiteX24" fmla="*/ 157655 w 2049517"/>
              <a:gd name="connsiteY24" fmla="*/ 1387366 h 1973572"/>
              <a:gd name="connsiteX25" fmla="*/ 204952 w 2049517"/>
              <a:gd name="connsiteY25" fmla="*/ 1434662 h 1973572"/>
              <a:gd name="connsiteX26" fmla="*/ 236483 w 2049517"/>
              <a:gd name="connsiteY26" fmla="*/ 1513490 h 1973572"/>
              <a:gd name="connsiteX27" fmla="*/ 252248 w 2049517"/>
              <a:gd name="connsiteY27" fmla="*/ 1560786 h 1973572"/>
              <a:gd name="connsiteX28" fmla="*/ 283779 w 2049517"/>
              <a:gd name="connsiteY28" fmla="*/ 1623849 h 1973572"/>
              <a:gd name="connsiteX29" fmla="*/ 299545 w 2049517"/>
              <a:gd name="connsiteY29" fmla="*/ 1686911 h 1973572"/>
              <a:gd name="connsiteX30" fmla="*/ 346841 w 2049517"/>
              <a:gd name="connsiteY30" fmla="*/ 1718442 h 1973572"/>
              <a:gd name="connsiteX31" fmla="*/ 394138 w 2049517"/>
              <a:gd name="connsiteY31" fmla="*/ 1765738 h 1973572"/>
              <a:gd name="connsiteX32" fmla="*/ 441435 w 2049517"/>
              <a:gd name="connsiteY32" fmla="*/ 1781504 h 1973572"/>
              <a:gd name="connsiteX33" fmla="*/ 520262 w 2049517"/>
              <a:gd name="connsiteY33" fmla="*/ 1813035 h 1973572"/>
              <a:gd name="connsiteX34" fmla="*/ 567559 w 2049517"/>
              <a:gd name="connsiteY34" fmla="*/ 1828800 h 1973572"/>
              <a:gd name="connsiteX35" fmla="*/ 693683 w 2049517"/>
              <a:gd name="connsiteY35" fmla="*/ 1891862 h 1973572"/>
              <a:gd name="connsiteX36" fmla="*/ 740979 w 2049517"/>
              <a:gd name="connsiteY36" fmla="*/ 1923393 h 1973572"/>
              <a:gd name="connsiteX37" fmla="*/ 1040524 w 2049517"/>
              <a:gd name="connsiteY37" fmla="*/ 1970690 h 1973572"/>
              <a:gd name="connsiteX38" fmla="*/ 1560786 w 2049517"/>
              <a:gd name="connsiteY38" fmla="*/ 1954924 h 1973572"/>
              <a:gd name="connsiteX39" fmla="*/ 1623848 w 2049517"/>
              <a:gd name="connsiteY39" fmla="*/ 1907628 h 1973572"/>
              <a:gd name="connsiteX40" fmla="*/ 1671145 w 2049517"/>
              <a:gd name="connsiteY40" fmla="*/ 1876097 h 1973572"/>
              <a:gd name="connsiteX41" fmla="*/ 1765738 w 2049517"/>
              <a:gd name="connsiteY41" fmla="*/ 1797269 h 1973572"/>
              <a:gd name="connsiteX42" fmla="*/ 1813035 w 2049517"/>
              <a:gd name="connsiteY42" fmla="*/ 1781504 h 1973572"/>
              <a:gd name="connsiteX43" fmla="*/ 1891862 w 2049517"/>
              <a:gd name="connsiteY43" fmla="*/ 1686911 h 1973572"/>
              <a:gd name="connsiteX44" fmla="*/ 1907628 w 2049517"/>
              <a:gd name="connsiteY44" fmla="*/ 1639614 h 1973572"/>
              <a:gd name="connsiteX45" fmla="*/ 1939159 w 2049517"/>
              <a:gd name="connsiteY45" fmla="*/ 1576552 h 1973572"/>
              <a:gd name="connsiteX46" fmla="*/ 1970690 w 2049517"/>
              <a:gd name="connsiteY46" fmla="*/ 1450428 h 1973572"/>
              <a:gd name="connsiteX47" fmla="*/ 1986455 w 2049517"/>
              <a:gd name="connsiteY47" fmla="*/ 1403131 h 1973572"/>
              <a:gd name="connsiteX48" fmla="*/ 2017986 w 2049517"/>
              <a:gd name="connsiteY48" fmla="*/ 1292773 h 1973572"/>
              <a:gd name="connsiteX49" fmla="*/ 2033752 w 2049517"/>
              <a:gd name="connsiteY49" fmla="*/ 977462 h 1973572"/>
              <a:gd name="connsiteX50" fmla="*/ 2049517 w 2049517"/>
              <a:gd name="connsiteY50" fmla="*/ 914400 h 1973572"/>
              <a:gd name="connsiteX51" fmla="*/ 2033752 w 2049517"/>
              <a:gd name="connsiteY51" fmla="*/ 283780 h 1973572"/>
              <a:gd name="connsiteX52" fmla="*/ 2002221 w 2049517"/>
              <a:gd name="connsiteY52" fmla="*/ 189186 h 1973572"/>
              <a:gd name="connsiteX53" fmla="*/ 1970690 w 2049517"/>
              <a:gd name="connsiteY53" fmla="*/ 141890 h 1973572"/>
              <a:gd name="connsiteX54" fmla="*/ 1876097 w 2049517"/>
              <a:gd name="connsiteY54" fmla="*/ 110359 h 1973572"/>
              <a:gd name="connsiteX55" fmla="*/ 1828800 w 2049517"/>
              <a:gd name="connsiteY55" fmla="*/ 94593 h 1973572"/>
              <a:gd name="connsiteX56" fmla="*/ 1765738 w 2049517"/>
              <a:gd name="connsiteY56" fmla="*/ 78828 h 1973572"/>
              <a:gd name="connsiteX57" fmla="*/ 1749972 w 2049517"/>
              <a:gd name="connsiteY57" fmla="*/ 78828 h 197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49517" h="1973572">
                <a:moveTo>
                  <a:pt x="1749972" y="78828"/>
                </a:moveTo>
                <a:cubicBezTo>
                  <a:pt x="1726324" y="76200"/>
                  <a:pt x="1664951" y="73338"/>
                  <a:pt x="1623848" y="63062"/>
                </a:cubicBezTo>
                <a:cubicBezTo>
                  <a:pt x="1601048" y="57362"/>
                  <a:pt x="1582262" y="41076"/>
                  <a:pt x="1560786" y="31531"/>
                </a:cubicBezTo>
                <a:cubicBezTo>
                  <a:pt x="1534925" y="20037"/>
                  <a:pt x="1508235" y="10510"/>
                  <a:pt x="1481959" y="0"/>
                </a:cubicBezTo>
                <a:cubicBezTo>
                  <a:pt x="1282262" y="5255"/>
                  <a:pt x="1082102" y="1188"/>
                  <a:pt x="882869" y="15766"/>
                </a:cubicBezTo>
                <a:cubicBezTo>
                  <a:pt x="853898" y="17886"/>
                  <a:pt x="805578" y="83058"/>
                  <a:pt x="788276" y="94593"/>
                </a:cubicBezTo>
                <a:cubicBezTo>
                  <a:pt x="774449" y="103811"/>
                  <a:pt x="756745" y="105104"/>
                  <a:pt x="740979" y="110359"/>
                </a:cubicBezTo>
                <a:cubicBezTo>
                  <a:pt x="725214" y="126124"/>
                  <a:pt x="712234" y="145288"/>
                  <a:pt x="693683" y="157655"/>
                </a:cubicBezTo>
                <a:cubicBezTo>
                  <a:pt x="679856" y="166873"/>
                  <a:pt x="661946" y="167586"/>
                  <a:pt x="646386" y="173421"/>
                </a:cubicBezTo>
                <a:cubicBezTo>
                  <a:pt x="619888" y="183358"/>
                  <a:pt x="593420" y="193458"/>
                  <a:pt x="567559" y="204952"/>
                </a:cubicBezTo>
                <a:cubicBezTo>
                  <a:pt x="460750" y="252423"/>
                  <a:pt x="550094" y="227363"/>
                  <a:pt x="425669" y="252249"/>
                </a:cubicBezTo>
                <a:cubicBezTo>
                  <a:pt x="404648" y="262759"/>
                  <a:pt x="381731" y="270120"/>
                  <a:pt x="362607" y="283780"/>
                </a:cubicBezTo>
                <a:cubicBezTo>
                  <a:pt x="318077" y="315587"/>
                  <a:pt x="304847" y="344978"/>
                  <a:pt x="283779" y="394138"/>
                </a:cubicBezTo>
                <a:cubicBezTo>
                  <a:pt x="277233" y="409413"/>
                  <a:pt x="272579" y="425456"/>
                  <a:pt x="268014" y="441435"/>
                </a:cubicBezTo>
                <a:cubicBezTo>
                  <a:pt x="262061" y="462269"/>
                  <a:pt x="262998" y="485684"/>
                  <a:pt x="252248" y="504497"/>
                </a:cubicBezTo>
                <a:cubicBezTo>
                  <a:pt x="241186" y="523855"/>
                  <a:pt x="219225" y="534665"/>
                  <a:pt x="204952" y="551793"/>
                </a:cubicBezTo>
                <a:cubicBezTo>
                  <a:pt x="192822" y="566349"/>
                  <a:pt x="182494" y="582456"/>
                  <a:pt x="173421" y="599090"/>
                </a:cubicBezTo>
                <a:cubicBezTo>
                  <a:pt x="150913" y="640354"/>
                  <a:pt x="136432" y="686104"/>
                  <a:pt x="110359" y="725214"/>
                </a:cubicBezTo>
                <a:cubicBezTo>
                  <a:pt x="99849" y="740980"/>
                  <a:pt x="87302" y="755564"/>
                  <a:pt x="78828" y="772511"/>
                </a:cubicBezTo>
                <a:cubicBezTo>
                  <a:pt x="71396" y="787375"/>
                  <a:pt x="72280" y="805980"/>
                  <a:pt x="63062" y="819807"/>
                </a:cubicBezTo>
                <a:cubicBezTo>
                  <a:pt x="50695" y="838358"/>
                  <a:pt x="31531" y="851338"/>
                  <a:pt x="15766" y="867104"/>
                </a:cubicBezTo>
                <a:cubicBezTo>
                  <a:pt x="10511" y="882869"/>
                  <a:pt x="0" y="897782"/>
                  <a:pt x="0" y="914400"/>
                </a:cubicBezTo>
                <a:cubicBezTo>
                  <a:pt x="0" y="1030133"/>
                  <a:pt x="1977" y="1146333"/>
                  <a:pt x="15766" y="1261242"/>
                </a:cubicBezTo>
                <a:cubicBezTo>
                  <a:pt x="18024" y="1280055"/>
                  <a:pt x="35167" y="1293982"/>
                  <a:pt x="47297" y="1308538"/>
                </a:cubicBezTo>
                <a:cubicBezTo>
                  <a:pt x="119634" y="1395343"/>
                  <a:pt x="65773" y="1321736"/>
                  <a:pt x="157655" y="1387366"/>
                </a:cubicBezTo>
                <a:cubicBezTo>
                  <a:pt x="175798" y="1400325"/>
                  <a:pt x="189186" y="1418897"/>
                  <a:pt x="204952" y="1434662"/>
                </a:cubicBezTo>
                <a:cubicBezTo>
                  <a:pt x="215462" y="1460938"/>
                  <a:pt x="226546" y="1486992"/>
                  <a:pt x="236483" y="1513490"/>
                </a:cubicBezTo>
                <a:cubicBezTo>
                  <a:pt x="242318" y="1529050"/>
                  <a:pt x="245702" y="1545512"/>
                  <a:pt x="252248" y="1560786"/>
                </a:cubicBezTo>
                <a:cubicBezTo>
                  <a:pt x="261506" y="1582388"/>
                  <a:pt x="275527" y="1601843"/>
                  <a:pt x="283779" y="1623849"/>
                </a:cubicBezTo>
                <a:cubicBezTo>
                  <a:pt x="291387" y="1644137"/>
                  <a:pt x="287526" y="1668882"/>
                  <a:pt x="299545" y="1686911"/>
                </a:cubicBezTo>
                <a:cubicBezTo>
                  <a:pt x="310055" y="1702676"/>
                  <a:pt x="332285" y="1706312"/>
                  <a:pt x="346841" y="1718442"/>
                </a:cubicBezTo>
                <a:cubicBezTo>
                  <a:pt x="363969" y="1732715"/>
                  <a:pt x="375587" y="1753371"/>
                  <a:pt x="394138" y="1765738"/>
                </a:cubicBezTo>
                <a:cubicBezTo>
                  <a:pt x="407965" y="1774956"/>
                  <a:pt x="425875" y="1775669"/>
                  <a:pt x="441435" y="1781504"/>
                </a:cubicBezTo>
                <a:cubicBezTo>
                  <a:pt x="467933" y="1791441"/>
                  <a:pt x="493764" y="1803098"/>
                  <a:pt x="520262" y="1813035"/>
                </a:cubicBezTo>
                <a:cubicBezTo>
                  <a:pt x="535822" y="1818870"/>
                  <a:pt x="552430" y="1821923"/>
                  <a:pt x="567559" y="1828800"/>
                </a:cubicBezTo>
                <a:cubicBezTo>
                  <a:pt x="610350" y="1848250"/>
                  <a:pt x="654574" y="1865789"/>
                  <a:pt x="693683" y="1891862"/>
                </a:cubicBezTo>
                <a:cubicBezTo>
                  <a:pt x="709448" y="1902372"/>
                  <a:pt x="722671" y="1918511"/>
                  <a:pt x="740979" y="1923393"/>
                </a:cubicBezTo>
                <a:cubicBezTo>
                  <a:pt x="784401" y="1934972"/>
                  <a:pt x="972904" y="1961030"/>
                  <a:pt x="1040524" y="1970690"/>
                </a:cubicBezTo>
                <a:cubicBezTo>
                  <a:pt x="1213945" y="1965435"/>
                  <a:pt x="1388291" y="1973572"/>
                  <a:pt x="1560786" y="1954924"/>
                </a:cubicBezTo>
                <a:cubicBezTo>
                  <a:pt x="1586910" y="1952100"/>
                  <a:pt x="1602466" y="1922900"/>
                  <a:pt x="1623848" y="1907628"/>
                </a:cubicBezTo>
                <a:cubicBezTo>
                  <a:pt x="1639267" y="1896615"/>
                  <a:pt x="1656589" y="1888227"/>
                  <a:pt x="1671145" y="1876097"/>
                </a:cubicBezTo>
                <a:cubicBezTo>
                  <a:pt x="1723447" y="1832512"/>
                  <a:pt x="1707022" y="1826627"/>
                  <a:pt x="1765738" y="1797269"/>
                </a:cubicBezTo>
                <a:cubicBezTo>
                  <a:pt x="1780602" y="1789837"/>
                  <a:pt x="1797269" y="1786759"/>
                  <a:pt x="1813035" y="1781504"/>
                </a:cubicBezTo>
                <a:cubicBezTo>
                  <a:pt x="1847900" y="1746638"/>
                  <a:pt x="1869913" y="1730808"/>
                  <a:pt x="1891862" y="1686911"/>
                </a:cubicBezTo>
                <a:cubicBezTo>
                  <a:pt x="1899294" y="1672047"/>
                  <a:pt x="1901082" y="1654889"/>
                  <a:pt x="1907628" y="1639614"/>
                </a:cubicBezTo>
                <a:cubicBezTo>
                  <a:pt x="1916886" y="1618012"/>
                  <a:pt x="1928649" y="1597573"/>
                  <a:pt x="1939159" y="1576552"/>
                </a:cubicBezTo>
                <a:cubicBezTo>
                  <a:pt x="1949669" y="1534511"/>
                  <a:pt x="1956987" y="1491540"/>
                  <a:pt x="1970690" y="1450428"/>
                </a:cubicBezTo>
                <a:cubicBezTo>
                  <a:pt x="1975945" y="1434662"/>
                  <a:pt x="1981890" y="1419110"/>
                  <a:pt x="1986455" y="1403131"/>
                </a:cubicBezTo>
                <a:cubicBezTo>
                  <a:pt x="2026044" y="1264567"/>
                  <a:pt x="1980189" y="1406166"/>
                  <a:pt x="2017986" y="1292773"/>
                </a:cubicBezTo>
                <a:cubicBezTo>
                  <a:pt x="2023241" y="1187669"/>
                  <a:pt x="2025013" y="1082333"/>
                  <a:pt x="2033752" y="977462"/>
                </a:cubicBezTo>
                <a:cubicBezTo>
                  <a:pt x="2035551" y="955869"/>
                  <a:pt x="2049517" y="936068"/>
                  <a:pt x="2049517" y="914400"/>
                </a:cubicBezTo>
                <a:cubicBezTo>
                  <a:pt x="2049517" y="704128"/>
                  <a:pt x="2047436" y="493607"/>
                  <a:pt x="2033752" y="283780"/>
                </a:cubicBezTo>
                <a:cubicBezTo>
                  <a:pt x="2031589" y="250614"/>
                  <a:pt x="2020658" y="216841"/>
                  <a:pt x="2002221" y="189186"/>
                </a:cubicBezTo>
                <a:cubicBezTo>
                  <a:pt x="1991711" y="173421"/>
                  <a:pt x="1986758" y="151932"/>
                  <a:pt x="1970690" y="141890"/>
                </a:cubicBezTo>
                <a:cubicBezTo>
                  <a:pt x="1942505" y="124275"/>
                  <a:pt x="1907628" y="120869"/>
                  <a:pt x="1876097" y="110359"/>
                </a:cubicBezTo>
                <a:cubicBezTo>
                  <a:pt x="1860331" y="105104"/>
                  <a:pt x="1844922" y="98623"/>
                  <a:pt x="1828800" y="94593"/>
                </a:cubicBezTo>
                <a:cubicBezTo>
                  <a:pt x="1807779" y="89338"/>
                  <a:pt x="1784318" y="89976"/>
                  <a:pt x="1765738" y="78828"/>
                </a:cubicBezTo>
                <a:cubicBezTo>
                  <a:pt x="1755662" y="72782"/>
                  <a:pt x="1773620" y="81456"/>
                  <a:pt x="1749972" y="78828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orma libre"/>
          <p:cNvSpPr/>
          <p:nvPr/>
        </p:nvSpPr>
        <p:spPr>
          <a:xfrm>
            <a:off x="4871545" y="5101087"/>
            <a:ext cx="1326949" cy="1094761"/>
          </a:xfrm>
          <a:custGeom>
            <a:avLst/>
            <a:gdLst>
              <a:gd name="connsiteX0" fmla="*/ 1261241 w 1326949"/>
              <a:gd name="connsiteY0" fmla="*/ 322251 h 1094761"/>
              <a:gd name="connsiteX1" fmla="*/ 1135117 w 1326949"/>
              <a:gd name="connsiteY1" fmla="*/ 211892 h 1094761"/>
              <a:gd name="connsiteX2" fmla="*/ 993227 w 1326949"/>
              <a:gd name="connsiteY2" fmla="*/ 148830 h 1094761"/>
              <a:gd name="connsiteX3" fmla="*/ 299545 w 1326949"/>
              <a:gd name="connsiteY3" fmla="*/ 117299 h 1094761"/>
              <a:gd name="connsiteX4" fmla="*/ 252248 w 1326949"/>
              <a:gd name="connsiteY4" fmla="*/ 148830 h 1094761"/>
              <a:gd name="connsiteX5" fmla="*/ 157655 w 1326949"/>
              <a:gd name="connsiteY5" fmla="*/ 243423 h 1094761"/>
              <a:gd name="connsiteX6" fmla="*/ 110358 w 1326949"/>
              <a:gd name="connsiteY6" fmla="*/ 290720 h 1094761"/>
              <a:gd name="connsiteX7" fmla="*/ 47296 w 1326949"/>
              <a:gd name="connsiteY7" fmla="*/ 416844 h 1094761"/>
              <a:gd name="connsiteX8" fmla="*/ 31531 w 1326949"/>
              <a:gd name="connsiteY8" fmla="*/ 479906 h 1094761"/>
              <a:gd name="connsiteX9" fmla="*/ 15765 w 1326949"/>
              <a:gd name="connsiteY9" fmla="*/ 574499 h 1094761"/>
              <a:gd name="connsiteX10" fmla="*/ 0 w 1326949"/>
              <a:gd name="connsiteY10" fmla="*/ 621796 h 1094761"/>
              <a:gd name="connsiteX11" fmla="*/ 15765 w 1326949"/>
              <a:gd name="connsiteY11" fmla="*/ 716389 h 1094761"/>
              <a:gd name="connsiteX12" fmla="*/ 126124 w 1326949"/>
              <a:gd name="connsiteY12" fmla="*/ 858279 h 1094761"/>
              <a:gd name="connsiteX13" fmla="*/ 173421 w 1326949"/>
              <a:gd name="connsiteY13" fmla="*/ 889810 h 1094761"/>
              <a:gd name="connsiteX14" fmla="*/ 252248 w 1326949"/>
              <a:gd name="connsiteY14" fmla="*/ 968637 h 1094761"/>
              <a:gd name="connsiteX15" fmla="*/ 315310 w 1326949"/>
              <a:gd name="connsiteY15" fmla="*/ 1015934 h 1094761"/>
              <a:gd name="connsiteX16" fmla="*/ 425669 w 1326949"/>
              <a:gd name="connsiteY16" fmla="*/ 1078996 h 1094761"/>
              <a:gd name="connsiteX17" fmla="*/ 488731 w 1326949"/>
              <a:gd name="connsiteY17" fmla="*/ 1094761 h 1094761"/>
              <a:gd name="connsiteX18" fmla="*/ 1008993 w 1326949"/>
              <a:gd name="connsiteY18" fmla="*/ 1078996 h 1094761"/>
              <a:gd name="connsiteX19" fmla="*/ 1056289 w 1326949"/>
              <a:gd name="connsiteY19" fmla="*/ 1047465 h 1094761"/>
              <a:gd name="connsiteX20" fmla="*/ 1166648 w 1326949"/>
              <a:gd name="connsiteY20" fmla="*/ 1000168 h 1094761"/>
              <a:gd name="connsiteX21" fmla="*/ 1213945 w 1326949"/>
              <a:gd name="connsiteY21" fmla="*/ 952872 h 1094761"/>
              <a:gd name="connsiteX22" fmla="*/ 1261241 w 1326949"/>
              <a:gd name="connsiteY22" fmla="*/ 921341 h 1094761"/>
              <a:gd name="connsiteX23" fmla="*/ 1292772 w 1326949"/>
              <a:gd name="connsiteY23" fmla="*/ 795216 h 1094761"/>
              <a:gd name="connsiteX24" fmla="*/ 1292772 w 1326949"/>
              <a:gd name="connsiteY24" fmla="*/ 385313 h 1094761"/>
              <a:gd name="connsiteX25" fmla="*/ 1261241 w 1326949"/>
              <a:gd name="connsiteY25" fmla="*/ 322251 h 10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26949" h="1094761">
                <a:moveTo>
                  <a:pt x="1261241" y="322251"/>
                </a:moveTo>
                <a:cubicBezTo>
                  <a:pt x="1234965" y="293348"/>
                  <a:pt x="1263333" y="293483"/>
                  <a:pt x="1135117" y="211892"/>
                </a:cubicBezTo>
                <a:cubicBezTo>
                  <a:pt x="1028613" y="144117"/>
                  <a:pt x="1120261" y="174238"/>
                  <a:pt x="993227" y="148830"/>
                </a:cubicBezTo>
                <a:cubicBezTo>
                  <a:pt x="745177" y="0"/>
                  <a:pt x="901014" y="74337"/>
                  <a:pt x="299545" y="117299"/>
                </a:cubicBezTo>
                <a:cubicBezTo>
                  <a:pt x="280645" y="118649"/>
                  <a:pt x="266410" y="136242"/>
                  <a:pt x="252248" y="148830"/>
                </a:cubicBezTo>
                <a:cubicBezTo>
                  <a:pt x="218920" y="178455"/>
                  <a:pt x="189186" y="211892"/>
                  <a:pt x="157655" y="243423"/>
                </a:cubicBezTo>
                <a:cubicBezTo>
                  <a:pt x="141889" y="259189"/>
                  <a:pt x="120329" y="270778"/>
                  <a:pt x="110358" y="290720"/>
                </a:cubicBezTo>
                <a:lnTo>
                  <a:pt x="47296" y="416844"/>
                </a:lnTo>
                <a:cubicBezTo>
                  <a:pt x="42041" y="437865"/>
                  <a:pt x="35780" y="458659"/>
                  <a:pt x="31531" y="479906"/>
                </a:cubicBezTo>
                <a:cubicBezTo>
                  <a:pt x="25262" y="511251"/>
                  <a:pt x="22699" y="543294"/>
                  <a:pt x="15765" y="574499"/>
                </a:cubicBezTo>
                <a:cubicBezTo>
                  <a:pt x="12160" y="590722"/>
                  <a:pt x="5255" y="606030"/>
                  <a:pt x="0" y="621796"/>
                </a:cubicBezTo>
                <a:cubicBezTo>
                  <a:pt x="5255" y="653327"/>
                  <a:pt x="3470" y="686882"/>
                  <a:pt x="15765" y="716389"/>
                </a:cubicBezTo>
                <a:cubicBezTo>
                  <a:pt x="34465" y="761270"/>
                  <a:pt x="85408" y="824349"/>
                  <a:pt x="126124" y="858279"/>
                </a:cubicBezTo>
                <a:cubicBezTo>
                  <a:pt x="140680" y="870409"/>
                  <a:pt x="157655" y="879300"/>
                  <a:pt x="173421" y="889810"/>
                </a:cubicBezTo>
                <a:cubicBezTo>
                  <a:pt x="219284" y="958604"/>
                  <a:pt x="185365" y="920863"/>
                  <a:pt x="252248" y="968637"/>
                </a:cubicBezTo>
                <a:cubicBezTo>
                  <a:pt x="273630" y="983910"/>
                  <a:pt x="293928" y="1000661"/>
                  <a:pt x="315310" y="1015934"/>
                </a:cubicBezTo>
                <a:cubicBezTo>
                  <a:pt x="349012" y="1040007"/>
                  <a:pt x="386777" y="1064412"/>
                  <a:pt x="425669" y="1078996"/>
                </a:cubicBezTo>
                <a:cubicBezTo>
                  <a:pt x="445957" y="1086604"/>
                  <a:pt x="467710" y="1089506"/>
                  <a:pt x="488731" y="1094761"/>
                </a:cubicBezTo>
                <a:cubicBezTo>
                  <a:pt x="662152" y="1089506"/>
                  <a:pt x="836092" y="1093404"/>
                  <a:pt x="1008993" y="1078996"/>
                </a:cubicBezTo>
                <a:cubicBezTo>
                  <a:pt x="1027875" y="1077423"/>
                  <a:pt x="1039838" y="1056866"/>
                  <a:pt x="1056289" y="1047465"/>
                </a:cubicBezTo>
                <a:cubicBezTo>
                  <a:pt x="1110834" y="1016296"/>
                  <a:pt x="1113589" y="1017855"/>
                  <a:pt x="1166648" y="1000168"/>
                </a:cubicBezTo>
                <a:cubicBezTo>
                  <a:pt x="1182414" y="984403"/>
                  <a:pt x="1196817" y="967145"/>
                  <a:pt x="1213945" y="952872"/>
                </a:cubicBezTo>
                <a:cubicBezTo>
                  <a:pt x="1228501" y="940742"/>
                  <a:pt x="1252767" y="938288"/>
                  <a:pt x="1261241" y="921341"/>
                </a:cubicBezTo>
                <a:cubicBezTo>
                  <a:pt x="1280621" y="882580"/>
                  <a:pt x="1292772" y="795216"/>
                  <a:pt x="1292772" y="795216"/>
                </a:cubicBezTo>
                <a:cubicBezTo>
                  <a:pt x="1307445" y="648495"/>
                  <a:pt x="1326949" y="539110"/>
                  <a:pt x="1292772" y="385313"/>
                </a:cubicBezTo>
                <a:cubicBezTo>
                  <a:pt x="1288662" y="366817"/>
                  <a:pt x="1287517" y="351155"/>
                  <a:pt x="1261241" y="322251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14 Conector recto de flecha"/>
          <p:cNvCxnSpPr/>
          <p:nvPr/>
        </p:nvCxnSpPr>
        <p:spPr>
          <a:xfrm flipH="1">
            <a:off x="5652120" y="5517232"/>
            <a:ext cx="36004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2051720" y="5733256"/>
            <a:ext cx="36004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7380312" y="5877272"/>
            <a:ext cx="432619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>
            <a:off x="6876256" y="2852936"/>
            <a:ext cx="36004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H="1">
            <a:off x="7668344" y="2924944"/>
            <a:ext cx="36004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H="1">
            <a:off x="4788024" y="3429000"/>
            <a:ext cx="36004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5536" y="1340768"/>
            <a:ext cx="4043363" cy="5256584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Lesiones</a:t>
            </a:r>
            <a:r>
              <a:rPr lang="en-US" sz="2000" dirty="0" smtClean="0">
                <a:latin typeface="Bahnschrift" pitchFamily="34" charset="0"/>
              </a:rPr>
              <a:t> en </a:t>
            </a:r>
            <a:r>
              <a:rPr lang="en-US" sz="2000" dirty="0" err="1" smtClean="0">
                <a:latin typeface="Bahnschrift" pitchFamily="34" charset="0"/>
              </a:rPr>
              <a:t>diana</a:t>
            </a:r>
            <a:endParaRPr lang="en-US" sz="2000" dirty="0" smtClean="0">
              <a:latin typeface="Bahnschrift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Aparición</a:t>
            </a:r>
            <a:r>
              <a:rPr lang="en-US" sz="2000" dirty="0" smtClean="0">
                <a:latin typeface="Bahnschrift" pitchFamily="34" charset="0"/>
              </a:rPr>
              <a:t> </a:t>
            </a:r>
            <a:r>
              <a:rPr lang="en-US" sz="2000" dirty="0" err="1" smtClean="0">
                <a:latin typeface="Bahnschrift" pitchFamily="34" charset="0"/>
              </a:rPr>
              <a:t>brusca</a:t>
            </a:r>
            <a:r>
              <a:rPr lang="en-US" sz="2000" dirty="0" smtClean="0">
                <a:latin typeface="Bahnschrift" pitchFamily="34" charset="0"/>
              </a:rPr>
              <a:t> (&lt; 24-72 h)</a:t>
            </a:r>
          </a:p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Pruriginosas</a:t>
            </a:r>
            <a:r>
              <a:rPr lang="en-US" sz="2000" dirty="0" smtClean="0">
                <a:latin typeface="Bahnschrift" pitchFamily="34" charset="0"/>
              </a:rPr>
              <a:t>, </a:t>
            </a:r>
            <a:r>
              <a:rPr lang="en-US" sz="2000" dirty="0" err="1" smtClean="0">
                <a:latin typeface="Bahnschrift" pitchFamily="34" charset="0"/>
              </a:rPr>
              <a:t>urentes</a:t>
            </a:r>
            <a:endParaRPr lang="en-US" sz="2000" dirty="0" smtClean="0">
              <a:latin typeface="Bahnschrift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Autolimitada</a:t>
            </a:r>
            <a:r>
              <a:rPr lang="en-US" sz="2000" dirty="0" smtClean="0">
                <a:latin typeface="Bahnschrift" pitchFamily="34" charset="0"/>
              </a:rPr>
              <a:t>, </a:t>
            </a:r>
            <a:r>
              <a:rPr lang="en-US" sz="2000" dirty="0" err="1" smtClean="0">
                <a:latin typeface="Bahnschrift" pitchFamily="34" charset="0"/>
              </a:rPr>
              <a:t>potencialmente</a:t>
            </a:r>
            <a:r>
              <a:rPr lang="en-US" sz="2000" dirty="0" smtClean="0">
                <a:latin typeface="Bahnschrift" pitchFamily="34" charset="0"/>
              </a:rPr>
              <a:t> </a:t>
            </a:r>
            <a:r>
              <a:rPr lang="en-US" sz="2000" dirty="0" err="1" smtClean="0">
                <a:latin typeface="Bahnschrift" pitchFamily="34" charset="0"/>
              </a:rPr>
              <a:t>recurrente</a:t>
            </a:r>
            <a:endParaRPr lang="en-US" sz="2000" dirty="0" smtClean="0">
              <a:latin typeface="Bahnschrift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dirty="0" smtClean="0">
                <a:latin typeface="Bahnschrift" pitchFamily="34" charset="0"/>
              </a:rPr>
              <a:t>2 </a:t>
            </a:r>
            <a:r>
              <a:rPr lang="en-US" sz="2000" dirty="0" err="1" smtClean="0">
                <a:latin typeface="Bahnschrift" pitchFamily="34" charset="0"/>
              </a:rPr>
              <a:t>tipos</a:t>
            </a:r>
            <a:r>
              <a:rPr lang="en-US" sz="2000" dirty="0" smtClean="0">
                <a:latin typeface="Bahnschrift" pitchFamily="34" charset="0"/>
              </a:rPr>
              <a:t> de </a:t>
            </a:r>
            <a:r>
              <a:rPr lang="en-US" sz="2000" dirty="0" err="1" smtClean="0">
                <a:latin typeface="Bahnschrift" pitchFamily="34" charset="0"/>
              </a:rPr>
              <a:t>lesiones</a:t>
            </a:r>
            <a:r>
              <a:rPr lang="en-US" sz="2000" dirty="0" smtClean="0">
                <a:latin typeface="Bahnschrift" pitchFamily="34" charset="0"/>
              </a:rPr>
              <a:t>:</a:t>
            </a:r>
          </a:p>
          <a:p>
            <a:pPr lvl="1">
              <a:lnSpc>
                <a:spcPts val="2600"/>
              </a:lnSpc>
            </a:pPr>
            <a:r>
              <a:rPr lang="en-US" sz="1800" dirty="0" err="1" smtClean="0">
                <a:latin typeface="Bahnschrift" pitchFamily="34" charset="0"/>
              </a:rPr>
              <a:t>Típicas</a:t>
            </a:r>
            <a:r>
              <a:rPr lang="en-US" sz="1800" dirty="0" smtClean="0">
                <a:latin typeface="Bahnschrift" pitchFamily="34" charset="0"/>
              </a:rPr>
              <a:t>: ≥ 3 </a:t>
            </a:r>
            <a:r>
              <a:rPr lang="en-US" sz="1800" dirty="0" err="1" smtClean="0">
                <a:latin typeface="Bahnschrift" pitchFamily="34" charset="0"/>
              </a:rPr>
              <a:t>zonas</a:t>
            </a:r>
            <a:r>
              <a:rPr lang="en-US" sz="1800" dirty="0" smtClean="0">
                <a:latin typeface="Bahnschrift" pitchFamily="34" charset="0"/>
              </a:rPr>
              <a:t> </a:t>
            </a:r>
            <a:r>
              <a:rPr lang="en-US" sz="1800" dirty="0" err="1" smtClean="0">
                <a:latin typeface="Bahnschrift" pitchFamily="34" charset="0"/>
              </a:rPr>
              <a:t>diferentes</a:t>
            </a:r>
            <a:r>
              <a:rPr lang="en-US" sz="1800" dirty="0" smtClean="0">
                <a:latin typeface="Bahnschrift" pitchFamily="34" charset="0"/>
              </a:rPr>
              <a:t>, </a:t>
            </a:r>
            <a:r>
              <a:rPr lang="en-US" sz="1800" dirty="0" err="1" smtClean="0">
                <a:latin typeface="Bahnschrift" pitchFamily="34" charset="0"/>
              </a:rPr>
              <a:t>ampollas</a:t>
            </a:r>
            <a:endParaRPr lang="en-US" sz="1800" dirty="0" smtClean="0">
              <a:latin typeface="Bahnschrift" pitchFamily="34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err="1" smtClean="0">
                <a:latin typeface="Bahnschrift" pitchFamily="34" charset="0"/>
              </a:rPr>
              <a:t>Atípicas</a:t>
            </a:r>
            <a:r>
              <a:rPr lang="en-US" sz="1800" dirty="0" smtClean="0">
                <a:latin typeface="Bahnschrift" pitchFamily="34" charset="0"/>
              </a:rPr>
              <a:t> o </a:t>
            </a:r>
            <a:r>
              <a:rPr lang="en-US" sz="1800" dirty="0" err="1" smtClean="0">
                <a:latin typeface="Bahnschrift" pitchFamily="34" charset="0"/>
              </a:rPr>
              <a:t>papulares</a:t>
            </a:r>
            <a:r>
              <a:rPr lang="en-US" sz="1800" dirty="0" smtClean="0">
                <a:latin typeface="Bahnschrift" pitchFamily="34" charset="0"/>
              </a:rPr>
              <a:t>: 2 </a:t>
            </a:r>
            <a:r>
              <a:rPr lang="en-US" sz="1800" dirty="0" err="1" smtClean="0">
                <a:latin typeface="Bahnschrift" pitchFamily="34" charset="0"/>
              </a:rPr>
              <a:t>zonas</a:t>
            </a:r>
            <a:r>
              <a:rPr lang="en-US" sz="1800" dirty="0" smtClean="0">
                <a:latin typeface="Bahnschrift" pitchFamily="34" charset="0"/>
              </a:rPr>
              <a:t> </a:t>
            </a:r>
            <a:r>
              <a:rPr lang="en-US" sz="1800" dirty="0" err="1" smtClean="0">
                <a:latin typeface="Bahnschrift" pitchFamily="34" charset="0"/>
              </a:rPr>
              <a:t>diferentes</a:t>
            </a:r>
            <a:r>
              <a:rPr lang="en-US" sz="1800" dirty="0" smtClean="0">
                <a:latin typeface="Bahnschrift" pitchFamily="34" charset="0"/>
              </a:rPr>
              <a:t> , </a:t>
            </a:r>
            <a:r>
              <a:rPr lang="en-US" sz="1800" dirty="0" err="1" smtClean="0">
                <a:latin typeface="Bahnschrift" pitchFamily="34" charset="0"/>
              </a:rPr>
              <a:t>bordes</a:t>
            </a:r>
            <a:r>
              <a:rPr lang="en-US" sz="1800" dirty="0" smtClean="0">
                <a:latin typeface="Bahnschrift" pitchFamily="34" charset="0"/>
              </a:rPr>
              <a:t> </a:t>
            </a:r>
            <a:r>
              <a:rPr lang="en-US" sz="1800" dirty="0" err="1" smtClean="0">
                <a:latin typeface="Bahnschrift" pitchFamily="34" charset="0"/>
              </a:rPr>
              <a:t>menos</a:t>
            </a:r>
            <a:r>
              <a:rPr lang="en-US" sz="1800" dirty="0" smtClean="0">
                <a:latin typeface="Bahnschrift" pitchFamily="34" charset="0"/>
              </a:rPr>
              <a:t> </a:t>
            </a:r>
            <a:r>
              <a:rPr lang="en-US" sz="1800" dirty="0" err="1" smtClean="0">
                <a:latin typeface="Bahnschrift" pitchFamily="34" charset="0"/>
              </a:rPr>
              <a:t>definidos</a:t>
            </a:r>
            <a:r>
              <a:rPr lang="en-US" sz="1800" dirty="0" smtClean="0">
                <a:latin typeface="Bahnschrift" pitchFamily="34" charset="0"/>
              </a:rPr>
              <a:t>.</a:t>
            </a:r>
          </a:p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Simétricas</a:t>
            </a:r>
            <a:r>
              <a:rPr lang="en-US" sz="2000" dirty="0" smtClean="0">
                <a:latin typeface="Bahnschrift" pitchFamily="34" charset="0"/>
              </a:rPr>
              <a:t>, </a:t>
            </a:r>
            <a:r>
              <a:rPr lang="en-US" sz="2000" dirty="0" err="1" smtClean="0">
                <a:latin typeface="Bahnschrift" pitchFamily="34" charset="0"/>
              </a:rPr>
              <a:t>zonas</a:t>
            </a:r>
            <a:r>
              <a:rPr lang="en-US" sz="2000" dirty="0" smtClean="0">
                <a:latin typeface="Bahnschrift" pitchFamily="34" charset="0"/>
              </a:rPr>
              <a:t> </a:t>
            </a:r>
            <a:r>
              <a:rPr lang="en-US" sz="2000" dirty="0" err="1" smtClean="0">
                <a:latin typeface="Bahnschrift" pitchFamily="34" charset="0"/>
              </a:rPr>
              <a:t>acrofaciales</a:t>
            </a:r>
            <a:endParaRPr lang="en-US" sz="2000" dirty="0" smtClean="0">
              <a:latin typeface="Bahnschrift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000" dirty="0" err="1" smtClean="0">
                <a:latin typeface="Bahnschrift" pitchFamily="34" charset="0"/>
              </a:rPr>
              <a:t>Duración</a:t>
            </a:r>
            <a:r>
              <a:rPr lang="en-US" sz="2000" dirty="0" smtClean="0">
                <a:latin typeface="Bahnschrift" pitchFamily="34" charset="0"/>
              </a:rPr>
              <a:t>: 1-2 </a:t>
            </a:r>
            <a:r>
              <a:rPr lang="en-US" sz="2000" dirty="0" err="1" smtClean="0">
                <a:latin typeface="Bahnschrift" pitchFamily="34" charset="0"/>
              </a:rPr>
              <a:t>sem</a:t>
            </a:r>
            <a:r>
              <a:rPr lang="en-US" sz="2000" dirty="0" smtClean="0">
                <a:latin typeface="Bahnschrift" pitchFamily="34" charset="0"/>
              </a:rPr>
              <a:t> &gt;   </a:t>
            </a:r>
            <a:r>
              <a:rPr lang="en-US" sz="2000" dirty="0" err="1" smtClean="0">
                <a:latin typeface="Bahnschrift" pitchFamily="34" charset="0"/>
              </a:rPr>
              <a:t>inmunosupresores</a:t>
            </a:r>
            <a:r>
              <a:rPr lang="en-US" sz="2000" dirty="0" smtClean="0">
                <a:latin typeface="Bahnschrift" pitchFamily="34" charset="0"/>
              </a:rPr>
              <a:t> o </a:t>
            </a:r>
            <a:r>
              <a:rPr lang="en-US" sz="2000" dirty="0" err="1" smtClean="0">
                <a:latin typeface="Bahnschrift" pitchFamily="34" charset="0"/>
              </a:rPr>
              <a:t>ICPi</a:t>
            </a:r>
            <a:endParaRPr lang="en-US" sz="2000" dirty="0" smtClean="0">
              <a:latin typeface="Bahnschrif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751" t="2402" r="36205" b="39192"/>
          <a:stretch>
            <a:fillRect/>
          </a:stretch>
        </p:blipFill>
        <p:spPr bwMode="auto">
          <a:xfrm>
            <a:off x="4547689" y="1340768"/>
            <a:ext cx="459631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 txBox="1">
            <a:spLocks/>
          </p:cNvSpPr>
          <p:nvPr/>
        </p:nvSpPr>
        <p:spPr>
          <a:xfrm>
            <a:off x="385763" y="18864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Eritema multiforme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365104"/>
            <a:ext cx="243688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580112" y="1412776"/>
            <a:ext cx="3384376" cy="5040560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Bahnschrift" pitchFamily="34" charset="0"/>
              </a:rPr>
              <a:t>Diagnóstico: Correlación clínico-patológica:</a:t>
            </a:r>
          </a:p>
          <a:p>
            <a:pPr lvl="1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Apoptosis de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queratinocitos</a:t>
            </a:r>
            <a:endParaRPr lang="es-E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Degeneración vacuolar focal de la membrana basal</a:t>
            </a:r>
          </a:p>
          <a:p>
            <a:pPr lvl="1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Edema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superfial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de la dermis e infiltrado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perivascular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linfocitario con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exocitosis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en epidermis</a:t>
            </a:r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>
              <a:latin typeface="Bahnschrift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9090" t="16360" r="47704" b="9813"/>
          <a:stretch>
            <a:fillRect/>
          </a:stretch>
        </p:blipFill>
        <p:spPr bwMode="auto">
          <a:xfrm>
            <a:off x="180082" y="0"/>
            <a:ext cx="5256013" cy="65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abajo"/>
          <p:cNvSpPr/>
          <p:nvPr/>
        </p:nvSpPr>
        <p:spPr>
          <a:xfrm rot="3223002">
            <a:off x="1834401" y="1746668"/>
            <a:ext cx="153920" cy="432048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 rot="4734785">
            <a:off x="2049682" y="2614681"/>
            <a:ext cx="180469" cy="37190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bajo"/>
          <p:cNvSpPr/>
          <p:nvPr/>
        </p:nvSpPr>
        <p:spPr>
          <a:xfrm rot="3223002">
            <a:off x="2194440" y="3546868"/>
            <a:ext cx="153920" cy="432048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abajo"/>
          <p:cNvSpPr/>
          <p:nvPr/>
        </p:nvSpPr>
        <p:spPr>
          <a:xfrm rot="3223002">
            <a:off x="2194440" y="5203051"/>
            <a:ext cx="153920" cy="432048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bajo"/>
          <p:cNvSpPr/>
          <p:nvPr/>
        </p:nvSpPr>
        <p:spPr>
          <a:xfrm rot="4734785">
            <a:off x="3241441" y="5095548"/>
            <a:ext cx="180469" cy="37190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bajo"/>
          <p:cNvSpPr/>
          <p:nvPr/>
        </p:nvSpPr>
        <p:spPr>
          <a:xfrm rot="4734785">
            <a:off x="3529473" y="4087435"/>
            <a:ext cx="180469" cy="371907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Flecha abajo"/>
          <p:cNvSpPr/>
          <p:nvPr/>
        </p:nvSpPr>
        <p:spPr>
          <a:xfrm rot="4734785">
            <a:off x="3097424" y="775068"/>
            <a:ext cx="180469" cy="371907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4 Título"/>
          <p:cNvSpPr txBox="1">
            <a:spLocks/>
          </p:cNvSpPr>
          <p:nvPr/>
        </p:nvSpPr>
        <p:spPr>
          <a:xfrm>
            <a:off x="5508675" y="188640"/>
            <a:ext cx="3455813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Eritema multiforme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Eritema multiforme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472" y="1399767"/>
            <a:ext cx="4876024" cy="267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40510"/>
            <a:ext cx="5544616" cy="184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32925" t="16360" r="13945" b="6250"/>
          <a:stretch>
            <a:fillRect/>
          </a:stretch>
        </p:blipFill>
        <p:spPr bwMode="auto">
          <a:xfrm>
            <a:off x="107504" y="1412776"/>
            <a:ext cx="3960440" cy="324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Eritema multiforme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2410" t="30205" r="37743" b="43300"/>
          <a:stretch>
            <a:fillRect/>
          </a:stretch>
        </p:blipFill>
        <p:spPr bwMode="auto">
          <a:xfrm>
            <a:off x="827584" y="3068960"/>
            <a:ext cx="7704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683568" y="6309320"/>
            <a:ext cx="498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ahnschrift" pitchFamily="34" charset="0"/>
              </a:rPr>
              <a:t> JAMA </a:t>
            </a:r>
            <a:r>
              <a:rPr lang="es-ES" sz="1400" dirty="0" err="1" smtClean="0">
                <a:latin typeface="Bahnschrift" pitchFamily="34" charset="0"/>
              </a:rPr>
              <a:t>Dermatology</a:t>
            </a:r>
            <a:r>
              <a:rPr lang="es-ES" sz="1400" dirty="0" smtClean="0">
                <a:latin typeface="Bahnschrift" pitchFamily="34" charset="0"/>
              </a:rPr>
              <a:t>  </a:t>
            </a:r>
            <a:r>
              <a:rPr lang="en-US" sz="1400" dirty="0" smtClean="0">
                <a:latin typeface="Bahnschrift" pitchFamily="34" charset="0"/>
              </a:rPr>
              <a:t>2018.</a:t>
            </a:r>
            <a:r>
              <a:rPr lang="es-ES" sz="1400" dirty="0" smtClean="0">
                <a:latin typeface="Bahnschrift" pitchFamily="34" charset="0"/>
              </a:rPr>
              <a:t> doi:10.1001/jamadermatol.2018.1912</a:t>
            </a:r>
            <a:endParaRPr lang="es-ES" sz="1400" dirty="0">
              <a:latin typeface="Bahnschrif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22410" t="26204" r="23353" b="53125"/>
          <a:stretch>
            <a:fillRect/>
          </a:stretch>
        </p:blipFill>
        <p:spPr bwMode="auto">
          <a:xfrm>
            <a:off x="467544" y="1340767"/>
            <a:ext cx="7344816" cy="157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964" t="16360" r="22800" b="40328"/>
          <a:stretch>
            <a:fillRect/>
          </a:stretch>
        </p:blipFill>
        <p:spPr bwMode="auto">
          <a:xfrm>
            <a:off x="288095" y="0"/>
            <a:ext cx="842493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4861" t="21453" r="16794" b="11610"/>
          <a:stretch>
            <a:fillRect/>
          </a:stretch>
        </p:blipFill>
        <p:spPr bwMode="auto">
          <a:xfrm>
            <a:off x="539552" y="2420888"/>
            <a:ext cx="7848872" cy="43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188640"/>
            <a:ext cx="8445624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liquenoide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395536" y="1268760"/>
            <a:ext cx="4330824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Anti PD-1 (17%) y PDL-1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42 días -14 meses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Pápulas y placas  pigmentadas, </a:t>
            </a:r>
            <a:r>
              <a:rPr lang="es-ES" sz="3200" dirty="0" err="1" smtClean="0">
                <a:latin typeface="Bahnschrift" pitchFamily="34" charset="0"/>
              </a:rPr>
              <a:t>eritemato</a:t>
            </a:r>
            <a:r>
              <a:rPr lang="es-ES" sz="3200" dirty="0" smtClean="0">
                <a:latin typeface="Bahnschrift" pitchFamily="34" charset="0"/>
              </a:rPr>
              <a:t>-violáceas/</a:t>
            </a:r>
            <a:r>
              <a:rPr lang="es-ES" sz="3200" dirty="0" err="1" smtClean="0">
                <a:latin typeface="Bahnschrift" pitchFamily="34" charset="0"/>
              </a:rPr>
              <a:t>hiperqueratósicas</a:t>
            </a:r>
            <a:endParaRPr lang="es-ES" sz="3200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Simétricas: tronco y extremidades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Puede afectar mucosas, uñas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Asintomáticas/Prurito severo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sz="3200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sz="3200" dirty="0" smtClean="0">
              <a:latin typeface="Bahnschrift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1268761"/>
            <a:ext cx="4181625" cy="51350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1691680" y="5949280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Sibaud</a:t>
            </a:r>
            <a:r>
              <a:rPr lang="en-US" sz="1050" dirty="0" smtClean="0">
                <a:latin typeface="Bahnschrift" pitchFamily="34" charset="0"/>
              </a:rPr>
              <a:t> V. </a:t>
            </a:r>
            <a:r>
              <a:rPr lang="es-ES" sz="1050" dirty="0" smtClean="0">
                <a:latin typeface="Bahnschrift" pitchFamily="34" charset="0"/>
              </a:rPr>
              <a:t>Am J </a:t>
            </a:r>
            <a:r>
              <a:rPr lang="de-DE" sz="1050" dirty="0" smtClean="0">
                <a:latin typeface="Bahnschrift" pitchFamily="34" charset="0"/>
              </a:rPr>
              <a:t>Clin Dermatol 2018;19:345-61</a:t>
            </a:r>
            <a:endParaRPr lang="es-ES" sz="1050" dirty="0">
              <a:latin typeface="Bahnschrift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259632" y="6165304"/>
            <a:ext cx="3254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Bahnschrift" pitchFamily="34" charset="0"/>
              </a:rPr>
              <a:t>Hwang S et al.</a:t>
            </a:r>
            <a:r>
              <a:rPr lang="es-ES" sz="1100" dirty="0" smtClean="0">
                <a:latin typeface="Bahnschrift" pitchFamily="34" charset="0"/>
              </a:rPr>
              <a:t> J Am </a:t>
            </a:r>
            <a:r>
              <a:rPr lang="es-ES" sz="1100" dirty="0" err="1" smtClean="0">
                <a:latin typeface="Bahnschrift" pitchFamily="34" charset="0"/>
              </a:rPr>
              <a:t>Acad</a:t>
            </a:r>
            <a:r>
              <a:rPr lang="es-ES" sz="1100" dirty="0" smtClean="0">
                <a:latin typeface="Bahnschrift" pitchFamily="34" charset="0"/>
              </a:rPr>
              <a:t> </a:t>
            </a:r>
            <a:r>
              <a:rPr lang="es-ES" sz="1100" dirty="0" err="1" smtClean="0">
                <a:latin typeface="Bahnschrift" pitchFamily="34" charset="0"/>
              </a:rPr>
              <a:t>Dermatol</a:t>
            </a:r>
            <a:r>
              <a:rPr lang="es-ES" sz="1100" dirty="0" smtClean="0">
                <a:latin typeface="Bahnschrift" pitchFamily="34" charset="0"/>
              </a:rPr>
              <a:t> 2016;74:455-61</a:t>
            </a:r>
            <a:endParaRPr lang="es-ES" sz="11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8893" t="20909" r="31036" b="14669"/>
          <a:stretch>
            <a:fillRect/>
          </a:stretch>
        </p:blipFill>
        <p:spPr bwMode="auto">
          <a:xfrm>
            <a:off x="3851920" y="1259317"/>
            <a:ext cx="5112568" cy="519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22625" t="27188" r="26016" b="48203"/>
          <a:stretch>
            <a:fillRect/>
          </a:stretch>
        </p:blipFill>
        <p:spPr bwMode="auto">
          <a:xfrm>
            <a:off x="323528" y="3345818"/>
            <a:ext cx="3456384" cy="148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971600" y="6176337"/>
            <a:ext cx="2808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 smtClean="0">
                <a:latin typeface="Bahnschrift" pitchFamily="34" charset="0"/>
              </a:rPr>
              <a:t>JAMA </a:t>
            </a:r>
            <a:r>
              <a:rPr lang="pt-BR" sz="1200" i="1" dirty="0" err="1" smtClean="0">
                <a:latin typeface="Bahnschrift" pitchFamily="34" charset="0"/>
              </a:rPr>
              <a:t>Dermatol</a:t>
            </a:r>
            <a:r>
              <a:rPr lang="pt-BR" sz="1200" i="1" dirty="0" smtClean="0">
                <a:latin typeface="Bahnschrift" pitchFamily="34" charset="0"/>
              </a:rPr>
              <a:t> 2016;152(10):1128-36</a:t>
            </a:r>
            <a:endParaRPr lang="es-ES" sz="1200" dirty="0">
              <a:latin typeface="Bahnschrift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446856" y="116632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liquenoide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Grupo"/>
          <p:cNvGrpSpPr/>
          <p:nvPr/>
        </p:nvGrpSpPr>
        <p:grpSpPr>
          <a:xfrm>
            <a:off x="324099" y="296652"/>
            <a:ext cx="8603877" cy="6444716"/>
            <a:chOff x="324099" y="296652"/>
            <a:chExt cx="8603877" cy="6444716"/>
          </a:xfrm>
        </p:grpSpPr>
        <p:sp>
          <p:nvSpPr>
            <p:cNvPr id="14" name="4 Título"/>
            <p:cNvSpPr txBox="1">
              <a:spLocks/>
            </p:cNvSpPr>
            <p:nvPr/>
          </p:nvSpPr>
          <p:spPr>
            <a:xfrm>
              <a:off x="324099" y="296652"/>
              <a:ext cx="8352928" cy="864096"/>
            </a:xfrm>
            <a:prstGeom prst="rect">
              <a:avLst/>
            </a:prstGeom>
            <a:solidFill>
              <a:schemeClr val="accent6">
                <a:lumMod val="75000"/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>
              <a:noAutofit/>
            </a:bodyPr>
            <a:lstStyle/>
            <a:p>
              <a:pPr>
                <a:lnSpc>
                  <a:spcPts val="3000"/>
                </a:lnSpc>
                <a:spcBef>
                  <a:spcPct val="0"/>
                </a:spcBef>
                <a:defRPr/>
              </a:pPr>
              <a:r>
                <a:rPr lang="es-ES" sz="2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itchFamily="34" charset="0"/>
                </a:rPr>
                <a:t>Toxicidad cutánea por inhibidores de puntos de regulación de la respuesta inmune (</a:t>
              </a:r>
              <a:r>
                <a:rPr lang="es-ES" sz="28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itchFamily="34" charset="0"/>
                </a:rPr>
                <a:t>ICPi</a:t>
              </a:r>
              <a:r>
                <a:rPr lang="es-ES" sz="2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itchFamily="34" charset="0"/>
                </a:rPr>
                <a:t>) 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itchFamily="34" charset="0"/>
              </a:endParaRPr>
            </a:p>
          </p:txBody>
        </p:sp>
        <p:sp>
          <p:nvSpPr>
            <p:cNvPr id="11" name="2 Marcador de contenido"/>
            <p:cNvSpPr txBox="1">
              <a:spLocks/>
            </p:cNvSpPr>
            <p:nvPr/>
          </p:nvSpPr>
          <p:spPr>
            <a:xfrm>
              <a:off x="539552" y="1124744"/>
              <a:ext cx="8064896" cy="515719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ES" sz="2400" dirty="0" smtClean="0">
                  <a:latin typeface="Bahnschrift" pitchFamily="34" charset="0"/>
                </a:rPr>
                <a:t>Son los efectos adversos más prevalentes</a:t>
              </a:r>
              <a:r>
                <a:rPr kumimoji="0" lang="es-E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hnschrift" pitchFamily="34" charset="0"/>
                </a:rPr>
                <a:t>:</a:t>
              </a: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r>
                <a:rPr kumimoji="0" lang="es-E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hnschrift" pitchFamily="34" charset="0"/>
                </a:rPr>
                <a:t>Anti-CTLA-4 &gt;</a:t>
              </a:r>
              <a:r>
                <a:rPr kumimoji="0" lang="es-ES" sz="24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hnschrift" pitchFamily="34" charset="0"/>
                </a:rPr>
                <a:t> anti-</a:t>
              </a:r>
              <a:r>
                <a:rPr kumimoji="0" lang="es-E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hnschrift" pitchFamily="34" charset="0"/>
                </a:rPr>
                <a:t>PD1 &gt; anti-PDL-1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3429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3429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es-ES" sz="2400" dirty="0" smtClean="0"/>
            </a:p>
            <a:p>
              <a:pPr marL="800100" lvl="1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4716016" y="4149080"/>
              <a:ext cx="432048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6743" t="24497" r="50611" b="44224"/>
            <a:stretch>
              <a:fillRect/>
            </a:stretch>
          </p:blipFill>
          <p:spPr bwMode="auto">
            <a:xfrm>
              <a:off x="467544" y="4221088"/>
              <a:ext cx="3744416" cy="221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6743" t="56221" r="49706" b="11863"/>
            <a:stretch>
              <a:fillRect/>
            </a:stretch>
          </p:blipFill>
          <p:spPr bwMode="auto">
            <a:xfrm>
              <a:off x="4746334" y="4221088"/>
              <a:ext cx="3786106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25 CuadroTexto"/>
            <p:cNvSpPr txBox="1"/>
            <p:nvPr/>
          </p:nvSpPr>
          <p:spPr>
            <a:xfrm>
              <a:off x="4716016" y="6310481"/>
              <a:ext cx="42119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 smtClean="0">
                  <a:latin typeface="Bahnschrift" pitchFamily="34" charset="0"/>
                </a:rPr>
                <a:t>Michot</a:t>
              </a:r>
              <a:r>
                <a:rPr lang="es-ES" sz="1100" dirty="0" smtClean="0">
                  <a:latin typeface="Bahnschrift" pitchFamily="34" charset="0"/>
                </a:rPr>
                <a:t> JM et al. </a:t>
              </a:r>
              <a:r>
                <a:rPr lang="es-ES" sz="1100" dirty="0" err="1" smtClean="0">
                  <a:latin typeface="Bahnschrift" pitchFamily="34" charset="0"/>
                </a:rPr>
                <a:t>European</a:t>
              </a:r>
              <a:r>
                <a:rPr lang="es-ES" sz="1100" dirty="0" smtClean="0">
                  <a:latin typeface="Bahnschrift" pitchFamily="34" charset="0"/>
                </a:rPr>
                <a:t> </a:t>
              </a:r>
              <a:r>
                <a:rPr lang="es-ES" sz="1100" dirty="0" err="1" smtClean="0">
                  <a:latin typeface="Bahnschrift" pitchFamily="34" charset="0"/>
                </a:rPr>
                <a:t>Journal</a:t>
              </a:r>
              <a:r>
                <a:rPr lang="es-ES" sz="1100" dirty="0" smtClean="0">
                  <a:latin typeface="Bahnschrift" pitchFamily="34" charset="0"/>
                </a:rPr>
                <a:t> of </a:t>
              </a:r>
              <a:r>
                <a:rPr lang="es-ES" sz="1100" dirty="0" err="1" smtClean="0">
                  <a:latin typeface="Bahnschrift" pitchFamily="34" charset="0"/>
                </a:rPr>
                <a:t>Cancer</a:t>
              </a:r>
              <a:r>
                <a:rPr lang="es-ES" sz="1100" dirty="0" smtClean="0">
                  <a:latin typeface="Bahnschrift" pitchFamily="34" charset="0"/>
                </a:rPr>
                <a:t> 54 (2016) 139e148</a:t>
              </a:r>
            </a:p>
            <a:p>
              <a:r>
                <a:rPr lang="en-US" sz="1100" dirty="0" err="1" smtClean="0">
                  <a:latin typeface="Bahnschrift" pitchFamily="34" charset="0"/>
                </a:rPr>
                <a:t>Khoja</a:t>
              </a:r>
              <a:r>
                <a:rPr lang="en-US" sz="1100" dirty="0" smtClean="0">
                  <a:latin typeface="Bahnschrift" pitchFamily="34" charset="0"/>
                </a:rPr>
                <a:t> L et al. Annals of Oncology 2017; 28: 2377–2385,</a:t>
              </a:r>
              <a:endParaRPr lang="es-ES" sz="1100" dirty="0">
                <a:latin typeface="Bahnschrift" pitchFamily="34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5216" t="29156" r="12838" b="21844"/>
            <a:stretch>
              <a:fillRect/>
            </a:stretch>
          </p:blipFill>
          <p:spPr bwMode="auto">
            <a:xfrm>
              <a:off x="450113" y="2060848"/>
              <a:ext cx="810090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1043608" y="4581128"/>
              <a:ext cx="216024" cy="158417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051720" y="5085184"/>
              <a:ext cx="216024" cy="108012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059832" y="5589240"/>
              <a:ext cx="216024" cy="54006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5364088" y="5733256"/>
              <a:ext cx="144016" cy="46805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300192" y="5949280"/>
              <a:ext cx="216024" cy="22420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380312" y="5949280"/>
              <a:ext cx="216024" cy="18411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liquenoide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34101"/>
          <a:stretch>
            <a:fillRect/>
          </a:stretch>
        </p:blipFill>
        <p:spPr bwMode="auto">
          <a:xfrm>
            <a:off x="349540" y="1412776"/>
            <a:ext cx="85429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5" y="3131443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467544" y="6073551"/>
            <a:ext cx="40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Bahnschrift" pitchFamily="34" charset="0"/>
              </a:rPr>
              <a:t>Davis MJ et al. </a:t>
            </a:r>
            <a:r>
              <a:rPr lang="es-ES" sz="1400" b="1" dirty="0" err="1" smtClean="0">
                <a:solidFill>
                  <a:schemeClr val="bg1"/>
                </a:solidFill>
                <a:latin typeface="Bahnschrift" pitchFamily="34" charset="0"/>
              </a:rPr>
              <a:t>Dermatology</a:t>
            </a:r>
            <a:r>
              <a:rPr lang="es-ES" sz="1400" b="1" dirty="0" smtClean="0">
                <a:solidFill>
                  <a:schemeClr val="bg1"/>
                </a:solidFill>
                <a:latin typeface="Bahnschrift" pitchFamily="34" charset="0"/>
              </a:rPr>
              <a:t> Online J 2018;24(4):13</a:t>
            </a:r>
            <a:endParaRPr lang="es-ES" sz="1400" b="1" dirty="0">
              <a:solidFill>
                <a:schemeClr val="bg1"/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4 Título"/>
          <p:cNvSpPr txBox="1">
            <a:spLocks/>
          </p:cNvSpPr>
          <p:nvPr/>
        </p:nvSpPr>
        <p:spPr>
          <a:xfrm>
            <a:off x="446856" y="18864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liquenoide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b="33485"/>
          <a:stretch>
            <a:fillRect/>
          </a:stretch>
        </p:blipFill>
        <p:spPr bwMode="auto">
          <a:xfrm>
            <a:off x="683568" y="1340767"/>
            <a:ext cx="7776864" cy="497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4211960" y="6381328"/>
            <a:ext cx="431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Bahnschrift" pitchFamily="34" charset="0"/>
              </a:rPr>
              <a:t>Tetzlaff</a:t>
            </a:r>
            <a:r>
              <a:rPr lang="es-ES" sz="1400" dirty="0" smtClean="0">
                <a:latin typeface="Bahnschrift" pitchFamily="34" charset="0"/>
              </a:rPr>
              <a:t> MT et al. Am J </a:t>
            </a:r>
            <a:r>
              <a:rPr lang="es-ES" sz="1400" dirty="0" err="1" smtClean="0">
                <a:latin typeface="Bahnschrift" pitchFamily="34" charset="0"/>
              </a:rPr>
              <a:t>Dermatopathol</a:t>
            </a:r>
            <a:r>
              <a:rPr lang="es-ES" sz="1400" dirty="0" smtClean="0">
                <a:latin typeface="Bahnschrift" pitchFamily="34" charset="0"/>
              </a:rPr>
              <a:t> 2017;39:121–129)</a:t>
            </a:r>
            <a:endParaRPr lang="es-ES" sz="14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8750" t="23336" r="32734" b="51395"/>
          <a:stretch>
            <a:fillRect/>
          </a:stretch>
        </p:blipFill>
        <p:spPr bwMode="auto">
          <a:xfrm>
            <a:off x="755576" y="3159905"/>
            <a:ext cx="4464496" cy="342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30328" t="22266" r="22497" b="31554"/>
          <a:stretch>
            <a:fillRect/>
          </a:stretch>
        </p:blipFill>
        <p:spPr bwMode="auto">
          <a:xfrm>
            <a:off x="251520" y="1340768"/>
            <a:ext cx="5328592" cy="153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51275" t="49068" r="35259" b="14721"/>
          <a:stretch>
            <a:fillRect/>
          </a:stretch>
        </p:blipFill>
        <p:spPr bwMode="auto">
          <a:xfrm>
            <a:off x="5701448" y="1772816"/>
            <a:ext cx="31910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4 Título"/>
          <p:cNvSpPr txBox="1">
            <a:spLocks/>
          </p:cNvSpPr>
          <p:nvPr/>
        </p:nvSpPr>
        <p:spPr>
          <a:xfrm>
            <a:off x="446856" y="18864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liquenoide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6" name="5 Cinta perforada"/>
          <p:cNvSpPr/>
          <p:nvPr/>
        </p:nvSpPr>
        <p:spPr>
          <a:xfrm>
            <a:off x="5940152" y="5301208"/>
            <a:ext cx="2808312" cy="864096"/>
          </a:xfrm>
          <a:prstGeom prst="flowChartPunchedTap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psoriasiforme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6284" t="24235" r="29722" b="48363"/>
          <a:stretch>
            <a:fillRect/>
          </a:stretch>
        </p:blipFill>
        <p:spPr bwMode="auto">
          <a:xfrm>
            <a:off x="4716016" y="4037295"/>
            <a:ext cx="3886155" cy="162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395536" y="1639341"/>
            <a:ext cx="4320480" cy="48139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Psoriasis de </a:t>
            </a:r>
            <a:r>
              <a:rPr lang="es-ES" sz="2400" dirty="0" err="1" smtClean="0">
                <a:latin typeface="Bahnschrift" pitchFamily="34" charset="0"/>
              </a:rPr>
              <a:t>novo</a:t>
            </a:r>
            <a:r>
              <a:rPr lang="es-ES" sz="2400" dirty="0" smtClean="0">
                <a:latin typeface="Bahnschrift" pitchFamily="34" charset="0"/>
              </a:rPr>
              <a:t> o exacerbaciones tanto con anti-CTLA-4 y anti-PD1/PDL-1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Placas eritematosas, </a:t>
            </a:r>
            <a:r>
              <a:rPr lang="es-ES" sz="2400" dirty="0" err="1" smtClean="0">
                <a:latin typeface="Bahnschrift" pitchFamily="34" charset="0"/>
              </a:rPr>
              <a:t>descamativas</a:t>
            </a:r>
            <a:r>
              <a:rPr lang="es-ES" sz="2400" dirty="0" smtClean="0">
                <a:latin typeface="Bahnschrift" pitchFamily="34" charset="0"/>
              </a:rPr>
              <a:t>, bien delimitadas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Tronco, extremidades, palmas, plantas, pliegues, cara  y cuero cabelludo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Generalmente asintomáticas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37288" t="52789" r="39969" b="19657"/>
          <a:stretch>
            <a:fillRect/>
          </a:stretch>
        </p:blipFill>
        <p:spPr bwMode="auto">
          <a:xfrm>
            <a:off x="4644008" y="1628800"/>
            <a:ext cx="40262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42887" t="70500" r="31655" b="23594"/>
          <a:stretch>
            <a:fillRect/>
          </a:stretch>
        </p:blipFill>
        <p:spPr bwMode="auto">
          <a:xfrm>
            <a:off x="4499992" y="6021288"/>
            <a:ext cx="441649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psoriasiforme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22271" t="22906" r="24059" b="10272"/>
          <a:stretch>
            <a:fillRect/>
          </a:stretch>
        </p:blipFill>
        <p:spPr bwMode="auto">
          <a:xfrm>
            <a:off x="1115616" y="1614911"/>
            <a:ext cx="6984776" cy="46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6012160" y="6271428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Sibaud</a:t>
            </a:r>
            <a:r>
              <a:rPr lang="en-US" sz="1050" dirty="0" smtClean="0">
                <a:latin typeface="Bahnschrift" pitchFamily="34" charset="0"/>
              </a:rPr>
              <a:t> V. </a:t>
            </a:r>
            <a:r>
              <a:rPr lang="es-ES" sz="1050" dirty="0" smtClean="0">
                <a:latin typeface="Bahnschrift" pitchFamily="34" charset="0"/>
              </a:rPr>
              <a:t>Am J </a:t>
            </a:r>
            <a:r>
              <a:rPr lang="de-DE" sz="1050" dirty="0" smtClean="0">
                <a:latin typeface="Bahnschrift" pitchFamily="34" charset="0"/>
              </a:rPr>
              <a:t>Clin Dermatol 2018;19:345-61</a:t>
            </a:r>
            <a:endParaRPr lang="es-ES" sz="105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psoriasiforme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t="77000"/>
          <a:stretch>
            <a:fillRect/>
          </a:stretch>
        </p:blipFill>
        <p:spPr bwMode="auto">
          <a:xfrm>
            <a:off x="179512" y="1816421"/>
            <a:ext cx="4268408" cy="276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354" y="1700808"/>
            <a:ext cx="40431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539552" y="537321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latin typeface="Bahnschrift" pitchFamily="34" charset="0"/>
              </a:rPr>
              <a:t>Occurrence</a:t>
            </a:r>
            <a:r>
              <a:rPr lang="es-ES" b="1" dirty="0" smtClean="0">
                <a:latin typeface="Bahnschrift" pitchFamily="34" charset="0"/>
              </a:rPr>
              <a:t> of </a:t>
            </a:r>
            <a:r>
              <a:rPr lang="es-ES" b="1" dirty="0" err="1" smtClean="0">
                <a:latin typeface="Bahnschrift" pitchFamily="34" charset="0"/>
              </a:rPr>
              <a:t>Psoriasiform</a:t>
            </a:r>
            <a:r>
              <a:rPr lang="es-ES" b="1" dirty="0" smtClean="0">
                <a:latin typeface="Bahnschrift" pitchFamily="34" charset="0"/>
              </a:rPr>
              <a:t> </a:t>
            </a:r>
            <a:r>
              <a:rPr lang="es-ES" b="1" dirty="0" err="1" smtClean="0">
                <a:latin typeface="Bahnschrift" pitchFamily="34" charset="0"/>
              </a:rPr>
              <a:t>Eruption</a:t>
            </a:r>
            <a:r>
              <a:rPr lang="es-ES" b="1" dirty="0" smtClean="0">
                <a:latin typeface="Bahnschrift" pitchFamily="34" charset="0"/>
              </a:rPr>
              <a:t> </a:t>
            </a:r>
          </a:p>
          <a:p>
            <a:r>
              <a:rPr lang="en-US" b="1" dirty="0" smtClean="0">
                <a:latin typeface="Bahnschrift" pitchFamily="34" charset="0"/>
              </a:rPr>
              <a:t>During </a:t>
            </a:r>
            <a:r>
              <a:rPr lang="en-US" b="1" dirty="0" err="1" smtClean="0">
                <a:latin typeface="Bahnschrift" pitchFamily="34" charset="0"/>
              </a:rPr>
              <a:t>Nivolumab</a:t>
            </a:r>
            <a:r>
              <a:rPr lang="en-US" b="1" dirty="0" smtClean="0">
                <a:latin typeface="Bahnschrift" pitchFamily="34" charset="0"/>
              </a:rPr>
              <a:t> Therapy for Primary</a:t>
            </a:r>
          </a:p>
          <a:p>
            <a:r>
              <a:rPr lang="es-ES" b="1" dirty="0" smtClean="0">
                <a:latin typeface="Bahnschrift" pitchFamily="34" charset="0"/>
              </a:rPr>
              <a:t>Oral </a:t>
            </a:r>
            <a:r>
              <a:rPr lang="es-ES" b="1" dirty="0" err="1" smtClean="0">
                <a:latin typeface="Bahnschrift" pitchFamily="34" charset="0"/>
              </a:rPr>
              <a:t>Mucosal</a:t>
            </a:r>
            <a:r>
              <a:rPr lang="es-ES" b="1" dirty="0" smtClean="0">
                <a:latin typeface="Bahnschrift" pitchFamily="34" charset="0"/>
              </a:rPr>
              <a:t> Melanoma</a:t>
            </a:r>
            <a:endParaRPr lang="es-ES" b="1" dirty="0">
              <a:latin typeface="Bahnschrift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48064" y="6021288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>
                <a:latin typeface="Bahnschrift" pitchFamily="34" charset="0"/>
              </a:rPr>
              <a:t>Ohtsuka</a:t>
            </a:r>
            <a:r>
              <a:rPr lang="es-ES" sz="1100" dirty="0" smtClean="0">
                <a:latin typeface="Bahnschrift" pitchFamily="34" charset="0"/>
              </a:rPr>
              <a:t> M et al. JAMA </a:t>
            </a:r>
            <a:r>
              <a:rPr lang="es-ES" sz="1100" dirty="0" err="1" smtClean="0">
                <a:latin typeface="Bahnschrift" pitchFamily="34" charset="0"/>
              </a:rPr>
              <a:t>Dermatol</a:t>
            </a:r>
            <a:r>
              <a:rPr lang="es-ES" sz="1100" dirty="0" smtClean="0">
                <a:latin typeface="Bahnschrift" pitchFamily="34" charset="0"/>
              </a:rPr>
              <a:t> 2015; 151:797–799.</a:t>
            </a:r>
            <a:endParaRPr lang="es-ES" sz="11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Erupción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psoriasiforme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7" name="6 Imagen" descr="NIVOLUMAB RENAL PSORIASIFORME 2.jp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368152"/>
            <a:ext cx="3867894" cy="5157192"/>
          </a:xfrm>
          <a:prstGeom prst="rect">
            <a:avLst/>
          </a:prstGeom>
        </p:spPr>
      </p:pic>
      <p:pic>
        <p:nvPicPr>
          <p:cNvPr id="8" name="7 Imagen" descr="NIVOLUMAB RENAL PSORIASIFORME le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92" y="2094216"/>
            <a:ext cx="4948064" cy="37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Eccema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95536" y="1628800"/>
            <a:ext cx="4176464" cy="482453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Anti-PD1 (17%)  y anti-CTLA-4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Más frecuente en la espalda y extremidades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Formas de presentación: placas eritematosas, </a:t>
            </a:r>
            <a:r>
              <a:rPr lang="es-ES" sz="3200" dirty="0" err="1" smtClean="0">
                <a:latin typeface="Bahnschrift" pitchFamily="34" charset="0"/>
              </a:rPr>
              <a:t>descamativas</a:t>
            </a:r>
            <a:r>
              <a:rPr lang="es-ES" sz="3200" dirty="0" smtClean="0">
                <a:latin typeface="Bahnschrift" pitchFamily="34" charset="0"/>
              </a:rPr>
              <a:t> y mal definidas, placas de eccema numular o </a:t>
            </a:r>
            <a:r>
              <a:rPr lang="es-ES" sz="3200" dirty="0" err="1" smtClean="0">
                <a:latin typeface="Bahnschrift" pitchFamily="34" charset="0"/>
              </a:rPr>
              <a:t>prúrigo</a:t>
            </a:r>
            <a:r>
              <a:rPr lang="es-ES" sz="3200" dirty="0" smtClean="0">
                <a:latin typeface="Bahnschrift" pitchFamily="34" charset="0"/>
              </a:rPr>
              <a:t> nodular.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Prurito (10%-30%) + </a:t>
            </a:r>
            <a:r>
              <a:rPr lang="es-ES" sz="3200" dirty="0" err="1" smtClean="0">
                <a:latin typeface="Bahnschrift" pitchFamily="34" charset="0"/>
              </a:rPr>
              <a:t>Xerosis</a:t>
            </a:r>
            <a:r>
              <a:rPr lang="es-ES" sz="3200" dirty="0" smtClean="0">
                <a:latin typeface="Bahnschrift" pitchFamily="34" charset="0"/>
              </a:rPr>
              <a:t>+ Excoriaciones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Puede existir combinación de erupción </a:t>
            </a:r>
            <a:r>
              <a:rPr lang="es-ES" sz="3200" dirty="0" err="1" smtClean="0">
                <a:latin typeface="Bahnschrift" pitchFamily="34" charset="0"/>
              </a:rPr>
              <a:t>liquenoide</a:t>
            </a:r>
            <a:r>
              <a:rPr lang="es-ES" sz="3200" dirty="0" smtClean="0">
                <a:latin typeface="Bahnschrift" pitchFamily="34" charset="0"/>
              </a:rPr>
              <a:t> + eccema / erupción </a:t>
            </a:r>
            <a:r>
              <a:rPr lang="es-ES" sz="3200" dirty="0" err="1" smtClean="0">
                <a:latin typeface="Bahnschrift" pitchFamily="34" charset="0"/>
              </a:rPr>
              <a:t>psoriasiforme</a:t>
            </a:r>
            <a:r>
              <a:rPr lang="es-ES" sz="3200" dirty="0" smtClean="0">
                <a:latin typeface="Bahnschrift" pitchFamily="34" charset="0"/>
              </a:rPr>
              <a:t> + eccema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sz="3200" dirty="0" smtClean="0">
              <a:latin typeface="Bahnschrift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932040" y="6093296"/>
            <a:ext cx="353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ahnschrift" pitchFamily="34" charset="0"/>
              </a:rPr>
              <a:t>Hwang S et al.</a:t>
            </a:r>
            <a:r>
              <a:rPr lang="es-ES" sz="1200" dirty="0" smtClean="0">
                <a:latin typeface="Bahnschrift" pitchFamily="34" charset="0"/>
              </a:rPr>
              <a:t> J Am </a:t>
            </a:r>
            <a:r>
              <a:rPr lang="es-ES" sz="1200" dirty="0" err="1" smtClean="0">
                <a:latin typeface="Bahnschrift" pitchFamily="34" charset="0"/>
              </a:rPr>
              <a:t>Acad</a:t>
            </a:r>
            <a:r>
              <a:rPr lang="es-ES" sz="1200" dirty="0" smtClean="0">
                <a:latin typeface="Bahnschrift" pitchFamily="34" charset="0"/>
              </a:rPr>
              <a:t> </a:t>
            </a:r>
            <a:r>
              <a:rPr lang="es-ES" sz="1200" dirty="0" err="1" smtClean="0">
                <a:latin typeface="Bahnschrift" pitchFamily="34" charset="0"/>
              </a:rPr>
              <a:t>Dermatol</a:t>
            </a:r>
            <a:r>
              <a:rPr lang="es-ES" sz="1200" dirty="0" smtClean="0">
                <a:latin typeface="Bahnschrift" pitchFamily="34" charset="0"/>
              </a:rPr>
              <a:t> 2016;74:455-61</a:t>
            </a:r>
            <a:endParaRPr lang="es-ES" sz="1200" dirty="0">
              <a:latin typeface="Bahnschrift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r="50000" b="56411"/>
          <a:stretch>
            <a:fillRect/>
          </a:stretch>
        </p:blipFill>
        <p:spPr bwMode="auto">
          <a:xfrm>
            <a:off x="4572000" y="2708920"/>
            <a:ext cx="40790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6875" t="24176" r="10626" b="32248"/>
          <a:stretch>
            <a:fillRect/>
          </a:stretch>
        </p:blipFill>
        <p:spPr bwMode="auto">
          <a:xfrm>
            <a:off x="1259632" y="3068960"/>
            <a:ext cx="694362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 txBox="1">
            <a:spLocks/>
          </p:cNvSpPr>
          <p:nvPr/>
        </p:nvSpPr>
        <p:spPr>
          <a:xfrm>
            <a:off x="385763" y="260648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Paniculitis tipo eritema nudoso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0788" t="30141" r="32762" b="53125"/>
          <a:stretch>
            <a:fillRect/>
          </a:stretch>
        </p:blipFill>
        <p:spPr bwMode="auto">
          <a:xfrm>
            <a:off x="539552" y="1484783"/>
            <a:ext cx="7848872" cy="130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Lupus eritematoso cutáneo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6799" t="23250" r="34976" b="12766"/>
          <a:stretch>
            <a:fillRect/>
          </a:stretch>
        </p:blipFill>
        <p:spPr bwMode="auto">
          <a:xfrm>
            <a:off x="755576" y="1628800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35611" t="32281" r="33950" b="22438"/>
          <a:stretch>
            <a:fillRect/>
          </a:stretch>
        </p:blipFill>
        <p:spPr bwMode="auto">
          <a:xfrm>
            <a:off x="4932040" y="2420888"/>
            <a:ext cx="3960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4421232" y="6237312"/>
            <a:ext cx="472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ahnschrift" pitchFamily="34" charset="0"/>
              </a:rPr>
              <a:t>Shao</a:t>
            </a:r>
            <a:r>
              <a:rPr lang="es-ES" dirty="0" smtClean="0">
                <a:latin typeface="Bahnschrift" pitchFamily="34" charset="0"/>
              </a:rPr>
              <a:t>  K et al.</a:t>
            </a:r>
            <a:r>
              <a:rPr lang="en-US" dirty="0" smtClean="0">
                <a:latin typeface="Bahnschrift" pitchFamily="34" charset="0"/>
                <a:hlinkClick r:id="rId5" tooltip="Journal of cutaneous pathology."/>
              </a:rPr>
              <a:t> </a:t>
            </a:r>
            <a:r>
              <a:rPr lang="en-US" dirty="0" smtClean="0">
                <a:latin typeface="Bahnschrift" pitchFamily="34" charset="0"/>
              </a:rPr>
              <a:t>J </a:t>
            </a:r>
            <a:r>
              <a:rPr lang="en-US" dirty="0" err="1" smtClean="0">
                <a:latin typeface="Bahnschrift" pitchFamily="34" charset="0"/>
              </a:rPr>
              <a:t>Cutan</a:t>
            </a:r>
            <a:r>
              <a:rPr lang="en-US" dirty="0" smtClean="0">
                <a:latin typeface="Bahnschrift" pitchFamily="34" charset="0"/>
              </a:rPr>
              <a:t> </a:t>
            </a:r>
            <a:r>
              <a:rPr lang="en-US" dirty="0" err="1" smtClean="0">
                <a:latin typeface="Bahnschrift" pitchFamily="34" charset="0"/>
              </a:rPr>
              <a:t>Pathol</a:t>
            </a:r>
            <a:r>
              <a:rPr lang="en-US" dirty="0" smtClean="0">
                <a:latin typeface="Bahnschrift" pitchFamily="34" charset="0"/>
              </a:rPr>
              <a:t>. 2018 ;45(1):74-77</a:t>
            </a:r>
            <a:endParaRPr lang="es-ES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260648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13" name="Picture 7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852936"/>
            <a:ext cx="5976664" cy="3361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14 CuadroTexto"/>
          <p:cNvSpPr txBox="1"/>
          <p:nvPr/>
        </p:nvSpPr>
        <p:spPr>
          <a:xfrm>
            <a:off x="4716016" y="6487452"/>
            <a:ext cx="38169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Haanen</a:t>
            </a:r>
            <a:r>
              <a:rPr lang="en-US" sz="1050" dirty="0" smtClean="0">
                <a:latin typeface="Bahnschrift" pitchFamily="34" charset="0"/>
              </a:rPr>
              <a:t> JBAEG et al. Ann Oncol.2017;28(suppl_4):iv119-iv142.</a:t>
            </a:r>
            <a:endParaRPr lang="es-ES" sz="1050" dirty="0">
              <a:latin typeface="Bahnschrift" pitchFamily="34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467544" y="1196752"/>
            <a:ext cx="8208912" cy="5040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Dosis dependiente anti CTLA-4/ No para anti PD-1 y PD-L1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Efecto acumulativo</a:t>
            </a: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Suelen ser los primeros en aparecer</a:t>
            </a: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342900" indent="-342900">
              <a:lnSpc>
                <a:spcPts val="18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Dermatomiositis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53682" y="6453336"/>
            <a:ext cx="4738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Bahnschrift" pitchFamily="34" charset="0"/>
              </a:rPr>
              <a:t>Sheik</a:t>
            </a:r>
            <a:r>
              <a:rPr lang="es-ES" sz="1600" dirty="0" smtClean="0">
                <a:latin typeface="Bahnschrift" pitchFamily="34" charset="0"/>
              </a:rPr>
              <a:t> </a:t>
            </a:r>
            <a:r>
              <a:rPr lang="es-ES" sz="1600" dirty="0" err="1" smtClean="0">
                <a:latin typeface="Bahnschrift" pitchFamily="34" charset="0"/>
              </a:rPr>
              <a:t>Ali</a:t>
            </a:r>
            <a:r>
              <a:rPr lang="es-ES" sz="1600" dirty="0" smtClean="0">
                <a:latin typeface="Bahnschrift" pitchFamily="34" charset="0"/>
              </a:rPr>
              <a:t> S et al. </a:t>
            </a:r>
            <a:r>
              <a:rPr lang="pt-BR" sz="1600" i="1" dirty="0" smtClean="0">
                <a:latin typeface="Bahnschrift" pitchFamily="34" charset="0"/>
              </a:rPr>
              <a:t>JAMA </a:t>
            </a:r>
            <a:r>
              <a:rPr lang="pt-BR" sz="1600" i="1" dirty="0" err="1" smtClean="0">
                <a:latin typeface="Bahnschrift" pitchFamily="34" charset="0"/>
              </a:rPr>
              <a:t>Dermatology</a:t>
            </a:r>
            <a:r>
              <a:rPr lang="pt-BR" sz="1600" i="1" dirty="0" smtClean="0">
                <a:latin typeface="Bahnschrift" pitchFamily="34" charset="0"/>
              </a:rPr>
              <a:t>. 2015;151(2):195</a:t>
            </a:r>
            <a:endParaRPr lang="es-ES" sz="1600" dirty="0">
              <a:latin typeface="Bahnschrift" pitchFamily="34" charset="0"/>
            </a:endParaRPr>
          </a:p>
        </p:txBody>
      </p:sp>
      <p:pic>
        <p:nvPicPr>
          <p:cNvPr id="10242" name="Picture 2" descr="https://cdn.jamanetwork.com/ama/content_public/journal/derm/932746/dcr140027f1.png?Expires=2147483647&amp;Signature=kK539i~4xLFtB7Ybjc2ghjsWwJuKAGkwGTucutNAoBjDXKltygyk27VkubciodRRc1Z3FeWg-bzWUQz6ZiOvVI7UaDzPlnPvtLljOjhPXesro43G~jrAclSIN9x54RgD-GDRmNoMx9fRZ8MpjcA~AHC~bwN2J~WUSyJXMivZNKRcwuUiFRtPc-xTzX-ehfsWOL2wAwqUw1qft-FaXMxpwwz7ZbD~khyPpzEMRO4T2KogFINEtaThWDa72JzJSq1RzORhHkvVsSDq99woACzHNMTssXHIM50aA-XiPD0AHp78axrswp73Xb8Ni8lS6KchGB8Kdx52wnpc-v5ZOLZRsw__&amp;Key-Pair-Id=APKAIE5G5CRDK6RD3PGA"/>
          <p:cNvPicPr>
            <a:picLocks noChangeAspect="1" noChangeArrowheads="1"/>
          </p:cNvPicPr>
          <p:nvPr/>
        </p:nvPicPr>
        <p:blipFill>
          <a:blip r:embed="rId3" cstate="print"/>
          <a:srcRect l="5828"/>
          <a:stretch>
            <a:fillRect/>
          </a:stretch>
        </p:blipFill>
        <p:spPr bwMode="auto">
          <a:xfrm>
            <a:off x="5580112" y="1715817"/>
            <a:ext cx="3490367" cy="4305471"/>
          </a:xfrm>
          <a:prstGeom prst="rect">
            <a:avLst/>
          </a:prstGeom>
          <a:noFill/>
        </p:spPr>
      </p:pic>
      <p:pic>
        <p:nvPicPr>
          <p:cNvPr id="10244" name="Picture 4" descr="https://cdn.jamanetwork.com/ama/content_public/journal/derm/932746/dcr140027f2.png?Expires=2147483647&amp;Signature=0Ccj6~TNgxqh5T3sZoto-jRGoTnuz8r-eyeIQGi~8Gx0b~MJ-KyWXg6hsCbRSXBywPfLH20~lPzzjzepzeyFkSPeuecOWE5jDfA4D5OZrzuDzDu5Bs4iT2szqUK6-J3ZsmLDsLvsuAnpSJy-cUsjl8D0FyWzi3sfTmKElqjgvt24r0dJZNmVR9n0h6lLgkVN~dsCiWcc2MC~sddUnxV7ZeUlulSaWDDjKMBV3BodRrhMxKL3e6p32BROtzH~-ys~jdRYfEnYD9qJb4v4sy2z~Nsphnjgb8JrET6XkrU9Y7GyrdW-SSUzMdOhH1DHcF1aJz2WoMFla7rtEBPGmlsTAw__&amp;Key-Pair-Id=APKAIE5G5CRDK6RD3P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84984"/>
            <a:ext cx="2373521" cy="3505200"/>
          </a:xfrm>
          <a:prstGeom prst="rect">
            <a:avLst/>
          </a:prstGeom>
          <a:noFill/>
        </p:spPr>
      </p:pic>
      <p:pic>
        <p:nvPicPr>
          <p:cNvPr id="10246" name="Picture 6" descr="https://cdn.jamanetwork.com/ama/content_public/journal/derm/932746/dcr140027f3.png?Expires=2147483647&amp;Signature=bth7eqBaEaWxJ5kkhzlnxZcOHVt036iZuF67gRNM6RLYU3Vf9VyVHzkqHQNOuX6pgEF71kLrhH-k-EqNiriWL~Zx3oLdvTIGKXrHrsNcP4hnbnkQBHFDoqbnbYNrnQQYzr1t2HMzWzgrt5ORLh~nWWoDuLpQKj4hXTE8ApLkABAmxKfqbf-Vg4au83zFPbSBQSKrSRy-gQ7QlM5pyzsOV9jFkHeQNXN~Kbg4DpzYuw7e2~0-oEzYY3-dGHk8Tct5uUNRFlV4rOKb-xAIqNvQ5LstIxMR8DmK4Ks2q6flTUrYTLF6rRgUuJu2Pmm0jKMWowyKrJb7qRwhSKDPy-L8oA__&amp;Key-Pair-Id=APKAIE5G5CRDK6RD3PG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77072"/>
            <a:ext cx="1706590" cy="2160240"/>
          </a:xfrm>
          <a:prstGeom prst="rect">
            <a:avLst/>
          </a:prstGeom>
          <a:noFill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 l="8574" t="41953" r="30993" b="20641"/>
          <a:stretch>
            <a:fillRect/>
          </a:stretch>
        </p:blipFill>
        <p:spPr bwMode="auto">
          <a:xfrm>
            <a:off x="395536" y="1484784"/>
            <a:ext cx="5112568" cy="177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404664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Dermatosis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neutrofílica</a:t>
            </a: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tipo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Sweet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3568" y="5991671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latin typeface="Bahnschrift" pitchFamily="34" charset="0"/>
              </a:rPr>
              <a:t>Kyllo</a:t>
            </a:r>
            <a:r>
              <a:rPr lang="es-ES" sz="1200" dirty="0" smtClean="0">
                <a:latin typeface="Bahnschrift" pitchFamily="34" charset="0"/>
              </a:rPr>
              <a:t> RL et al. J Am </a:t>
            </a:r>
            <a:r>
              <a:rPr lang="es-ES" sz="1200" dirty="0" err="1" smtClean="0">
                <a:latin typeface="Bahnschrift" pitchFamily="34" charset="0"/>
              </a:rPr>
              <a:t>Acad</a:t>
            </a:r>
            <a:r>
              <a:rPr lang="es-ES" sz="1200" dirty="0" smtClean="0">
                <a:latin typeface="Bahnschrift" pitchFamily="34" charset="0"/>
              </a:rPr>
              <a:t> </a:t>
            </a:r>
            <a:r>
              <a:rPr lang="es-ES" sz="1200" dirty="0" err="1" smtClean="0">
                <a:latin typeface="Bahnschrift" pitchFamily="34" charset="0"/>
              </a:rPr>
              <a:t>Dermatol</a:t>
            </a:r>
            <a:r>
              <a:rPr lang="es-ES" sz="1200" dirty="0" smtClean="0">
                <a:latin typeface="Bahnschrift" pitchFamily="34" charset="0"/>
              </a:rPr>
              <a:t> 2014;70:e85-6. </a:t>
            </a:r>
          </a:p>
          <a:p>
            <a:r>
              <a:rPr lang="es-ES" sz="1200" dirty="0" err="1" smtClean="0">
                <a:latin typeface="Bahnschrift" pitchFamily="34" charset="0"/>
              </a:rPr>
              <a:t>Gormley</a:t>
            </a:r>
            <a:r>
              <a:rPr lang="es-ES" sz="1200" dirty="0" smtClean="0">
                <a:latin typeface="Bahnschrift" pitchFamily="34" charset="0"/>
              </a:rPr>
              <a:t> R et al.</a:t>
            </a:r>
            <a:r>
              <a:rPr lang="pt-BR" sz="1200" dirty="0" smtClean="0">
                <a:latin typeface="Bahnschrift" pitchFamily="34" charset="0"/>
              </a:rPr>
              <a:t> J </a:t>
            </a:r>
            <a:r>
              <a:rPr lang="pt-BR" sz="1200" dirty="0" err="1" smtClean="0">
                <a:latin typeface="Bahnschrift" pitchFamily="34" charset="0"/>
              </a:rPr>
              <a:t>Am</a:t>
            </a:r>
            <a:r>
              <a:rPr lang="pt-BR" sz="1200" dirty="0" smtClean="0">
                <a:latin typeface="Bahnschrift" pitchFamily="34" charset="0"/>
              </a:rPr>
              <a:t> </a:t>
            </a:r>
            <a:r>
              <a:rPr lang="pt-BR" sz="1200" dirty="0" err="1" smtClean="0">
                <a:latin typeface="Bahnschrift" pitchFamily="34" charset="0"/>
              </a:rPr>
              <a:t>Acad</a:t>
            </a:r>
            <a:r>
              <a:rPr lang="pt-BR" sz="1200" dirty="0" smtClean="0">
                <a:latin typeface="Bahnschrift" pitchFamily="34" charset="0"/>
              </a:rPr>
              <a:t> </a:t>
            </a:r>
            <a:r>
              <a:rPr lang="pt-BR" sz="1200" dirty="0" err="1" smtClean="0">
                <a:latin typeface="Bahnschrift" pitchFamily="34" charset="0"/>
              </a:rPr>
              <a:t>Dermatol</a:t>
            </a:r>
            <a:r>
              <a:rPr lang="pt-BR" sz="1200" dirty="0" smtClean="0">
                <a:latin typeface="Bahnschrift" pitchFamily="34" charset="0"/>
              </a:rPr>
              <a:t> </a:t>
            </a:r>
            <a:r>
              <a:rPr lang="es-ES" sz="1200" dirty="0" smtClean="0">
                <a:latin typeface="Bahnschrift" pitchFamily="34" charset="0"/>
              </a:rPr>
              <a:t>2014; 71: e211.</a:t>
            </a:r>
            <a:endParaRPr lang="es-ES" sz="1200" b="1" dirty="0">
              <a:latin typeface="Bahnschrift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5517" t="679" r="14655" b="18180"/>
          <a:stretch>
            <a:fillRect/>
          </a:stretch>
        </p:blipFill>
        <p:spPr bwMode="auto">
          <a:xfrm>
            <a:off x="7020272" y="1628800"/>
            <a:ext cx="1728192" cy="26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15975" r="6750" b="34517"/>
          <a:stretch>
            <a:fillRect/>
          </a:stretch>
        </p:blipFill>
        <p:spPr bwMode="auto">
          <a:xfrm>
            <a:off x="5292080" y="4365104"/>
            <a:ext cx="33843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395536" y="1639341"/>
            <a:ext cx="4320480" cy="423793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err="1" smtClean="0">
                <a:latin typeface="Bahnschrift" pitchFamily="34" charset="0"/>
              </a:rPr>
              <a:t>Papulas</a:t>
            </a:r>
            <a:r>
              <a:rPr lang="es-ES" sz="3200" dirty="0" smtClean="0">
                <a:latin typeface="Bahnschrift" pitchFamily="34" charset="0"/>
              </a:rPr>
              <a:t>, nódulos y placas eritematosos, </a:t>
            </a:r>
            <a:r>
              <a:rPr lang="es-ES" sz="3200" dirty="0" err="1" smtClean="0">
                <a:latin typeface="Bahnschrift" pitchFamily="34" charset="0"/>
              </a:rPr>
              <a:t>pseudovesiculoso</a:t>
            </a:r>
            <a:r>
              <a:rPr lang="es-ES" sz="3200" dirty="0" smtClean="0">
                <a:latin typeface="Bahnschrift" pitchFamily="34" charset="0"/>
              </a:rPr>
              <a:t>, dolorosos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Tronco, extremidades, manos, cara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>
                <a:latin typeface="Bahnschrift" pitchFamily="34" charset="0"/>
              </a:rPr>
              <a:t>Puede cursar con fiebre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l="2349" r="15431" b="6328"/>
          <a:stretch>
            <a:fillRect/>
          </a:stretch>
        </p:blipFill>
        <p:spPr bwMode="auto">
          <a:xfrm>
            <a:off x="4644008" y="1772816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54868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Sarcoidosis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611560" y="1772816"/>
            <a:ext cx="3600400" cy="45365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/>
              <a:t>Anti-CTLA-4 y anti-PDL-1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/>
              <a:t>Pápulas firmes, aisladas o en placas, nódulos subcutáneos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/>
              <a:t>Suele existir afectación sistémica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12431" t="30861" r="41949" b="26182"/>
          <a:stretch>
            <a:fillRect/>
          </a:stretch>
        </p:blipFill>
        <p:spPr bwMode="auto">
          <a:xfrm>
            <a:off x="4355976" y="2348880"/>
            <a:ext cx="4284476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4932040" y="6021288"/>
            <a:ext cx="349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Suozzi</a:t>
            </a:r>
            <a:r>
              <a:rPr lang="es-ES" sz="1400" dirty="0" smtClean="0"/>
              <a:t> KC et al.</a:t>
            </a:r>
            <a:r>
              <a:rPr lang="en-US" sz="1400" dirty="0" smtClean="0"/>
              <a:t> JAAD Case </a:t>
            </a:r>
            <a:r>
              <a:rPr lang="es-ES" sz="1400" dirty="0" smtClean="0"/>
              <a:t>Rep. 2016;2:264–8.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Título"/>
          <p:cNvSpPr txBox="1">
            <a:spLocks/>
          </p:cNvSpPr>
          <p:nvPr/>
        </p:nvSpPr>
        <p:spPr>
          <a:xfrm>
            <a:off x="446856" y="18864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Dermatitis </a:t>
            </a:r>
            <a:r>
              <a:rPr lang="es-ES" sz="4000" b="1" noProof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herpetiforme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1125" t="36626" r="23750" b="27579"/>
          <a:stretch>
            <a:fillRect/>
          </a:stretch>
        </p:blipFill>
        <p:spPr bwMode="auto">
          <a:xfrm>
            <a:off x="1522615" y="3933056"/>
            <a:ext cx="7297857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0668" t="23422" r="24542" b="34250"/>
          <a:stretch>
            <a:fillRect/>
          </a:stretch>
        </p:blipFill>
        <p:spPr bwMode="auto">
          <a:xfrm>
            <a:off x="755576" y="1484784"/>
            <a:ext cx="5256584" cy="22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10082"/>
            <a:ext cx="3435598" cy="550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328" t="23422" r="23435" b="35235"/>
          <a:stretch>
            <a:fillRect/>
          </a:stretch>
        </p:blipFill>
        <p:spPr bwMode="auto">
          <a:xfrm>
            <a:off x="179512" y="4149080"/>
            <a:ext cx="50405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Título"/>
          <p:cNvSpPr txBox="1">
            <a:spLocks/>
          </p:cNvSpPr>
          <p:nvPr/>
        </p:nvSpPr>
        <p:spPr>
          <a:xfrm>
            <a:off x="446856" y="18864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Penfigoide</a:t>
            </a: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ampolloso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419" y="1660227"/>
            <a:ext cx="6399161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2657" t="22610" r="14218" b="55734"/>
          <a:stretch>
            <a:fillRect/>
          </a:stretch>
        </p:blipFill>
        <p:spPr bwMode="auto">
          <a:xfrm>
            <a:off x="1403648" y="116632"/>
            <a:ext cx="6192688" cy="14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000" t="29951" r="24625" b="13573"/>
          <a:stretch>
            <a:fillRect/>
          </a:stretch>
        </p:blipFill>
        <p:spPr bwMode="auto">
          <a:xfrm>
            <a:off x="1907704" y="2780928"/>
            <a:ext cx="6480720" cy="38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2328" t="23422" r="23435" b="35235"/>
          <a:stretch>
            <a:fillRect/>
          </a:stretch>
        </p:blipFill>
        <p:spPr bwMode="auto">
          <a:xfrm>
            <a:off x="323528" y="188640"/>
            <a:ext cx="60486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54868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Enfermedad de </a:t>
            </a: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Grover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611560" y="1628800"/>
            <a:ext cx="3960440" cy="45365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Anti-CTLA-4 y PD-1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Pápulas </a:t>
            </a:r>
            <a:r>
              <a:rPr lang="es-ES" sz="2400" dirty="0" err="1" smtClean="0">
                <a:latin typeface="Bahnschrift" pitchFamily="34" charset="0"/>
              </a:rPr>
              <a:t>queratósicas</a:t>
            </a:r>
            <a:r>
              <a:rPr lang="es-ES" sz="2400" dirty="0" smtClean="0">
                <a:latin typeface="Bahnschrift" pitchFamily="34" charset="0"/>
              </a:rPr>
              <a:t> o </a:t>
            </a:r>
            <a:r>
              <a:rPr lang="es-ES" sz="2400" dirty="0" err="1" smtClean="0">
                <a:latin typeface="Bahnschrift" pitchFamily="34" charset="0"/>
              </a:rPr>
              <a:t>papulo</a:t>
            </a:r>
            <a:r>
              <a:rPr lang="es-ES" sz="2400" dirty="0" smtClean="0">
                <a:latin typeface="Bahnschrift" pitchFamily="34" charset="0"/>
              </a:rPr>
              <a:t>-vesículas, pruriginosas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Tronco, extremidades superiores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Aparecen precozmente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Confirmación histológica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42844" t="25456" r="7958" b="9313"/>
          <a:stretch>
            <a:fillRect/>
          </a:stretch>
        </p:blipFill>
        <p:spPr bwMode="auto">
          <a:xfrm>
            <a:off x="4283968" y="1700808"/>
            <a:ext cx="4392488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4572000" y="602128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Koelzer</a:t>
            </a:r>
            <a:r>
              <a:rPr lang="es-ES" sz="1400" dirty="0" smtClean="0"/>
              <a:t> VH et al.</a:t>
            </a:r>
            <a:r>
              <a:rPr lang="en-US" sz="1400" dirty="0" smtClean="0"/>
              <a:t> </a:t>
            </a:r>
            <a:r>
              <a:rPr lang="es-ES" sz="1400" dirty="0" smtClean="0"/>
              <a:t>J </a:t>
            </a:r>
            <a:r>
              <a:rPr lang="es-ES" sz="1400" dirty="0" err="1" smtClean="0"/>
              <a:t>Immunother</a:t>
            </a:r>
            <a:r>
              <a:rPr lang="es-ES" sz="1400" dirty="0" smtClean="0"/>
              <a:t> </a:t>
            </a:r>
            <a:r>
              <a:rPr lang="es-ES" sz="1400" dirty="0" err="1" smtClean="0"/>
              <a:t>Cancer</a:t>
            </a:r>
            <a:r>
              <a:rPr lang="es-ES" sz="1400" dirty="0" smtClean="0"/>
              <a:t> 2016;4:47.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01" t="30401" r="15875" b="38473"/>
          <a:stretch>
            <a:fillRect/>
          </a:stretch>
        </p:blipFill>
        <p:spPr bwMode="auto">
          <a:xfrm>
            <a:off x="683568" y="1412776"/>
            <a:ext cx="739522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 l="36718" t="41141" r="10153" b="31297"/>
          <a:stretch>
            <a:fillRect/>
          </a:stretch>
        </p:blipFill>
        <p:spPr bwMode="auto">
          <a:xfrm>
            <a:off x="745289" y="3645024"/>
            <a:ext cx="814719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Repigmentación</a:t>
            </a: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de canas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54868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¿Cuándo una </a:t>
            </a:r>
            <a:r>
              <a:rPr lang="es-ES" sz="3600" b="1" noProof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toxicodermia</a:t>
            </a:r>
            <a:r>
              <a:rPr lang="es-ES" sz="36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es grave?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556793"/>
            <a:ext cx="8229600" cy="4896544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Signos de gravedad cutánea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7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Signos sistémicos: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Fiebre ≥ 38 ⁰C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4000" dirty="0" smtClean="0">
                <a:latin typeface="Bahnschrift" pitchFamily="34" charset="0"/>
              </a:rPr>
              <a:t>Adenopatías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4000" dirty="0" smtClean="0">
                <a:latin typeface="Bahnschrift" pitchFamily="34" charset="0"/>
              </a:rPr>
              <a:t>Hipotensión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Disnea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4000" dirty="0" smtClean="0">
                <a:latin typeface="Bahnschrift" pitchFamily="34" charset="0"/>
              </a:rPr>
              <a:t>Artralgias/artritis</a:t>
            </a:r>
            <a:endParaRPr kumimoji="0" lang="es-ES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7000" dirty="0" smtClean="0">
                <a:latin typeface="Bahnschrift" pitchFamily="34" charset="0"/>
              </a:rPr>
              <a:t>Alteraciones analíticas: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Eosinofília</a:t>
            </a:r>
            <a:endParaRPr kumimoji="0" lang="es-ES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4000" dirty="0" smtClean="0">
                <a:latin typeface="Bahnschrift" pitchFamily="34" charset="0"/>
              </a:rPr>
              <a:t>Linfocitosis atípica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Elevaci</a:t>
            </a:r>
            <a:r>
              <a:rPr lang="es-ES" sz="4000" dirty="0" err="1" smtClean="0">
                <a:latin typeface="Bahnschrift" pitchFamily="34" charset="0"/>
              </a:rPr>
              <a:t>ón</a:t>
            </a:r>
            <a:r>
              <a:rPr lang="es-ES" sz="4000" dirty="0" smtClean="0">
                <a:latin typeface="Bahnschrift" pitchFamily="34" charset="0"/>
              </a:rPr>
              <a:t> de enzimas hepáticas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4000" noProof="0" dirty="0" smtClean="0">
                <a:latin typeface="Bahnschrift" pitchFamily="34" charset="0"/>
              </a:rPr>
              <a:t>Disfunción renal</a:t>
            </a:r>
            <a:endParaRPr kumimoji="0" lang="es-ES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pic>
        <p:nvPicPr>
          <p:cNvPr id="14" name="Picture 2" descr="C:\Users\maríadelpilar\AppData\Local\Microsoft\Windows\INetCache\IE\QQZ85IS3\biopsia_prostata_peru_cuand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62125"/>
            <a:ext cx="2517651" cy="1535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11663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3244" t="15750" r="23907" b="26173"/>
          <a:stretch>
            <a:fillRect/>
          </a:stretch>
        </p:blipFill>
        <p:spPr bwMode="auto">
          <a:xfrm>
            <a:off x="1979712" y="2204864"/>
            <a:ext cx="68762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2410" t="28677" r="23353" b="53125"/>
          <a:stretch>
            <a:fillRect/>
          </a:stretch>
        </p:blipFill>
        <p:spPr bwMode="auto">
          <a:xfrm>
            <a:off x="395536" y="1124744"/>
            <a:ext cx="5616624" cy="105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467544" y="6505599"/>
            <a:ext cx="498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ahnschrift" pitchFamily="34" charset="0"/>
              </a:rPr>
              <a:t> JAMA </a:t>
            </a:r>
            <a:r>
              <a:rPr lang="es-ES" sz="1400" dirty="0" err="1" smtClean="0">
                <a:latin typeface="Bahnschrift" pitchFamily="34" charset="0"/>
              </a:rPr>
              <a:t>Dermatology</a:t>
            </a:r>
            <a:r>
              <a:rPr lang="es-ES" sz="1400" dirty="0" smtClean="0">
                <a:latin typeface="Bahnschrift" pitchFamily="34" charset="0"/>
              </a:rPr>
              <a:t>  </a:t>
            </a:r>
            <a:r>
              <a:rPr lang="en-US" sz="1400" dirty="0" smtClean="0">
                <a:latin typeface="Bahnschrift" pitchFamily="34" charset="0"/>
              </a:rPr>
              <a:t>2018.</a:t>
            </a:r>
            <a:r>
              <a:rPr lang="es-ES" sz="1400" dirty="0" smtClean="0">
                <a:latin typeface="Bahnschrift" pitchFamily="34" charset="0"/>
              </a:rPr>
              <a:t> doi:10.1001/jamadermatol.2018.1912</a:t>
            </a:r>
            <a:endParaRPr lang="es-ES" sz="14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54868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Signos de gravedad cutánea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Eritema confluente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smtClean="0"/>
              <a:t>Púrpura palpable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smtClean="0"/>
              <a:t>Necrosis cutánea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Ampollas</a:t>
            </a:r>
            <a:r>
              <a:rPr lang="es-ES" sz="3200" dirty="0" smtClean="0"/>
              <a:t>, pústulas o erosiones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Dolor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cutáneo sobre zonas de eritema/eritema oscuro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3200" dirty="0" err="1" smtClean="0"/>
              <a:t>Nikolsky</a:t>
            </a:r>
            <a:r>
              <a:rPr lang="es-ES" sz="3200" dirty="0" smtClean="0"/>
              <a:t> positivo: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900" dirty="0" smtClean="0"/>
              <a:t>Presión tangencial a la superficie cutánea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Edema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facial, lingual o en extremidades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3200" dirty="0" smtClean="0"/>
              <a:t>Urticaria extensa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Mucositis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5652120" y="4437112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6084168" y="3933056"/>
            <a:ext cx="2880320" cy="1296144"/>
          </a:xfrm>
          <a:prstGeom prst="ellipse">
            <a:avLst/>
          </a:prstGeom>
          <a:gradFill>
            <a:gsLst>
              <a:gs pos="41000">
                <a:schemeClr val="accent6">
                  <a:lumMod val="75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 smtClean="0">
                <a:solidFill>
                  <a:schemeClr val="accent1">
                    <a:lumMod val="75000"/>
                  </a:schemeClr>
                </a:solidFill>
              </a:rPr>
              <a:t>Desprendimiento epidérmico</a:t>
            </a:r>
            <a:endParaRPr lang="es-ES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maríadelpilar\AppData\Local\Microsoft\Windows\INetCache\IE\XH6WW9U9\telefono-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3168" y="1810521"/>
            <a:ext cx="1989192" cy="1618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2469" name="Picture 5" descr="Resultado de imagen de síndrome de stevens-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6532"/>
            <a:ext cx="4788024" cy="3034796"/>
          </a:xfrm>
          <a:prstGeom prst="rect">
            <a:avLst/>
          </a:prstGeom>
          <a:noFill/>
        </p:spPr>
      </p:pic>
      <p:sp>
        <p:nvSpPr>
          <p:cNvPr id="62471" name="AutoShape 7" descr="Resultado de imagen de síndrome de stevens-john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2473" name="AutoShape 9" descr="Resultado de imagen de síndrome de stevens-john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"/>
            <a:ext cx="464343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12" descr="Resultado de imagen de síndrome de stevens-john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30372" cy="3140968"/>
          </a:xfrm>
          <a:prstGeom prst="rect">
            <a:avLst/>
          </a:prstGeom>
          <a:noFill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0"/>
            <a:ext cx="453650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13"/>
          <p:cNvPicPr>
            <a:picLocks noChangeAspect="1" noChangeArrowheads="1"/>
          </p:cNvPicPr>
          <p:nvPr/>
        </p:nvPicPr>
        <p:blipFill>
          <a:blip r:embed="rId6" cstate="print"/>
          <a:srcRect b="24743"/>
          <a:stretch>
            <a:fillRect/>
          </a:stretch>
        </p:blipFill>
        <p:spPr bwMode="auto">
          <a:xfrm>
            <a:off x="0" y="3329098"/>
            <a:ext cx="6300700" cy="355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-315416"/>
            <a:ext cx="6048939" cy="45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graphicFrame>
        <p:nvGraphicFramePr>
          <p:cNvPr id="18" name="17 Diagrama"/>
          <p:cNvGraphicFramePr/>
          <p:nvPr/>
        </p:nvGraphicFramePr>
        <p:xfrm>
          <a:off x="539552" y="1556792"/>
          <a:ext cx="806489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467544" y="3789040"/>
            <a:ext cx="1296144" cy="1008112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1: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Máculas/pápulas &lt; 10%  área de superficie corporal (BSA) c/s síntomas 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331640" y="2636912"/>
            <a:ext cx="1728192" cy="1008112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2: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Máculas/pápulas 10%-30% BSA c/s síntomas ; limitando  actividades  de la vida diaria (AVD) instrumentales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08104" y="1556792"/>
            <a:ext cx="1296144" cy="648072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4: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Reacciones que amenazan la vida 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491880" y="1772816"/>
            <a:ext cx="1728192" cy="864096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3: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Máculas/pápulas  &gt; 30% ASC c/s síntomas ; limitando  AVD de auto-cuidado  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/>
          <a:srcRect l="9681" t="18329" r="6750" b="14735"/>
          <a:stretch>
            <a:fillRect/>
          </a:stretch>
        </p:blipFill>
        <p:spPr bwMode="auto">
          <a:xfrm>
            <a:off x="4788024" y="4689250"/>
            <a:ext cx="3867139" cy="193161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/>
          <a:srcRect l="11537" t="10178" r="41949" b="70730"/>
          <a:stretch>
            <a:fillRect/>
          </a:stretch>
        </p:blipFill>
        <p:spPr bwMode="auto">
          <a:xfrm>
            <a:off x="539552" y="1412776"/>
            <a:ext cx="280831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CuadroTexto"/>
          <p:cNvSpPr txBox="1"/>
          <p:nvPr/>
        </p:nvSpPr>
        <p:spPr>
          <a:xfrm>
            <a:off x="755576" y="2060848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Bahnschrift" pitchFamily="34" charset="0"/>
              </a:rPr>
              <a:t>Common Terminology Criteria for Adverse Events (CTCAE) v5.0 (2017)</a:t>
            </a:r>
            <a:endParaRPr lang="es-ES" sz="1050" dirty="0">
              <a:latin typeface="Bahnschrift" pitchFamily="34" charset="0"/>
            </a:endParaRPr>
          </a:p>
        </p:txBody>
      </p:sp>
      <p:sp>
        <p:nvSpPr>
          <p:cNvPr id="2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Grados de s</a:t>
            </a:r>
            <a:r>
              <a:rPr lang="es-ES" sz="4000" b="1" noProof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everidad</a:t>
            </a:r>
            <a:r>
              <a:rPr lang="es-ES" sz="40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  <a:r>
              <a:rPr lang="es-ES" sz="32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Prurito/Exantemas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22" name="Picture 7" descr="Cover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97964" y="4797152"/>
            <a:ext cx="1377692" cy="1581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 txBox="1">
            <a:spLocks/>
          </p:cNvSpPr>
          <p:nvPr/>
        </p:nvSpPr>
        <p:spPr>
          <a:xfrm>
            <a:off x="457200" y="1639341"/>
            <a:ext cx="8229600" cy="4741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4572000" y="1628800"/>
            <a:ext cx="3888432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dirty="0" smtClean="0">
              <a:latin typeface="Bahnschrift" pitchFamily="34" charset="0"/>
            </a:endParaRPr>
          </a:p>
        </p:txBody>
      </p:sp>
      <p:graphicFrame>
        <p:nvGraphicFramePr>
          <p:cNvPr id="18" name="17 Diagrama"/>
          <p:cNvGraphicFramePr/>
          <p:nvPr/>
        </p:nvGraphicFramePr>
        <p:xfrm>
          <a:off x="539552" y="1556792"/>
          <a:ext cx="806489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467544" y="3789040"/>
            <a:ext cx="1296144" cy="1224136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1: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Ampollas &lt; 10%  área de superficie corporal (BSA) s/ síntomas y sin eritema 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331640" y="2852936"/>
            <a:ext cx="1728192" cy="792088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2: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Ampollas 10%-30% BSA c/s síntomas ; afectando la calidad de vida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08104" y="1556792"/>
            <a:ext cx="1440160" cy="648072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4: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Ampollas &gt; 30% BSA c/alteraciones </a:t>
            </a:r>
            <a:r>
              <a:rPr lang="es-ES" sz="1100" dirty="0" err="1" smtClean="0">
                <a:solidFill>
                  <a:schemeClr val="tx1"/>
                </a:solidFill>
                <a:latin typeface="Bahnschrift" pitchFamily="34" charset="0"/>
              </a:rPr>
              <a:t>hidroelectrolíticas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491880" y="1772816"/>
            <a:ext cx="1728192" cy="864096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100" b="1" dirty="0" smtClean="0">
                <a:solidFill>
                  <a:schemeClr val="tx1"/>
                </a:solidFill>
                <a:latin typeface="Bahnschrift" pitchFamily="34" charset="0"/>
              </a:rPr>
              <a:t>Grado 3:        </a:t>
            </a:r>
            <a:r>
              <a:rPr lang="es-ES" sz="1100" dirty="0" smtClean="0">
                <a:solidFill>
                  <a:schemeClr val="tx1"/>
                </a:solidFill>
                <a:latin typeface="Bahnschrift" pitchFamily="34" charset="0"/>
              </a:rPr>
              <a:t>Ampollas  &gt; 30% BSA c / síntomas ; limitando  AVD de auto-cuidado  </a:t>
            </a:r>
            <a:endParaRPr lang="es-ES" sz="1100" dirty="0">
              <a:solidFill>
                <a:schemeClr val="tx1"/>
              </a:solidFill>
              <a:latin typeface="Bahnschrift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/>
          <a:srcRect l="9681" t="18329" r="6750" b="14735"/>
          <a:stretch>
            <a:fillRect/>
          </a:stretch>
        </p:blipFill>
        <p:spPr bwMode="auto">
          <a:xfrm>
            <a:off x="4788024" y="5013176"/>
            <a:ext cx="3867139" cy="1656184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1" name="4 Título"/>
          <p:cNvSpPr txBox="1">
            <a:spLocks/>
          </p:cNvSpPr>
          <p:nvPr/>
        </p:nvSpPr>
        <p:spPr>
          <a:xfrm>
            <a:off x="446856" y="332656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Grados de s</a:t>
            </a:r>
            <a:r>
              <a:rPr lang="es-ES" sz="4000" b="1" noProof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everidad</a:t>
            </a:r>
            <a:r>
              <a:rPr lang="es-ES" sz="40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</a:t>
            </a:r>
          </a:p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2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Dermatosis </a:t>
            </a:r>
            <a:r>
              <a:rPr lang="es-ES" sz="3200" b="1" noProof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ampollosas</a:t>
            </a:r>
            <a:r>
              <a:rPr lang="es-ES" sz="3200" b="1" noProof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/Reacciones severas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pic>
        <p:nvPicPr>
          <p:cNvPr id="22" name="Picture 7" descr="Cove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7596336" y="1556792"/>
            <a:ext cx="1377692" cy="158158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 l="11537" t="10178" r="41949" b="70730"/>
          <a:stretch>
            <a:fillRect/>
          </a:stretch>
        </p:blipFill>
        <p:spPr bwMode="auto">
          <a:xfrm>
            <a:off x="1692251" y="5677798"/>
            <a:ext cx="280831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1908275" y="6325870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Bahnschrift" pitchFamily="34" charset="0"/>
              </a:rPr>
              <a:t>Common Terminology Criteria for Adverse Events (CTCAE) v5.0 (2017)</a:t>
            </a:r>
            <a:endParaRPr lang="es-ES" sz="1050" dirty="0">
              <a:latin typeface="Bahnschrift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179512" y="1988840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Dermatosis </a:t>
            </a:r>
          </a:p>
          <a:p>
            <a:pPr lvl="0">
              <a:spcBef>
                <a:spcPct val="0"/>
              </a:spcBef>
              <a:defRPr/>
            </a:pPr>
            <a:r>
              <a:rPr 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ampollosas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51520" y="6095037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Reacciones  severas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1250" t="19507" r="16750" b="16747"/>
          <a:stretch>
            <a:fillRect/>
          </a:stretch>
        </p:blipFill>
        <p:spPr bwMode="auto">
          <a:xfrm>
            <a:off x="1619672" y="1340768"/>
            <a:ext cx="5400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220072" y="6258798"/>
            <a:ext cx="3461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Bahnschrift" pitchFamily="34" charset="0"/>
              </a:rPr>
              <a:t>Melanoma </a:t>
            </a:r>
            <a:r>
              <a:rPr lang="es-ES" sz="1600" dirty="0" err="1" smtClean="0">
                <a:latin typeface="Bahnschrift" pitchFamily="34" charset="0"/>
              </a:rPr>
              <a:t>Manag</a:t>
            </a:r>
            <a:r>
              <a:rPr lang="es-ES" sz="1600" dirty="0" smtClean="0">
                <a:latin typeface="Bahnschrift" pitchFamily="34" charset="0"/>
              </a:rPr>
              <a:t>.(2017) 4(4), 187–20</a:t>
            </a:r>
            <a:endParaRPr lang="es-ES" sz="1600" dirty="0">
              <a:latin typeface="Bahnschrift" pitchFamily="34" charset="0"/>
            </a:endParaRPr>
          </a:p>
        </p:txBody>
      </p:sp>
      <p:sp>
        <p:nvSpPr>
          <p:cNvPr id="6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Manejo del prurito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4250" t="22619" r="21125" b="18993"/>
          <a:stretch>
            <a:fillRect/>
          </a:stretch>
        </p:blipFill>
        <p:spPr bwMode="auto">
          <a:xfrm>
            <a:off x="1115616" y="1196752"/>
            <a:ext cx="6264696" cy="46085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4 CuadroTexto"/>
          <p:cNvSpPr txBox="1"/>
          <p:nvPr/>
        </p:nvSpPr>
        <p:spPr>
          <a:xfrm>
            <a:off x="5436096" y="6309320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Bahnschrift" pitchFamily="34" charset="0"/>
              </a:rPr>
              <a:t>Melanoma </a:t>
            </a:r>
            <a:r>
              <a:rPr lang="es-ES" sz="1200" dirty="0" err="1" smtClean="0">
                <a:latin typeface="Bahnschrift" pitchFamily="34" charset="0"/>
              </a:rPr>
              <a:t>Manag</a:t>
            </a:r>
            <a:r>
              <a:rPr lang="es-ES" sz="1200" dirty="0" smtClean="0">
                <a:latin typeface="Bahnschrift" pitchFamily="34" charset="0"/>
              </a:rPr>
              <a:t>.(2017) 4(4), 187–20</a:t>
            </a:r>
          </a:p>
          <a:p>
            <a:r>
              <a:rPr lang="es-ES" sz="1200" dirty="0" err="1" smtClean="0">
                <a:latin typeface="Bahnschrift" pitchFamily="34" charset="0"/>
              </a:rPr>
              <a:t>Brahmer</a:t>
            </a:r>
            <a:r>
              <a:rPr lang="es-ES" sz="1200" dirty="0" smtClean="0">
                <a:latin typeface="Bahnschrift" pitchFamily="34" charset="0"/>
              </a:rPr>
              <a:t> JR et al. J </a:t>
            </a:r>
            <a:r>
              <a:rPr lang="es-ES" sz="1200" dirty="0" err="1" smtClean="0">
                <a:latin typeface="Bahnschrift" pitchFamily="34" charset="0"/>
              </a:rPr>
              <a:t>Clin</a:t>
            </a:r>
            <a:r>
              <a:rPr lang="es-ES" sz="1200" dirty="0" smtClean="0">
                <a:latin typeface="Bahnschrift" pitchFamily="34" charset="0"/>
              </a:rPr>
              <a:t> </a:t>
            </a:r>
            <a:r>
              <a:rPr lang="es-ES" sz="1200" dirty="0" err="1" smtClean="0">
                <a:latin typeface="Bahnschrift" pitchFamily="34" charset="0"/>
              </a:rPr>
              <a:t>Oncol</a:t>
            </a:r>
            <a:r>
              <a:rPr lang="es-ES" sz="1200" dirty="0" smtClean="0">
                <a:latin typeface="Bahnschrift" pitchFamily="34" charset="0"/>
              </a:rPr>
              <a:t> 2018;36(17):1714–68.</a:t>
            </a:r>
            <a:endParaRPr lang="es-ES" sz="1200" dirty="0">
              <a:latin typeface="Bahnschrift" pitchFamily="34" charset="0"/>
            </a:endParaRPr>
          </a:p>
        </p:txBody>
      </p:sp>
      <p:sp>
        <p:nvSpPr>
          <p:cNvPr id="6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Manejo de los exantemas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067944" y="1700808"/>
            <a:ext cx="2952328" cy="4032448"/>
            <a:chOff x="4067944" y="1700808"/>
            <a:chExt cx="2952328" cy="4032448"/>
          </a:xfrm>
        </p:grpSpPr>
        <p:sp>
          <p:nvSpPr>
            <p:cNvPr id="10" name="9 CuadroTexto"/>
            <p:cNvSpPr txBox="1"/>
            <p:nvPr/>
          </p:nvSpPr>
          <p:spPr>
            <a:xfrm>
              <a:off x="4355976" y="2996952"/>
              <a:ext cx="2376264" cy="12772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100" b="1" dirty="0" err="1" smtClean="0">
                  <a:latin typeface="Bahnschrift" pitchFamily="34" charset="0"/>
                </a:rPr>
                <a:t>Idem</a:t>
              </a:r>
              <a:endParaRPr lang="es-ES" sz="1100" b="1" dirty="0" smtClean="0">
                <a:latin typeface="Bahnschrift" pitchFamily="34" charset="0"/>
              </a:endParaRPr>
            </a:p>
            <a:p>
              <a:r>
                <a:rPr lang="es-ES" sz="1100" b="1" dirty="0" smtClean="0">
                  <a:latin typeface="Bahnschrift" pitchFamily="34" charset="0"/>
                </a:rPr>
                <a:t>Corticoides de mediana-alta potencia</a:t>
              </a:r>
            </a:p>
            <a:p>
              <a:r>
                <a:rPr lang="es-ES" sz="1100" b="1" dirty="0" err="1" smtClean="0">
                  <a:latin typeface="Bahnschrift" pitchFamily="34" charset="0"/>
                </a:rPr>
                <a:t>Prednisona</a:t>
              </a:r>
              <a:r>
                <a:rPr lang="es-ES" sz="1100" b="1" dirty="0" smtClean="0">
                  <a:latin typeface="Bahnschrift" pitchFamily="34" charset="0"/>
                </a:rPr>
                <a:t> 0,5-1 mg/Kg/día por 4 semanas</a:t>
              </a:r>
            </a:p>
            <a:p>
              <a:r>
                <a:rPr lang="es-ES" sz="1100" b="1" dirty="0" smtClean="0">
                  <a:latin typeface="Bahnschrift" pitchFamily="34" charset="0"/>
                </a:rPr>
                <a:t>Valorar suspender el </a:t>
              </a:r>
              <a:r>
                <a:rPr lang="es-ES" sz="1100" b="1" dirty="0" err="1" smtClean="0">
                  <a:latin typeface="Bahnschrift" pitchFamily="34" charset="0"/>
                </a:rPr>
                <a:t>ICPi</a:t>
              </a:r>
              <a:endParaRPr lang="es-ES" sz="1100" b="1" dirty="0" smtClean="0">
                <a:latin typeface="Bahnschrift" pitchFamily="34" charset="0"/>
              </a:endParaRPr>
            </a:p>
            <a:p>
              <a:r>
                <a:rPr lang="es-ES" sz="1100" b="1" dirty="0" smtClean="0">
                  <a:latin typeface="Bahnschrift" pitchFamily="34" charset="0"/>
                </a:rPr>
                <a:t>Avisar a Dermatología</a:t>
              </a:r>
            </a:p>
          </p:txBody>
        </p:sp>
        <p:sp>
          <p:nvSpPr>
            <p:cNvPr id="13" name="12 Rectángulo redondeado"/>
            <p:cNvSpPr/>
            <p:nvPr/>
          </p:nvSpPr>
          <p:spPr>
            <a:xfrm>
              <a:off x="4067944" y="4509120"/>
              <a:ext cx="2952328" cy="1224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Corticoides de alta potencia</a:t>
              </a: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Metilprednisona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1 -2 mg/Kg/día por al menos 4 semanas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Suspender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Valorar reintroducción de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4067944" y="1700808"/>
              <a:ext cx="2952328" cy="864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Emolientes, corticoides tópicos de mediana potencia, antihistamínicos orales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3375" t="14838" r="18500" b="15417"/>
          <a:stretch>
            <a:fillRect/>
          </a:stretch>
        </p:blipFill>
        <p:spPr bwMode="auto">
          <a:xfrm>
            <a:off x="1403648" y="1196751"/>
            <a:ext cx="5832648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Manejo de las dermatosis </a:t>
            </a:r>
            <a:r>
              <a:rPr lang="es-E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ampollosas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grpSp>
        <p:nvGrpSpPr>
          <p:cNvPr id="2" name="11 Grupo"/>
          <p:cNvGrpSpPr/>
          <p:nvPr/>
        </p:nvGrpSpPr>
        <p:grpSpPr>
          <a:xfrm>
            <a:off x="3563888" y="1628800"/>
            <a:ext cx="3096344" cy="3960440"/>
            <a:chOff x="3563888" y="1628800"/>
            <a:chExt cx="3096344" cy="3960440"/>
          </a:xfrm>
        </p:grpSpPr>
        <p:sp>
          <p:nvSpPr>
            <p:cNvPr id="8" name="7 Rectángulo redondeado"/>
            <p:cNvSpPr/>
            <p:nvPr/>
          </p:nvSpPr>
          <p:spPr>
            <a:xfrm>
              <a:off x="3563888" y="2420888"/>
              <a:ext cx="3096344" cy="10081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Consultar al dermatólogo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Corticoides de alta potencia</a:t>
              </a: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Prednisona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0.5-1 mg/Kg/día  un mínimo de 4 semanas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Suspender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3563888" y="1628800"/>
              <a:ext cx="3096344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Cuidados generales de la piel: vaselina,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dimeticona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3563888" y="3501008"/>
              <a:ext cx="3096344" cy="1224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Metilprednisolona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-2 mg/Kg/día  un mínimo de 4 semanas</a:t>
              </a: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Rituximab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Valorar con dermatología si puede reiniciarse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3563888" y="4797152"/>
              <a:ext cx="3096344" cy="79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Cese definitivo de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5364088" y="6237312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Bahnschrift" pitchFamily="34" charset="0"/>
              </a:rPr>
              <a:t>Melanoma </a:t>
            </a:r>
            <a:r>
              <a:rPr lang="es-ES" sz="1200" dirty="0" err="1" smtClean="0">
                <a:latin typeface="Bahnschrift" pitchFamily="34" charset="0"/>
              </a:rPr>
              <a:t>Manag</a:t>
            </a:r>
            <a:r>
              <a:rPr lang="es-ES" sz="1200" dirty="0" smtClean="0">
                <a:latin typeface="Bahnschrift" pitchFamily="34" charset="0"/>
              </a:rPr>
              <a:t>.(2017) 4(4), 187–20</a:t>
            </a:r>
          </a:p>
          <a:p>
            <a:r>
              <a:rPr lang="es-ES" sz="1200" dirty="0" err="1" smtClean="0">
                <a:latin typeface="Bahnschrift" pitchFamily="34" charset="0"/>
              </a:rPr>
              <a:t>Brahmer</a:t>
            </a:r>
            <a:r>
              <a:rPr lang="es-ES" sz="1200" dirty="0" smtClean="0">
                <a:latin typeface="Bahnschrift" pitchFamily="34" charset="0"/>
              </a:rPr>
              <a:t> JR et al. J </a:t>
            </a:r>
            <a:r>
              <a:rPr lang="es-ES" sz="1200" dirty="0" err="1" smtClean="0">
                <a:latin typeface="Bahnschrift" pitchFamily="34" charset="0"/>
              </a:rPr>
              <a:t>Clin</a:t>
            </a:r>
            <a:r>
              <a:rPr lang="es-ES" sz="1200" dirty="0" smtClean="0">
                <a:latin typeface="Bahnschrift" pitchFamily="34" charset="0"/>
              </a:rPr>
              <a:t> </a:t>
            </a:r>
            <a:r>
              <a:rPr lang="es-ES" sz="1200" dirty="0" err="1" smtClean="0">
                <a:latin typeface="Bahnschrift" pitchFamily="34" charset="0"/>
              </a:rPr>
              <a:t>Oncol</a:t>
            </a:r>
            <a:r>
              <a:rPr lang="es-ES" sz="1200" dirty="0" smtClean="0">
                <a:latin typeface="Bahnschrift" pitchFamily="34" charset="0"/>
              </a:rPr>
              <a:t> 2018;36(17):1714–68.</a:t>
            </a:r>
            <a:endParaRPr lang="es-ES" sz="1200" dirty="0"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3375" t="31746" r="18500" b="14360"/>
          <a:stretch>
            <a:fillRect/>
          </a:stretch>
        </p:blipFill>
        <p:spPr bwMode="auto">
          <a:xfrm>
            <a:off x="1403648" y="1556792"/>
            <a:ext cx="58326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Manejo de las reacciones severas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3563888" y="1628800"/>
            <a:ext cx="3096344" cy="3384376"/>
            <a:chOff x="3563888" y="1628800"/>
            <a:chExt cx="3096344" cy="3384376"/>
          </a:xfrm>
        </p:grpSpPr>
        <p:sp>
          <p:nvSpPr>
            <p:cNvPr id="8" name="7 Rectángulo redondeado"/>
            <p:cNvSpPr/>
            <p:nvPr/>
          </p:nvSpPr>
          <p:spPr>
            <a:xfrm>
              <a:off x="3563888" y="1628800"/>
              <a:ext cx="3096344" cy="10081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Suspender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si se sospecha NET/SSJ 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Consultar al dermatólogo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Uso de vaselina,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dimeticona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, emolientes, corticoides tópicos de mediana –alta potencia, antihistamínicos orales</a:t>
              </a: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Prednisona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0.5-1 mg/Kg/día  por  4 semanas</a:t>
              </a:r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3563888" y="2708920"/>
              <a:ext cx="3096344" cy="1224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Metilprednisolona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1-2 mg/Kg/día  un mínimo de 4 semanas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Valorar con dermatología si puede reiniciarse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3563888" y="4005064"/>
              <a:ext cx="3096344" cy="10081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Idem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Cese definitivo de los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ICPi</a:t>
              </a:r>
              <a:endParaRPr lang="es-ES" sz="1100" b="1" dirty="0" smtClean="0">
                <a:solidFill>
                  <a:schemeClr val="tx1"/>
                </a:solidFill>
                <a:latin typeface="Bahnschrift" pitchFamily="34" charset="0"/>
              </a:endParaRP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Ingreso en una unidad de cuidados intensivos/quemados</a:t>
              </a:r>
            </a:p>
            <a:p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Valorar uso de </a:t>
              </a:r>
              <a:r>
                <a:rPr lang="es-ES" sz="1100" b="1" dirty="0" err="1" smtClean="0">
                  <a:solidFill>
                    <a:schemeClr val="tx1"/>
                  </a:solidFill>
                  <a:latin typeface="Bahnschrift" pitchFamily="34" charset="0"/>
                </a:rPr>
                <a:t>ciclosporina</a:t>
              </a:r>
              <a:r>
                <a:rPr lang="es-ES" sz="1100" b="1" dirty="0" smtClean="0">
                  <a:solidFill>
                    <a:schemeClr val="tx1"/>
                  </a:solidFill>
                  <a:latin typeface="Bahnschrift" pitchFamily="34" charset="0"/>
                </a:rPr>
                <a:t>  e Inmunoglobulina IV si no respuesta</a:t>
              </a:r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5292080" y="6309320"/>
            <a:ext cx="3506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Bahnschrift" pitchFamily="34" charset="0"/>
              </a:rPr>
              <a:t>Brahmer</a:t>
            </a:r>
            <a:r>
              <a:rPr lang="es-ES" sz="1200" dirty="0" smtClean="0">
                <a:latin typeface="Bahnschrift" pitchFamily="34" charset="0"/>
              </a:rPr>
              <a:t> JR et al. J </a:t>
            </a:r>
            <a:r>
              <a:rPr lang="es-ES" sz="1200" dirty="0" err="1" smtClean="0">
                <a:latin typeface="Bahnschrift" pitchFamily="34" charset="0"/>
              </a:rPr>
              <a:t>Clin</a:t>
            </a:r>
            <a:r>
              <a:rPr lang="es-ES" sz="1200" dirty="0" smtClean="0">
                <a:latin typeface="Bahnschrift" pitchFamily="34" charset="0"/>
              </a:rPr>
              <a:t> </a:t>
            </a:r>
            <a:r>
              <a:rPr lang="es-ES" sz="1200" dirty="0" err="1" smtClean="0">
                <a:latin typeface="Bahnschrift" pitchFamily="34" charset="0"/>
              </a:rPr>
              <a:t>Oncol</a:t>
            </a:r>
            <a:r>
              <a:rPr lang="es-ES" sz="1200" dirty="0" smtClean="0">
                <a:latin typeface="Bahnschrift" pitchFamily="34" charset="0"/>
              </a:rPr>
              <a:t> 2018;36(17):1714–68.</a:t>
            </a:r>
            <a:endParaRPr lang="es-ES" sz="1200" dirty="0">
              <a:latin typeface="Bahnschrif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50847"/>
          <a:stretch>
            <a:fillRect/>
          </a:stretch>
        </p:blipFill>
        <p:spPr bwMode="auto">
          <a:xfrm>
            <a:off x="467544" y="3717032"/>
            <a:ext cx="8506100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1214"/>
          <a:stretch>
            <a:fillRect/>
          </a:stretch>
        </p:blipFill>
        <p:spPr bwMode="auto">
          <a:xfrm>
            <a:off x="467544" y="1925217"/>
            <a:ext cx="8506100" cy="16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Título"/>
          <p:cNvSpPr txBox="1">
            <a:spLocks noGrp="1"/>
          </p:cNvSpPr>
          <p:nvPr>
            <p:ph type="title"/>
          </p:nvPr>
        </p:nvSpPr>
        <p:spPr>
          <a:xfrm>
            <a:off x="457200" y="278160"/>
            <a:ext cx="8229600" cy="990600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Manejo de las toxicidades cutáneas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Título"/>
          <p:cNvSpPr txBox="1">
            <a:spLocks/>
          </p:cNvSpPr>
          <p:nvPr/>
        </p:nvSpPr>
        <p:spPr>
          <a:xfrm>
            <a:off x="446856" y="548680"/>
            <a:ext cx="8229600" cy="1008112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ct val="0"/>
              </a:spcBef>
              <a:defRPr/>
            </a:pPr>
            <a:r>
              <a:rPr lang="es-E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Ideas para llevar a casa</a:t>
            </a:r>
            <a:endParaRPr kumimoji="0" lang="es-ES" sz="4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539552" y="1556792"/>
            <a:ext cx="7992888" cy="46805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Las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toxicidades dermatológicas </a:t>
            </a:r>
            <a:r>
              <a:rPr lang="es-ES" sz="1600" b="1" dirty="0" smtClean="0">
                <a:latin typeface="Bahnschrift" pitchFamily="34" charset="0"/>
              </a:rPr>
              <a:t>representan los efectos adversos (EA)  más frecuentes de los  inhibidores de punto de control inmune (</a:t>
            </a:r>
            <a:r>
              <a:rPr lang="es-ES" sz="1600" b="1" dirty="0" err="1" smtClean="0">
                <a:latin typeface="Bahnschrift" pitchFamily="34" charset="0"/>
              </a:rPr>
              <a:t>ICPi</a:t>
            </a:r>
            <a:r>
              <a:rPr lang="es-ES" sz="1600" b="1" dirty="0" smtClean="0">
                <a:latin typeface="Bahnschrift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El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prurito y los exantemas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morbiliformes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b="1" dirty="0" smtClean="0">
                <a:latin typeface="Bahnschrift" pitchFamily="34" charset="0"/>
              </a:rPr>
              <a:t>representan los EA cutáneos más frecuentes de los </a:t>
            </a:r>
            <a:r>
              <a:rPr lang="es-ES" sz="1600" b="1" dirty="0" err="1" smtClean="0">
                <a:latin typeface="Bahnschrift" pitchFamily="34" charset="0"/>
              </a:rPr>
              <a:t>ICPi</a:t>
            </a:r>
            <a:endParaRPr lang="es-ES" sz="1600" b="1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Los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EA cutáneos </a:t>
            </a:r>
            <a:r>
              <a:rPr lang="es-ES" sz="1600" b="1" dirty="0" smtClean="0">
                <a:latin typeface="Bahnschrift" pitchFamily="34" charset="0"/>
              </a:rPr>
              <a:t>parece relacionarse con un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mejor pronóstico </a:t>
            </a:r>
            <a:r>
              <a:rPr lang="es-ES" sz="1600" b="1" dirty="0" smtClean="0">
                <a:latin typeface="Bahnschrift" pitchFamily="34" charset="0"/>
              </a:rPr>
              <a:t>en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cáncer de pulmón no células pequeñas (CPNCP)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Debe solicitarse la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valoración del dermatólogo  </a:t>
            </a:r>
            <a:r>
              <a:rPr lang="es-ES" sz="1600" b="1" dirty="0" smtClean="0">
                <a:latin typeface="Bahnschrift" pitchFamily="34" charset="0"/>
              </a:rPr>
              <a:t>y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suspender los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ICPi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 </a:t>
            </a:r>
            <a:r>
              <a:rPr lang="es-ES" sz="1600" b="1" dirty="0" smtClean="0">
                <a:latin typeface="Bahnschrift" pitchFamily="34" charset="0"/>
              </a:rPr>
              <a:t>en casos de severidad  </a:t>
            </a:r>
            <a:r>
              <a:rPr lang="es-ES" sz="1600" b="1" dirty="0" smtClean="0">
                <a:latin typeface="Bahnschrift" pitchFamily="34" charset="0"/>
                <a:cs typeface="Calibri"/>
              </a:rPr>
              <a:t>≥ grado 2 muy sintomáticos / signos de gravedad cutánea</a:t>
            </a:r>
            <a:endParaRPr lang="es-ES" sz="1600" b="1" dirty="0" smtClean="0">
              <a:latin typeface="Bahnschrift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El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manejo de los  EA cutáneos  </a:t>
            </a:r>
            <a:r>
              <a:rPr lang="es-ES" sz="1600" b="1" dirty="0" smtClean="0">
                <a:latin typeface="Bahnschrift" pitchFamily="34" charset="0"/>
              </a:rPr>
              <a:t>por lo general implica el uso de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antihistamínicos orales y corticoides tópicos </a:t>
            </a:r>
            <a:r>
              <a:rPr lang="es-ES" sz="1600" b="1" dirty="0" smtClean="0">
                <a:latin typeface="Bahnschrift" pitchFamily="34" charset="0"/>
              </a:rPr>
              <a:t>de mediana/alta potencia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latin typeface="Bahnschrift" pitchFamily="34" charset="0"/>
              </a:rPr>
              <a:t>El uso de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corticoides sistémicos</a:t>
            </a:r>
            <a:r>
              <a:rPr lang="es-ES" sz="1600" b="1" dirty="0" smtClean="0">
                <a:latin typeface="Bahnschrift" pitchFamily="34" charset="0"/>
              </a:rPr>
              <a:t>, así como la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suspensión de los </a:t>
            </a:r>
            <a:r>
              <a:rPr lang="es-ES" sz="1600" b="1" dirty="0" err="1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ICPi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, </a:t>
            </a:r>
            <a:r>
              <a:rPr lang="es-ES" sz="1600" b="1" dirty="0" smtClean="0">
                <a:latin typeface="Bahnschrift" pitchFamily="34" charset="0"/>
              </a:rPr>
              <a:t>no empeoran el pronóstico de supervivencia a largo plazo  en CPNCP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sz="1600" b="1" dirty="0" smtClean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47667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539552" y="1484784"/>
            <a:ext cx="8064896" cy="2304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Efecto de clase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400" dirty="0" smtClean="0">
                <a:latin typeface="Bahnschrift" pitchFamily="34" charset="0"/>
              </a:rPr>
              <a:t>Efectos adversos cutáneos con la combinación de </a:t>
            </a:r>
            <a:r>
              <a:rPr lang="es-ES" sz="2400" dirty="0" err="1" smtClean="0">
                <a:latin typeface="Bahnschrift" pitchFamily="34" charset="0"/>
              </a:rPr>
              <a:t>ICPi</a:t>
            </a:r>
            <a:r>
              <a:rPr lang="es-ES" sz="2400" dirty="0" smtClean="0">
                <a:latin typeface="Bahnschrift" pitchFamily="34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Más frecuentes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Más severos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latin typeface="Bahnschrift" pitchFamily="34" charset="0"/>
              </a:rPr>
              <a:t>Más precoces  y de más larga duración</a:t>
            </a:r>
          </a:p>
          <a:p>
            <a:pPr marL="800100" lvl="1" indent="-342900">
              <a:lnSpc>
                <a:spcPts val="18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  <a:p>
            <a:pPr marL="800100" lvl="1" indent="-342900">
              <a:lnSpc>
                <a:spcPts val="18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800100" lvl="1" indent="-342900">
              <a:lnSpc>
                <a:spcPts val="18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  <a:p>
            <a:pPr marL="742950" marR="0" lvl="1" indent="-28575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693455" y="6487452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Sibaud</a:t>
            </a:r>
            <a:r>
              <a:rPr lang="en-US" sz="1050" dirty="0" smtClean="0">
                <a:latin typeface="Bahnschrift" pitchFamily="34" charset="0"/>
              </a:rPr>
              <a:t> V. </a:t>
            </a:r>
            <a:r>
              <a:rPr lang="es-ES" sz="1050" dirty="0" smtClean="0">
                <a:latin typeface="Bahnschrift" pitchFamily="34" charset="0"/>
              </a:rPr>
              <a:t>Am J </a:t>
            </a:r>
            <a:r>
              <a:rPr lang="de-DE" sz="1050" dirty="0" smtClean="0">
                <a:latin typeface="Bahnschrift" pitchFamily="34" charset="0"/>
              </a:rPr>
              <a:t>Clin Dermatol 2018;19:345-61</a:t>
            </a:r>
            <a:endParaRPr lang="es-ES" sz="1050" dirty="0">
              <a:latin typeface="Bahnschrift" pitchFamily="34" charset="0"/>
            </a:endParaRPr>
          </a:p>
        </p:txBody>
      </p:sp>
      <p:cxnSp>
        <p:nvCxnSpPr>
          <p:cNvPr id="19" name="18 Conector recto"/>
          <p:cNvCxnSpPr/>
          <p:nvPr/>
        </p:nvCxnSpPr>
        <p:spPr>
          <a:xfrm>
            <a:off x="4716016" y="4941168"/>
            <a:ext cx="43204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5868144" y="4941168"/>
            <a:ext cx="64807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7236296" y="4941168"/>
            <a:ext cx="64807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20 Grupo"/>
          <p:cNvGrpSpPr/>
          <p:nvPr/>
        </p:nvGrpSpPr>
        <p:grpSpPr>
          <a:xfrm>
            <a:off x="467544" y="3750464"/>
            <a:ext cx="8208912" cy="2774880"/>
            <a:chOff x="467544" y="3750464"/>
            <a:chExt cx="8208912" cy="27748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109" t="42938" r="15605" b="18672"/>
            <a:stretch>
              <a:fillRect/>
            </a:stretch>
          </p:blipFill>
          <p:spPr bwMode="auto">
            <a:xfrm>
              <a:off x="467544" y="3750464"/>
              <a:ext cx="8208912" cy="27748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5868144" y="5301208"/>
              <a:ext cx="108012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>
              <a:off x="4716016" y="5301208"/>
              <a:ext cx="864096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7164288" y="5301208"/>
              <a:ext cx="1224136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 contrast="20000"/>
          </a:blip>
          <a:srcRect l="12792" t="14376" b="34391"/>
          <a:stretch>
            <a:fillRect/>
          </a:stretch>
        </p:blipFill>
        <p:spPr bwMode="auto">
          <a:xfrm>
            <a:off x="-1" y="0"/>
            <a:ext cx="9144001" cy="30689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1331640" y="3789040"/>
            <a:ext cx="66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s-E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Toxicidades dermatológicas de la inmunoterapia del cáncer de pulmón</a:t>
            </a:r>
            <a:endParaRPr lang="es-ES" sz="2800" dirty="0" smtClean="0">
              <a:solidFill>
                <a:srgbClr val="4646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914" t="25219" r="4537" b="17688"/>
          <a:stretch>
            <a:fillRect/>
          </a:stretch>
        </p:blipFill>
        <p:spPr bwMode="auto">
          <a:xfrm>
            <a:off x="5616623" y="5805264"/>
            <a:ext cx="2627785" cy="9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4624"/>
            <a:ext cx="3203848" cy="66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1219200" y="5124450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Dra. María del Pilar Arévalo Bermúdez, MD,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PhD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Complejo Hospitalario Universitario A Coruña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47667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467544" y="1628800"/>
            <a:ext cx="8280920" cy="44644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Tipo de tumor: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Anti PD-1:  Melanoma (40-46%) y Ca renal (41%) &gt;             CPNCP (17%) y Ca Cabeza/Cuello </a:t>
            </a:r>
            <a:r>
              <a:rPr lang="es-ES" sz="2400" dirty="0" err="1" smtClean="0">
                <a:latin typeface="Bahnschrift" pitchFamily="34" charset="0"/>
              </a:rPr>
              <a:t>epidermoide</a:t>
            </a:r>
            <a:r>
              <a:rPr lang="es-ES" sz="2400" dirty="0" smtClean="0">
                <a:latin typeface="Bahnschrift" pitchFamily="34" charset="0"/>
              </a:rPr>
              <a:t> (18%)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148064" y="6093296"/>
            <a:ext cx="37385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Kaunitz</a:t>
            </a:r>
            <a:r>
              <a:rPr lang="en-US" sz="1050" dirty="0" smtClean="0">
                <a:latin typeface="Bahnschrift" pitchFamily="34" charset="0"/>
              </a:rPr>
              <a:t> GJ. Am J </a:t>
            </a:r>
            <a:r>
              <a:rPr lang="en-US" sz="1050" dirty="0" err="1" smtClean="0">
                <a:latin typeface="Bahnschrift" pitchFamily="34" charset="0"/>
              </a:rPr>
              <a:t>Surg</a:t>
            </a:r>
            <a:r>
              <a:rPr lang="en-US" sz="1050" dirty="0" smtClean="0">
                <a:latin typeface="Bahnschrift" pitchFamily="34" charset="0"/>
              </a:rPr>
              <a:t> </a:t>
            </a:r>
            <a:r>
              <a:rPr lang="en-US" sz="1050" dirty="0" err="1" smtClean="0">
                <a:latin typeface="Bahnschrift" pitchFamily="34" charset="0"/>
              </a:rPr>
              <a:t>Pathol</a:t>
            </a:r>
            <a:r>
              <a:rPr lang="en-US" sz="1050" dirty="0" smtClean="0">
                <a:latin typeface="Bahnschrift" pitchFamily="34" charset="0"/>
              </a:rPr>
              <a:t>. 2017 October ; 41(10): 1381–1389 </a:t>
            </a:r>
          </a:p>
          <a:p>
            <a:endParaRPr lang="es-ES" sz="1050" dirty="0">
              <a:latin typeface="Bahnschrift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55576" y="6330806"/>
            <a:ext cx="4176464" cy="3385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ahnschrift" pitchFamily="34" charset="0"/>
              </a:rPr>
              <a:t>CPNCP: Ca de </a:t>
            </a:r>
            <a:r>
              <a:rPr lang="en-US" sz="1600" dirty="0" err="1" smtClean="0">
                <a:latin typeface="Bahnschrift" pitchFamily="34" charset="0"/>
              </a:rPr>
              <a:t>pulmón</a:t>
            </a:r>
            <a:r>
              <a:rPr lang="en-US" sz="1600" dirty="0" smtClean="0">
                <a:latin typeface="Bahnschrift" pitchFamily="34" charset="0"/>
              </a:rPr>
              <a:t> no </a:t>
            </a:r>
            <a:r>
              <a:rPr lang="en-US" sz="1600" dirty="0" err="1" smtClean="0">
                <a:latin typeface="Bahnschrift" pitchFamily="34" charset="0"/>
              </a:rPr>
              <a:t>células</a:t>
            </a:r>
            <a:r>
              <a:rPr lang="en-US" sz="1600" dirty="0" smtClean="0">
                <a:latin typeface="Bahnschrift" pitchFamily="34" charset="0"/>
              </a:rPr>
              <a:t> </a:t>
            </a:r>
            <a:r>
              <a:rPr lang="en-US" sz="1600" dirty="0" err="1" smtClean="0">
                <a:latin typeface="Bahnschrift" pitchFamily="34" charset="0"/>
              </a:rPr>
              <a:t>pequeñas</a:t>
            </a:r>
            <a:endParaRPr lang="es-ES" sz="1600" dirty="0">
              <a:latin typeface="Bahnschrif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9383"/>
          <a:stretch>
            <a:fillRect/>
          </a:stretch>
        </p:blipFill>
        <p:spPr bwMode="auto">
          <a:xfrm>
            <a:off x="2195736" y="3379579"/>
            <a:ext cx="4752528" cy="264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5148064" y="6381328"/>
            <a:ext cx="3550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Bahnschrift" pitchFamily="34" charset="0"/>
              </a:rPr>
              <a:t>Khoja</a:t>
            </a:r>
            <a:r>
              <a:rPr lang="en-US" sz="1100" dirty="0" smtClean="0">
                <a:latin typeface="Bahnschrift" pitchFamily="34" charset="0"/>
              </a:rPr>
              <a:t> L et al. Annals of Oncology 2017; 28: 2377–2385,</a:t>
            </a:r>
            <a:endParaRPr lang="es-ES" sz="1100" dirty="0">
              <a:latin typeface="Bahnschrift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483768" y="5373216"/>
            <a:ext cx="2304256" cy="3600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131840" y="4005064"/>
            <a:ext cx="1152128" cy="8640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32040" y="5903694"/>
            <a:ext cx="3550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Bahnschrift" pitchFamily="34" charset="0"/>
              </a:rPr>
              <a:t>Khoja</a:t>
            </a:r>
            <a:r>
              <a:rPr lang="en-US" sz="1100" dirty="0" smtClean="0">
                <a:latin typeface="Bahnschrift" pitchFamily="34" charset="0"/>
              </a:rPr>
              <a:t> L et al. Annals of Oncology 2017; 28: 2377–2385,</a:t>
            </a:r>
            <a:endParaRPr lang="es-ES" sz="1100" dirty="0">
              <a:latin typeface="Bahnschrif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001" t="38182" r="14125" b="15129"/>
          <a:stretch>
            <a:fillRect/>
          </a:stretch>
        </p:blipFill>
        <p:spPr bwMode="auto">
          <a:xfrm>
            <a:off x="395535" y="2204864"/>
            <a:ext cx="836012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4 Título"/>
          <p:cNvSpPr txBox="1">
            <a:spLocks/>
          </p:cNvSpPr>
          <p:nvPr/>
        </p:nvSpPr>
        <p:spPr>
          <a:xfrm>
            <a:off x="395536" y="47667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 Título"/>
          <p:cNvSpPr txBox="1">
            <a:spLocks/>
          </p:cNvSpPr>
          <p:nvPr/>
        </p:nvSpPr>
        <p:spPr>
          <a:xfrm>
            <a:off x="395536" y="476672"/>
            <a:ext cx="8352928" cy="864096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>
            <a:no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Toxicidad cutánea por inhibidores de puntos de regulación de la respuesta inmune (</a:t>
            </a:r>
            <a:r>
              <a:rPr lang="es-ES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ICPi</a:t>
            </a:r>
            <a:r>
              <a:rPr lang="es-E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)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itchFamily="34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683568" y="1556792"/>
            <a:ext cx="8280920" cy="44644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Dermatosis pre-existentes</a:t>
            </a:r>
          </a:p>
          <a:p>
            <a:pPr marL="342900" lvl="0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Los anti-PD-1 pueden aumentar la </a:t>
            </a:r>
            <a:r>
              <a:rPr lang="es-ES" sz="2400" dirty="0" err="1" smtClean="0">
                <a:latin typeface="Bahnschrift" pitchFamily="34" charset="0"/>
              </a:rPr>
              <a:t>radiosensibilidad</a:t>
            </a:r>
            <a:endParaRPr lang="es-ES" sz="2400" dirty="0" smtClean="0">
              <a:latin typeface="Bahnschrift" pitchFamily="34" charset="0"/>
            </a:endParaRPr>
          </a:p>
          <a:p>
            <a:pPr marL="342900" lvl="0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342900" lvl="0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ES" sz="2400" dirty="0" smtClean="0">
              <a:latin typeface="Bahnschrift" pitchFamily="34" charset="0"/>
            </a:endParaRPr>
          </a:p>
          <a:p>
            <a:pPr marL="342900" lvl="0" indent="-342900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" sz="2400" dirty="0" smtClean="0">
                <a:latin typeface="Bahnschrift" pitchFamily="34" charset="0"/>
              </a:rPr>
              <a:t>Mejor respuesta terapéutica, de supervivencia libre de enfermedad y supervivencia global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38794" y="6415444"/>
            <a:ext cx="3709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latin typeface="Bahnschrift" pitchFamily="34" charset="0"/>
              </a:rPr>
              <a:t>Kaunitz</a:t>
            </a:r>
            <a:r>
              <a:rPr lang="en-US" sz="1050" dirty="0" smtClean="0">
                <a:latin typeface="Bahnschrift" pitchFamily="34" charset="0"/>
              </a:rPr>
              <a:t> GJ. Am J </a:t>
            </a:r>
            <a:r>
              <a:rPr lang="en-US" sz="1050" dirty="0" err="1" smtClean="0">
                <a:latin typeface="Bahnschrift" pitchFamily="34" charset="0"/>
              </a:rPr>
              <a:t>Surg</a:t>
            </a:r>
            <a:r>
              <a:rPr lang="en-US" sz="1050" dirty="0" smtClean="0">
                <a:latin typeface="Bahnschrift" pitchFamily="34" charset="0"/>
              </a:rPr>
              <a:t> </a:t>
            </a:r>
            <a:r>
              <a:rPr lang="en-US" sz="1050" dirty="0" err="1" smtClean="0">
                <a:latin typeface="Bahnschrift" pitchFamily="34" charset="0"/>
              </a:rPr>
              <a:t>Pathol</a:t>
            </a:r>
            <a:r>
              <a:rPr lang="en-US" sz="1050" dirty="0" smtClean="0">
                <a:latin typeface="Bahnschrift" pitchFamily="34" charset="0"/>
              </a:rPr>
              <a:t>. 2017 October ; 41(10): 1381–1389 </a:t>
            </a:r>
            <a:endParaRPr lang="es-ES" sz="1050" dirty="0">
              <a:latin typeface="Bahnschrif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8021" t="33094" r="11178" b="31469"/>
          <a:stretch>
            <a:fillRect/>
          </a:stretch>
        </p:blipFill>
        <p:spPr bwMode="auto">
          <a:xfrm>
            <a:off x="467544" y="3278220"/>
            <a:ext cx="5868081" cy="144692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5580112" y="4777407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ahnschrift" pitchFamily="34" charset="0"/>
              </a:rPr>
              <a:t>Chin </a:t>
            </a:r>
            <a:r>
              <a:rPr lang="es-ES" sz="1400" dirty="0" err="1" smtClean="0">
                <a:latin typeface="Bahnschrift" pitchFamily="34" charset="0"/>
              </a:rPr>
              <a:t>Med</a:t>
            </a:r>
            <a:r>
              <a:rPr lang="es-ES" sz="1400" dirty="0" smtClean="0">
                <a:latin typeface="Bahnschrift" pitchFamily="34" charset="0"/>
              </a:rPr>
              <a:t> </a:t>
            </a:r>
            <a:r>
              <a:rPr lang="es-ES" sz="1400" dirty="0" err="1" smtClean="0">
                <a:latin typeface="Bahnschrift" pitchFamily="34" charset="0"/>
              </a:rPr>
              <a:t>Sci</a:t>
            </a:r>
            <a:r>
              <a:rPr lang="es-ES" sz="1400" dirty="0" smtClean="0">
                <a:latin typeface="Bahnschrift" pitchFamily="34" charset="0"/>
              </a:rPr>
              <a:t> J 2018;33 (3):183-7</a:t>
            </a:r>
            <a:endParaRPr lang="es-ES" sz="14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n">
  <a:themeElements>
    <a:clrScheme name="Orige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22792</TotalTime>
  <Words>7764</Words>
  <Application>Microsoft Office PowerPoint</Application>
  <PresentationFormat>Presentación en pantalla (4:3)</PresentationFormat>
  <Paragraphs>929</Paragraphs>
  <Slides>60</Slides>
  <Notes>36</Notes>
  <HiddenSlides>5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8" baseType="lpstr">
      <vt:lpstr>Arial</vt:lpstr>
      <vt:lpstr>Bahnschrift</vt:lpstr>
      <vt:lpstr>Bookman Old Style</vt:lpstr>
      <vt:lpstr>Calibri</vt:lpstr>
      <vt:lpstr>Gill Sans MT</vt:lpstr>
      <vt:lpstr>Wingdings</vt:lpstr>
      <vt:lpstr>Wingdings 3</vt:lpstr>
      <vt:lpstr>Origen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llegamos al diagnóstico?</vt:lpstr>
      <vt:lpstr>Presentación de PowerPoint</vt:lpstr>
      <vt:lpstr>Presentación de PowerPoint</vt:lpstr>
      <vt:lpstr>¿Cómo llegamos al diagnóstico?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Repigmentación de canas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 del prurito</vt:lpstr>
      <vt:lpstr>Manejo de los exantemas</vt:lpstr>
      <vt:lpstr>Manejo de las dermatosis ampollosas</vt:lpstr>
      <vt:lpstr>Manejo de las reacciones severas</vt:lpstr>
      <vt:lpstr>Manejo de las toxicidades cutáneas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immune checkpoint therapy (puntos de regulación de la respuesta inmune)</dc:title>
  <dc:creator>maríadelpilar arévalo</dc:creator>
  <cp:lastModifiedBy>portatil</cp:lastModifiedBy>
  <cp:revision>138</cp:revision>
  <dcterms:created xsi:type="dcterms:W3CDTF">2018-08-20T15:52:54Z</dcterms:created>
  <dcterms:modified xsi:type="dcterms:W3CDTF">2019-04-27T07:55:59Z</dcterms:modified>
</cp:coreProperties>
</file>