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</p:sldMasterIdLst>
  <p:notesMasterIdLst>
    <p:notesMasterId r:id="rId58"/>
  </p:notesMasterIdLst>
  <p:sldIdLst>
    <p:sldId id="256" r:id="rId3"/>
    <p:sldId id="262" r:id="rId4"/>
    <p:sldId id="315" r:id="rId5"/>
    <p:sldId id="374" r:id="rId6"/>
    <p:sldId id="357" r:id="rId7"/>
    <p:sldId id="358" r:id="rId8"/>
    <p:sldId id="355" r:id="rId9"/>
    <p:sldId id="359" r:id="rId10"/>
    <p:sldId id="354" r:id="rId11"/>
    <p:sldId id="356" r:id="rId12"/>
    <p:sldId id="360" r:id="rId13"/>
    <p:sldId id="352" r:id="rId14"/>
    <p:sldId id="361" r:id="rId15"/>
    <p:sldId id="353" r:id="rId16"/>
    <p:sldId id="362" r:id="rId17"/>
    <p:sldId id="363" r:id="rId18"/>
    <p:sldId id="364" r:id="rId19"/>
    <p:sldId id="365" r:id="rId20"/>
    <p:sldId id="366" r:id="rId21"/>
    <p:sldId id="367" r:id="rId22"/>
    <p:sldId id="336" r:id="rId23"/>
    <p:sldId id="339" r:id="rId24"/>
    <p:sldId id="340" r:id="rId25"/>
    <p:sldId id="344" r:id="rId26"/>
    <p:sldId id="342" r:id="rId27"/>
    <p:sldId id="337" r:id="rId28"/>
    <p:sldId id="343" r:id="rId29"/>
    <p:sldId id="338" r:id="rId30"/>
    <p:sldId id="331" r:id="rId31"/>
    <p:sldId id="370" r:id="rId32"/>
    <p:sldId id="332" r:id="rId33"/>
    <p:sldId id="333" r:id="rId34"/>
    <p:sldId id="335" r:id="rId35"/>
    <p:sldId id="334" r:id="rId36"/>
    <p:sldId id="371" r:id="rId37"/>
    <p:sldId id="372" r:id="rId38"/>
    <p:sldId id="369" r:id="rId39"/>
    <p:sldId id="327" r:id="rId40"/>
    <p:sldId id="328" r:id="rId41"/>
    <p:sldId id="330" r:id="rId42"/>
    <p:sldId id="329" r:id="rId43"/>
    <p:sldId id="368" r:id="rId44"/>
    <p:sldId id="346" r:id="rId45"/>
    <p:sldId id="375" r:id="rId46"/>
    <p:sldId id="347" r:id="rId47"/>
    <p:sldId id="348" r:id="rId48"/>
    <p:sldId id="350" r:id="rId49"/>
    <p:sldId id="351" r:id="rId50"/>
    <p:sldId id="377" r:id="rId51"/>
    <p:sldId id="378" r:id="rId52"/>
    <p:sldId id="379" r:id="rId53"/>
    <p:sldId id="380" r:id="rId54"/>
    <p:sldId id="381" r:id="rId55"/>
    <p:sldId id="382" r:id="rId56"/>
    <p:sldId id="376" r:id="rId5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FFFA"/>
    <a:srgbClr val="9FF9F4"/>
    <a:srgbClr val="D07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20" autoAdjust="0"/>
  </p:normalViewPr>
  <p:slideViewPr>
    <p:cSldViewPr>
      <p:cViewPr varScale="1">
        <p:scale>
          <a:sx n="99" d="100"/>
          <a:sy n="99" d="100"/>
        </p:scale>
        <p:origin x="-11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77959025690848"/>
          <c:y val="0.041094877453739"/>
          <c:w val="0.866965555453565"/>
          <c:h val="0.8016439908372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Afatinib plus paclitaxel (n=134)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1CBECA"/>
              </a:solidFill>
            </c:spPr>
          </c:dPt>
          <c:dPt>
            <c:idx val="1"/>
            <c:invertIfNegative val="0"/>
            <c:bubble3D val="0"/>
            <c:spPr>
              <a:solidFill>
                <a:srgbClr val="1CBECA"/>
              </a:solidFill>
            </c:spPr>
          </c:dPt>
          <c:dLbls>
            <c:txPr>
              <a:bodyPr/>
              <a:lstStyle/>
              <a:p>
                <a:pPr rtl="0"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Sheet1!$B$2:$B$3</c:f>
              <c:numCache>
                <c:formatCode>General</c:formatCode>
                <c:ptCount val="2"/>
                <c:pt idx="0">
                  <c:v>32.1</c:v>
                </c:pt>
                <c:pt idx="1">
                  <c:v>74.6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Chemotherapy (n=68)</c:v>
                </c:pt>
              </c:strCache>
            </c:strRef>
          </c:tx>
          <c:spPr>
            <a:solidFill>
              <a:srgbClr val="717073"/>
            </a:solidFill>
          </c:spPr>
          <c:invertIfNegative val="0"/>
          <c:dLbls>
            <c:txPr>
              <a:bodyPr/>
              <a:lstStyle/>
              <a:p>
                <a:pPr rtl="0"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ORR</c:v>
                </c:pt>
                <c:pt idx="1">
                  <c:v>DCR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13.2</c:v>
                </c:pt>
                <c:pt idx="1">
                  <c:v>45.6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axId val="2138386840"/>
        <c:axId val="2138390248"/>
      </c:barChart>
      <c:catAx>
        <c:axId val="2138386840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28575" cap="sq">
            <a:solidFill>
              <a:srgbClr val="000000"/>
            </a:solidFill>
            <a:bevel/>
          </a:ln>
        </c:spPr>
        <c:crossAx val="2138390248"/>
        <c:crosses val="autoZero"/>
        <c:auto val="1"/>
        <c:lblAlgn val="ctr"/>
        <c:lblOffset val="100"/>
        <c:noMultiLvlLbl val="0"/>
      </c:catAx>
      <c:valAx>
        <c:axId val="2138390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28554" cap="sq">
            <a:solidFill>
              <a:srgbClr val="000000"/>
            </a:solidFill>
            <a:bevel/>
          </a:ln>
        </c:spPr>
        <c:crossAx val="2138386840"/>
        <c:crosses val="autoZero"/>
        <c:crossBetween val="between"/>
        <c:majorUnit val="20.0"/>
      </c:valAx>
      <c:spPr>
        <a:noFill/>
        <a:ln w="25382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 rtl="0">
        <a:defRPr sz="1798">
          <a:solidFill>
            <a:schemeClr val="bg1"/>
          </a:solidFill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55736532748902"/>
          <c:y val="0.00013287401574803"/>
          <c:w val="0.933081303985287"/>
          <c:h val="0.8360078740157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CBECA"/>
            </a:solidFill>
          </c:spPr>
          <c:invertIfNegative val="0"/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63.1</c:v>
                </c:pt>
                <c:pt idx="1">
                  <c:v>15.4</c:v>
                </c:pt>
                <c:pt idx="2">
                  <c:v>10.0</c:v>
                </c:pt>
                <c:pt idx="3">
                  <c:v>4.6</c:v>
                </c:pt>
                <c:pt idx="4">
                  <c:v>1.5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717073"/>
            </a:solidFill>
          </c:spPr>
          <c:invertIfNegative val="0"/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60.3</c:v>
                </c:pt>
                <c:pt idx="1">
                  <c:v>36.2</c:v>
                </c:pt>
                <c:pt idx="2">
                  <c:v>8.6</c:v>
                </c:pt>
                <c:pt idx="3">
                  <c:v>6.9</c:v>
                </c:pt>
                <c:pt idx="4">
                  <c:v>1.7</c:v>
                </c:pt>
                <c:pt idx="5">
                  <c:v>1.7</c:v>
                </c:pt>
                <c:pt idx="6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137913640"/>
        <c:axId val="2137917000"/>
      </c:barChart>
      <c:catAx>
        <c:axId val="2137913640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28515" cap="sq">
            <a:solidFill>
              <a:schemeClr val="bg1"/>
            </a:solidFill>
            <a:bevel/>
          </a:ln>
        </c:spPr>
        <c:txPr>
          <a:bodyPr/>
          <a:lstStyle/>
          <a:p>
            <a:pPr rtl="0">
              <a:defRPr sz="1798"/>
            </a:pPr>
            <a:endParaRPr lang="es-ES"/>
          </a:p>
        </c:txPr>
        <c:crossAx val="2137917000"/>
        <c:crosses val="autoZero"/>
        <c:auto val="1"/>
        <c:lblAlgn val="ctr"/>
        <c:lblOffset val="100"/>
        <c:noMultiLvlLbl val="0"/>
      </c:catAx>
      <c:valAx>
        <c:axId val="2137917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28515" cap="sq">
            <a:solidFill>
              <a:prstClr val="white"/>
            </a:solidFill>
            <a:bevel/>
          </a:ln>
        </c:spPr>
        <c:txPr>
          <a:bodyPr/>
          <a:lstStyle/>
          <a:p>
            <a:pPr rtl="0">
              <a:defRPr sz="1798"/>
            </a:pPr>
            <a:endParaRPr lang="es-ES"/>
          </a:p>
        </c:txPr>
        <c:crossAx val="2137913640"/>
        <c:crosses val="autoZero"/>
        <c:crossBetween val="between"/>
      </c:valAx>
      <c:spPr>
        <a:noFill/>
        <a:ln w="25373">
          <a:noFill/>
        </a:ln>
      </c:spPr>
    </c:plotArea>
    <c:plotVisOnly val="1"/>
    <c:dispBlanksAs val="gap"/>
    <c:showDLblsOverMax val="0"/>
  </c:chart>
  <c:txPr>
    <a:bodyPr/>
    <a:lstStyle/>
    <a:p>
      <a:pPr rtl="0">
        <a:defRPr sz="1796"/>
      </a:pPr>
      <a:endParaRPr lang="es-E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BBD7F-C1AC-432B-822D-527E7A29F7F9}" type="datetimeFigureOut">
              <a:rPr lang="es-ES" smtClean="0"/>
              <a:t>25/4/15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3538C-98F9-4129-8D0C-E370C78A3D8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1248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A123873-DAC1-472E-8F9B-CC1CDC931679}" type="slidenum">
              <a:rPr>
                <a:solidFill>
                  <a:prstClr val="black"/>
                </a:solidFill>
              </a:rPr>
              <a:pPr algn="l" rtl="0"/>
              <a:t>29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0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7ADC5-B4CD-4C4C-A1B7-6050D8294616}" type="slidenum">
              <a:rPr lang="es-ES" smtClean="0">
                <a:latin typeface="Arial" pitchFamily="34" charset="0"/>
                <a:cs typeface="Arial" pitchFamily="34" charset="0"/>
              </a:rPr>
              <a:pPr/>
              <a:t>49</a:t>
            </a:fld>
            <a:endParaRPr lang="es-E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7ADC5-B4CD-4C4C-A1B7-6050D8294616}" type="slidenum">
              <a:rPr lang="es-ES" smtClean="0">
                <a:latin typeface="Arial" pitchFamily="34" charset="0"/>
                <a:cs typeface="Arial" pitchFamily="34" charset="0"/>
              </a:rPr>
              <a:pPr/>
              <a:t>50</a:t>
            </a:fld>
            <a:endParaRPr lang="es-E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b="1" u="sng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7ADC5-B4CD-4C4C-A1B7-6050D8294616}" type="slidenum">
              <a:rPr lang="es-ES" smtClean="0">
                <a:latin typeface="Arial" pitchFamily="34" charset="0"/>
                <a:cs typeface="Arial" pitchFamily="34" charset="0"/>
              </a:rPr>
              <a:pPr/>
              <a:t>51</a:t>
            </a:fld>
            <a:endParaRPr lang="es-E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sz="1200" b="1" dirty="0" smtClean="0">
                <a:solidFill>
                  <a:schemeClr val="tx1"/>
                </a:solidFill>
              </a:rPr>
              <a:t>(metástasis pulmonares bilaterales, adenopatías mediastínicas, metástasis pleurales, hepáticas y óseas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7ADC5-B4CD-4C4C-A1B7-6050D8294616}" type="slidenum">
              <a:rPr lang="es-ES" smtClean="0">
                <a:latin typeface="Arial" pitchFamily="34" charset="0"/>
                <a:cs typeface="Arial" pitchFamily="34" charset="0"/>
              </a:rPr>
              <a:pPr/>
              <a:t>52</a:t>
            </a:fld>
            <a:endParaRPr lang="es-E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s-ES" b="1" u="sng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7ADC5-B4CD-4C4C-A1B7-6050D8294616}" type="slidenum">
              <a:rPr lang="es-ES" smtClean="0">
                <a:latin typeface="Arial" pitchFamily="34" charset="0"/>
                <a:cs typeface="Arial" pitchFamily="34" charset="0"/>
              </a:rPr>
              <a:pPr/>
              <a:t>53</a:t>
            </a:fld>
            <a:endParaRPr lang="es-E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ese momento ante la buena evolución que había presentado, pese a la gran carga tumoral con la que había debutado se comentó con ella a posibilidad de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rebiopsiar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una de las lesiones hepáticas para realizar un nuevo estudio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mutacional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resultado del estudio mostró mutación del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exon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 y mutación del exón 20 (T790M). Ante estos hallazgos se suspendió en Junio de 2014 el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gefitinib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se inició tratamiento dentro de ensayo clínico con un inhibidor irreversible de la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tirosin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kinasa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muy selectivo de la mutación activadora T790M que confiere resistencia.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paciente presentó buena adaptación al fármaco e incluso mejor tolerancia que al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gefitinib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menos acné e incluso menor sequedad de piel (grado 1). De forma transitoria en uno de los ciclos desarrolló aftas bucales, anales y vaginales grado 1 que resolvieron en unos días de forma espontánea y sin necesidad de detener el tratamiento.</a:t>
            </a:r>
            <a:endParaRPr lang="es-ES" b="1" u="sng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7ADC5-B4CD-4C4C-A1B7-6050D8294616}" type="slidenum">
              <a:rPr lang="es-ES" smtClean="0">
                <a:latin typeface="Arial" pitchFamily="34" charset="0"/>
                <a:cs typeface="Arial" pitchFamily="34" charset="0"/>
              </a:rPr>
              <a:pPr/>
              <a:t>54</a:t>
            </a:fld>
            <a:endParaRPr lang="es-E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la primera evaluación realizada tras el segundo ciclo se observó una respuesta parcial mayor con prácticamente una desaparición de los nódulos pulmonares bilaterales, persistiendo alguno de forma aislada y milimétrica, e importante disminución de las lesiones hepáticas (segmento VIII a 30 mm y en el segmento VI a 20 mm) con persistencia de la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infiltación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ósea (imagen 2).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estos momentos, la paciente continúa con el tratamiento con muy buena tolerancia, con vida plenamente activa y manteniendo la respuesta y con una disminución progresiva, aunque más lenta, de las lesiones</a:t>
            </a:r>
            <a:endParaRPr lang="es-ES" b="1" u="sng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A123873-DAC1-472E-8F9B-CC1CDC931679}" type="slidenum">
              <a:rPr/>
              <a:pPr algn="l" rtl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6647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n-US" dirty="0" smtClean="0"/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198" indent="-28584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381" indent="-228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735" indent="-228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8088" indent="-228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5440" indent="-2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2791" indent="-2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0145" indent="-2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7497" indent="-2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fld id="{258C4D24-9F74-4D8B-AAB6-74B71C474F2E}" type="slidenum">
              <a:rPr>
                <a:solidFill>
                  <a:srgbClr val="000000"/>
                </a:solidFill>
              </a:rPr>
              <a:pPr algn="l" rtl="0" eaLnBrk="1" hangingPunct="1"/>
              <a:t>31</a:t>
            </a:fld>
            <a:endParaRPr lang="es-E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A123873-DAC1-472E-8F9B-CC1CDC931679}" type="slidenum">
              <a:rPr>
                <a:solidFill>
                  <a:prstClr val="black"/>
                </a:solidFill>
              </a:rPr>
              <a:pPr algn="l" rtl="0"/>
              <a:t>33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239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A123873-DAC1-472E-8F9B-CC1CDC931679}" type="slidenum">
              <a:rPr>
                <a:solidFill>
                  <a:prstClr val="black"/>
                </a:solidFill>
              </a:rPr>
              <a:pPr algn="l" rtl="0"/>
              <a:t>34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36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27CBFF7C-0983-4E97-AF05-3C7C7999C162}" type="slidenum">
              <a:rPr>
                <a:solidFill>
                  <a:prstClr val="black"/>
                </a:solidFill>
              </a:rPr>
              <a:pPr algn="l" rtl="0"/>
              <a:t>38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27CBFF7C-0983-4E97-AF05-3C7C7999C162}" type="slidenum">
              <a:rPr>
                <a:solidFill>
                  <a:prstClr val="black"/>
                </a:solidFill>
              </a:rPr>
              <a:pPr algn="l" rtl="0"/>
              <a:t>39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27CBFF7C-0983-4E97-AF05-3C7C7999C162}" type="slidenum">
              <a:rPr>
                <a:solidFill>
                  <a:prstClr val="black"/>
                </a:solidFill>
              </a:rPr>
              <a:pPr algn="l" rtl="0"/>
              <a:t>40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27CBFF7C-0983-4E97-AF05-3C7C7999C162}" type="slidenum">
              <a:rPr>
                <a:solidFill>
                  <a:prstClr val="black"/>
                </a:solidFill>
              </a:rPr>
              <a:pPr algn="l" rtl="0"/>
              <a:t>41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B4D9-6590-4F25-967E-C9B905FA88F3}" type="datetimeFigureOut">
              <a:rPr lang="es-ES" smtClean="0"/>
              <a:t>25/4/15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89C2-FB38-46A5-8D67-C590BA67BA2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519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B4D9-6590-4F25-967E-C9B905FA88F3}" type="datetimeFigureOut">
              <a:rPr lang="es-ES" smtClean="0"/>
              <a:t>25/4/15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89C2-FB38-46A5-8D67-C590BA67BA2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46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B4D9-6590-4F25-967E-C9B905FA88F3}" type="datetimeFigureOut">
              <a:rPr lang="es-ES" smtClean="0"/>
              <a:t>25/4/15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89C2-FB38-46A5-8D67-C590BA67BA2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2164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469E-001F-4098-9343-368F6DA7D2E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25/4/15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BD95-6283-48AA-BCC2-9DBA273817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07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469E-001F-4098-9343-368F6DA7D2E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25/4/15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BD95-6283-48AA-BCC2-9DBA273817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27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469E-001F-4098-9343-368F6DA7D2E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25/4/15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BD95-6283-48AA-BCC2-9DBA273817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51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469E-001F-4098-9343-368F6DA7D2E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25/4/15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BD95-6283-48AA-BCC2-9DBA273817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418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469E-001F-4098-9343-368F6DA7D2E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25/4/15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BD95-6283-48AA-BCC2-9DBA273817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46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469E-001F-4098-9343-368F6DA7D2E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25/4/15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BD95-6283-48AA-BCC2-9DBA273817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1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469E-001F-4098-9343-368F6DA7D2E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25/4/15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BD95-6283-48AA-BCC2-9DBA273817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44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469E-001F-4098-9343-368F6DA7D2E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25/4/15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BD95-6283-48AA-BCC2-9DBA273817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1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B4D9-6590-4F25-967E-C9B905FA88F3}" type="datetimeFigureOut">
              <a:rPr lang="es-ES" smtClean="0"/>
              <a:t>25/4/15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89C2-FB38-46A5-8D67-C590BA67BA2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6247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469E-001F-4098-9343-368F6DA7D2E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25/4/15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BD95-6283-48AA-BCC2-9DBA273817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6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469E-001F-4098-9343-368F6DA7D2E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25/4/15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BD95-6283-48AA-BCC2-9DBA273817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29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469E-001F-4098-9343-368F6DA7D2E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25/4/15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BD95-6283-48AA-BCC2-9DBA273817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2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B4D9-6590-4F25-967E-C9B905FA88F3}" type="datetimeFigureOut">
              <a:rPr lang="es-ES" smtClean="0"/>
              <a:t>25/4/15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89C2-FB38-46A5-8D67-C590BA67BA2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436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B4D9-6590-4F25-967E-C9B905FA88F3}" type="datetimeFigureOut">
              <a:rPr lang="es-ES" smtClean="0"/>
              <a:t>25/4/15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89C2-FB38-46A5-8D67-C590BA67BA2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2672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B4D9-6590-4F25-967E-C9B905FA88F3}" type="datetimeFigureOut">
              <a:rPr lang="es-ES" smtClean="0"/>
              <a:t>25/4/15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89C2-FB38-46A5-8D67-C590BA67BA2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4440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B4D9-6590-4F25-967E-C9B905FA88F3}" type="datetimeFigureOut">
              <a:rPr lang="es-ES" smtClean="0"/>
              <a:t>25/4/15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89C2-FB38-46A5-8D67-C590BA67BA2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45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B4D9-6590-4F25-967E-C9B905FA88F3}" type="datetimeFigureOut">
              <a:rPr lang="es-ES" smtClean="0"/>
              <a:t>25/4/15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89C2-FB38-46A5-8D67-C590BA67BA2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13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B4D9-6590-4F25-967E-C9B905FA88F3}" type="datetimeFigureOut">
              <a:rPr lang="es-ES" smtClean="0"/>
              <a:t>25/4/15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89C2-FB38-46A5-8D67-C590BA67BA2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4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B4D9-6590-4F25-967E-C9B905FA88F3}" type="datetimeFigureOut">
              <a:rPr lang="es-ES" smtClean="0"/>
              <a:t>25/4/15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89C2-FB38-46A5-8D67-C590BA67BA2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086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9B4D9-6590-4F25-967E-C9B905FA88F3}" type="datetimeFigureOut">
              <a:rPr lang="es-ES" smtClean="0"/>
              <a:t>25/4/15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089C2-FB38-46A5-8D67-C590BA67BA2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147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5469E-001F-4098-9343-368F6DA7D2E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25/4/15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3BD95-6283-48AA-BCC2-9DBA273817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3212976"/>
            <a:ext cx="9001000" cy="1470025"/>
          </a:xfrm>
        </p:spPr>
        <p:txBody>
          <a:bodyPr>
            <a:normAutofit fontScale="90000"/>
          </a:bodyPr>
          <a:lstStyle/>
          <a:p>
            <a:r>
              <a:rPr lang="es-ES" sz="4000" b="1" dirty="0">
                <a:solidFill>
                  <a:srgbClr val="4F81BD"/>
                </a:solidFill>
              </a:rPr>
              <a:t>Tratamiento de segunda línea (post-TKI) en pacientes con CNMP avanzado y mutaciones activadoras del </a:t>
            </a:r>
            <a:r>
              <a:rPr lang="es-ES" sz="4000" b="1" dirty="0" smtClean="0">
                <a:solidFill>
                  <a:srgbClr val="4F81BD"/>
                </a:solidFill>
              </a:rPr>
              <a:t>EGFR</a:t>
            </a:r>
            <a:endParaRPr lang="es-ES" sz="4000" b="1" dirty="0">
              <a:solidFill>
                <a:srgbClr val="4F81BD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4941168"/>
            <a:ext cx="6400800" cy="1392560"/>
          </a:xfrm>
        </p:spPr>
        <p:txBody>
          <a:bodyPr>
            <a:normAutofit/>
          </a:bodyPr>
          <a:lstStyle/>
          <a:p>
            <a:r>
              <a:rPr lang="es-ES" sz="2000" dirty="0" err="1" smtClean="0">
                <a:solidFill>
                  <a:schemeClr val="tx1"/>
                </a:solidFill>
              </a:rPr>
              <a:t>Dr</a:t>
            </a:r>
            <a:r>
              <a:rPr lang="es-ES" sz="2000" dirty="0" smtClean="0">
                <a:solidFill>
                  <a:schemeClr val="tx1"/>
                </a:solidFill>
              </a:rPr>
              <a:t> Oscar Juan Vidal</a:t>
            </a:r>
          </a:p>
          <a:p>
            <a:r>
              <a:rPr lang="es-ES" sz="2000" dirty="0" smtClean="0">
                <a:solidFill>
                  <a:schemeClr val="tx1"/>
                </a:solidFill>
              </a:rPr>
              <a:t>Hospital </a:t>
            </a:r>
            <a:r>
              <a:rPr lang="es-ES" sz="2000" dirty="0" err="1" smtClean="0">
                <a:solidFill>
                  <a:schemeClr val="tx1"/>
                </a:solidFill>
              </a:rPr>
              <a:t>Universitari</a:t>
            </a:r>
            <a:r>
              <a:rPr lang="es-ES" sz="2000" dirty="0" smtClean="0">
                <a:solidFill>
                  <a:schemeClr val="tx1"/>
                </a:solidFill>
              </a:rPr>
              <a:t> i </a:t>
            </a:r>
            <a:r>
              <a:rPr lang="es-ES" sz="2000" dirty="0" err="1" smtClean="0">
                <a:solidFill>
                  <a:schemeClr val="tx1"/>
                </a:solidFill>
              </a:rPr>
              <a:t>Politècnic</a:t>
            </a:r>
            <a:r>
              <a:rPr lang="es-ES" sz="2000" dirty="0" smtClean="0">
                <a:solidFill>
                  <a:schemeClr val="tx1"/>
                </a:solidFill>
              </a:rPr>
              <a:t> La Fe</a:t>
            </a:r>
          </a:p>
          <a:p>
            <a:r>
              <a:rPr lang="es-ES" sz="2000" dirty="0" smtClean="0">
                <a:solidFill>
                  <a:schemeClr val="tx1"/>
                </a:solidFill>
              </a:rPr>
              <a:t>Valencia, 4 de marzo de 2015</a:t>
            </a:r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1955800" cy="5588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188640"/>
            <a:ext cx="1981200" cy="9398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915816" y="2348880"/>
            <a:ext cx="3301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3366FF"/>
                </a:solidFill>
              </a:rPr>
              <a:t>IV REUNIÓN GIDO-GGCP</a:t>
            </a:r>
            <a:endParaRPr lang="es-ES" sz="2400" dirty="0">
              <a:solidFill>
                <a:srgbClr val="3366FF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771800" y="2708920"/>
            <a:ext cx="3022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 smtClean="0"/>
              <a:t>Baiona</a:t>
            </a:r>
            <a:r>
              <a:rPr lang="es-ES" sz="2000" dirty="0" smtClean="0"/>
              <a:t>, 25 de abril de 2015</a:t>
            </a:r>
            <a:endParaRPr lang="es-ES" sz="2000" dirty="0"/>
          </a:p>
        </p:txBody>
      </p:sp>
      <p:pic>
        <p:nvPicPr>
          <p:cNvPr id="8" name="Imagen 7" descr="parador_baiona_entran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32656"/>
            <a:ext cx="3672408" cy="209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61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5-03-04 a las 5.48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1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12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4F81BD"/>
                </a:solidFill>
              </a:rPr>
              <a:t>Tratamiento a la progresión de </a:t>
            </a:r>
            <a:r>
              <a:rPr lang="es-ES" b="1" dirty="0" err="1">
                <a:solidFill>
                  <a:srgbClr val="4F81BD"/>
                </a:solidFill>
              </a:rPr>
              <a:t>TKi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Quimioterapia</a:t>
            </a:r>
          </a:p>
          <a:p>
            <a:r>
              <a:rPr lang="es-ES" dirty="0" smtClean="0"/>
              <a:t>Inmunoterapia</a:t>
            </a:r>
          </a:p>
          <a:p>
            <a:r>
              <a:rPr lang="es-ES" b="1" dirty="0" smtClean="0">
                <a:solidFill>
                  <a:srgbClr val="800000"/>
                </a:solidFill>
              </a:rPr>
              <a:t>Mantener </a:t>
            </a:r>
            <a:r>
              <a:rPr lang="es-ES" b="1" dirty="0" err="1" smtClean="0">
                <a:solidFill>
                  <a:srgbClr val="800000"/>
                </a:solidFill>
              </a:rPr>
              <a:t>Tki</a:t>
            </a:r>
            <a:r>
              <a:rPr lang="es-ES" b="1" dirty="0" smtClean="0">
                <a:solidFill>
                  <a:srgbClr val="800000"/>
                </a:solidFill>
              </a:rPr>
              <a:t> +/- QT</a:t>
            </a:r>
          </a:p>
          <a:p>
            <a:r>
              <a:rPr lang="es-ES" dirty="0" err="1" smtClean="0"/>
              <a:t>Tki</a:t>
            </a:r>
            <a:r>
              <a:rPr lang="es-ES" dirty="0" smtClean="0"/>
              <a:t> 2ª generación</a:t>
            </a:r>
          </a:p>
          <a:p>
            <a:r>
              <a:rPr lang="es-ES" dirty="0" err="1" smtClean="0"/>
              <a:t>Afatinib</a:t>
            </a:r>
            <a:r>
              <a:rPr lang="es-ES" dirty="0" smtClean="0"/>
              <a:t> + </a:t>
            </a:r>
            <a:r>
              <a:rPr lang="es-ES" dirty="0" err="1" smtClean="0"/>
              <a:t>Cetuximab</a:t>
            </a:r>
            <a:endParaRPr lang="es-ES" dirty="0" smtClean="0"/>
          </a:p>
          <a:p>
            <a:r>
              <a:rPr lang="es-ES" dirty="0" err="1" smtClean="0"/>
              <a:t>Tki</a:t>
            </a:r>
            <a:r>
              <a:rPr lang="es-ES" dirty="0" smtClean="0"/>
              <a:t> 3ª </a:t>
            </a:r>
            <a:r>
              <a:rPr lang="es-ES" dirty="0" err="1" smtClean="0"/>
              <a:t>generació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1711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rgbClr val="4F81BD"/>
                </a:solidFill>
              </a:rPr>
              <a:t>ASPIRATION: </a:t>
            </a:r>
            <a:r>
              <a:rPr lang="es-ES" sz="3200" b="1" dirty="0" err="1">
                <a:solidFill>
                  <a:srgbClr val="4F81BD"/>
                </a:solidFill>
              </a:rPr>
              <a:t>first</a:t>
            </a:r>
            <a:r>
              <a:rPr lang="es-ES" sz="3200" b="1" dirty="0">
                <a:solidFill>
                  <a:srgbClr val="4F81BD"/>
                </a:solidFill>
              </a:rPr>
              <a:t>-line </a:t>
            </a:r>
            <a:r>
              <a:rPr lang="es-ES" sz="3200" b="1" dirty="0" err="1">
                <a:solidFill>
                  <a:srgbClr val="4F81BD"/>
                </a:solidFill>
              </a:rPr>
              <a:t>erlotinib</a:t>
            </a:r>
            <a:r>
              <a:rPr lang="es-ES" sz="3200" b="1" dirty="0">
                <a:solidFill>
                  <a:srgbClr val="4F81BD"/>
                </a:solidFill>
              </a:rPr>
              <a:t> (E) </a:t>
            </a:r>
            <a:r>
              <a:rPr lang="es-ES" sz="3200" b="1" dirty="0" err="1">
                <a:solidFill>
                  <a:srgbClr val="4F81BD"/>
                </a:solidFill>
              </a:rPr>
              <a:t>until</a:t>
            </a:r>
            <a:r>
              <a:rPr lang="es-ES" sz="3200" b="1" dirty="0">
                <a:solidFill>
                  <a:srgbClr val="4F81BD"/>
                </a:solidFill>
              </a:rPr>
              <a:t> and </a:t>
            </a:r>
            <a:r>
              <a:rPr lang="es-ES" sz="3200" b="1" dirty="0" err="1">
                <a:solidFill>
                  <a:srgbClr val="4F81BD"/>
                </a:solidFill>
              </a:rPr>
              <a:t>beyond</a:t>
            </a:r>
            <a:r>
              <a:rPr lang="es-ES" sz="3200" b="1" dirty="0">
                <a:solidFill>
                  <a:srgbClr val="4F81BD"/>
                </a:solidFill>
              </a:rPr>
              <a:t> RECIST </a:t>
            </a:r>
            <a:r>
              <a:rPr lang="es-ES" sz="3200" b="1" dirty="0" err="1">
                <a:solidFill>
                  <a:srgbClr val="4F81BD"/>
                </a:solidFill>
              </a:rPr>
              <a:t>progression</a:t>
            </a:r>
            <a:r>
              <a:rPr lang="es-ES" sz="3200" b="1" dirty="0">
                <a:solidFill>
                  <a:srgbClr val="4F81BD"/>
                </a:solidFill>
              </a:rPr>
              <a:t> (PD) in </a:t>
            </a:r>
            <a:r>
              <a:rPr lang="es-ES" sz="3200" b="1" dirty="0" err="1">
                <a:solidFill>
                  <a:srgbClr val="4F81BD"/>
                </a:solidFill>
              </a:rPr>
              <a:t>Asian</a:t>
            </a:r>
            <a:r>
              <a:rPr lang="es-ES" sz="3200" b="1" dirty="0">
                <a:solidFill>
                  <a:srgbClr val="4F81BD"/>
                </a:solidFill>
              </a:rPr>
              <a:t> </a:t>
            </a:r>
            <a:r>
              <a:rPr lang="es-ES" sz="3200" b="1" dirty="0" err="1">
                <a:solidFill>
                  <a:srgbClr val="4F81BD"/>
                </a:solidFill>
              </a:rPr>
              <a:t>patients</a:t>
            </a:r>
            <a:r>
              <a:rPr lang="es-ES" sz="3200" b="1" dirty="0">
                <a:solidFill>
                  <a:srgbClr val="4F81BD"/>
                </a:solidFill>
              </a:rPr>
              <a:t> (</a:t>
            </a:r>
            <a:r>
              <a:rPr lang="es-ES" sz="3200" b="1" dirty="0" err="1">
                <a:solidFill>
                  <a:srgbClr val="4F81BD"/>
                </a:solidFill>
              </a:rPr>
              <a:t>pts</a:t>
            </a:r>
            <a:r>
              <a:rPr lang="es-ES" sz="3200" b="1" dirty="0">
                <a:solidFill>
                  <a:srgbClr val="4F81BD"/>
                </a:solidFill>
              </a:rPr>
              <a:t>) </a:t>
            </a:r>
            <a:r>
              <a:rPr lang="es-ES" sz="3200" b="1" dirty="0" err="1">
                <a:solidFill>
                  <a:srgbClr val="4F81BD"/>
                </a:solidFill>
              </a:rPr>
              <a:t>with</a:t>
            </a:r>
            <a:r>
              <a:rPr lang="es-ES" sz="3200" b="1" dirty="0">
                <a:solidFill>
                  <a:srgbClr val="4F81BD"/>
                </a:solidFill>
              </a:rPr>
              <a:t> EGFR </a:t>
            </a:r>
            <a:r>
              <a:rPr lang="es-ES" sz="3200" b="1" dirty="0" err="1">
                <a:solidFill>
                  <a:srgbClr val="4F81BD"/>
                </a:solidFill>
              </a:rPr>
              <a:t>mutation</a:t>
            </a:r>
            <a:r>
              <a:rPr lang="es-ES" sz="3200" b="1" dirty="0">
                <a:solidFill>
                  <a:srgbClr val="4F81BD"/>
                </a:solidFill>
              </a:rPr>
              <a:t>-positive (</a:t>
            </a:r>
            <a:r>
              <a:rPr lang="es-ES" sz="3200" b="1" dirty="0" err="1">
                <a:solidFill>
                  <a:srgbClr val="4F81BD"/>
                </a:solidFill>
              </a:rPr>
              <a:t>mut</a:t>
            </a:r>
            <a:r>
              <a:rPr lang="es-ES" sz="3200" b="1" dirty="0">
                <a:solidFill>
                  <a:srgbClr val="4F81BD"/>
                </a:solidFill>
              </a:rPr>
              <a:t>+) NSCLC</a:t>
            </a:r>
            <a:endParaRPr lang="es-ES" sz="3200" dirty="0">
              <a:solidFill>
                <a:srgbClr val="4F81BD"/>
              </a:solidFill>
            </a:endParaRPr>
          </a:p>
        </p:txBody>
      </p:sp>
      <p:pic>
        <p:nvPicPr>
          <p:cNvPr id="5" name="Marcador de contenido 4" descr="Captura de pantalla 2015-03-04 a las 5.35.4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" b="640"/>
          <a:stretch>
            <a:fillRect/>
          </a:stretch>
        </p:blipFill>
        <p:spPr>
          <a:xfrm>
            <a:off x="179512" y="1772816"/>
            <a:ext cx="8824502" cy="4853136"/>
          </a:xfrm>
        </p:spPr>
      </p:pic>
    </p:spTree>
    <p:extLst>
      <p:ext uri="{BB962C8B-B14F-4D97-AF65-F5344CB8AC3E}">
        <p14:creationId xmlns:p14="http://schemas.microsoft.com/office/powerpoint/2010/main" val="2419946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ptura de pantalla 2015-03-04 a las 5.49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23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es-ES" sz="2800" dirty="0" err="1">
                <a:solidFill>
                  <a:srgbClr val="4F81BD"/>
                </a:solidFill>
              </a:rPr>
              <a:t>Gefitinib</a:t>
            </a:r>
            <a:r>
              <a:rPr lang="es-ES" sz="2800" dirty="0">
                <a:solidFill>
                  <a:srgbClr val="4F81BD"/>
                </a:solidFill>
              </a:rPr>
              <a:t>/</a:t>
            </a:r>
            <a:r>
              <a:rPr lang="es-ES" sz="2800" dirty="0" err="1">
                <a:solidFill>
                  <a:srgbClr val="4F81BD"/>
                </a:solidFill>
              </a:rPr>
              <a:t>chemotherapy</a:t>
            </a:r>
            <a:r>
              <a:rPr lang="es-ES" sz="2800" dirty="0">
                <a:solidFill>
                  <a:srgbClr val="4F81BD"/>
                </a:solidFill>
              </a:rPr>
              <a:t> vs </a:t>
            </a:r>
            <a:r>
              <a:rPr lang="es-ES" sz="2800" dirty="0" err="1">
                <a:solidFill>
                  <a:srgbClr val="4F81BD"/>
                </a:solidFill>
              </a:rPr>
              <a:t>chemotherapy</a:t>
            </a:r>
            <a:r>
              <a:rPr lang="es-ES" sz="2800" dirty="0">
                <a:solidFill>
                  <a:srgbClr val="4F81BD"/>
                </a:solidFill>
              </a:rPr>
              <a:t> in </a:t>
            </a:r>
            <a:r>
              <a:rPr lang="es-ES" sz="2800" dirty="0" smtClean="0">
                <a:solidFill>
                  <a:srgbClr val="4F81BD"/>
                </a:solidFill>
              </a:rPr>
              <a:t>EGFR </a:t>
            </a:r>
            <a:r>
              <a:rPr lang="es-ES" sz="2800" dirty="0" err="1">
                <a:solidFill>
                  <a:srgbClr val="4F81BD"/>
                </a:solidFill>
              </a:rPr>
              <a:t>mutation</a:t>
            </a:r>
            <a:r>
              <a:rPr lang="es-ES" sz="2800" dirty="0">
                <a:solidFill>
                  <a:srgbClr val="4F81BD"/>
                </a:solidFill>
              </a:rPr>
              <a:t>-positive </a:t>
            </a:r>
            <a:r>
              <a:rPr lang="es-ES" sz="2800" dirty="0" smtClean="0">
                <a:solidFill>
                  <a:srgbClr val="4F81BD"/>
                </a:solidFill>
              </a:rPr>
              <a:t>NSCLC </a:t>
            </a:r>
            <a:r>
              <a:rPr lang="es-ES" sz="2800" dirty="0" err="1">
                <a:solidFill>
                  <a:srgbClr val="4F81BD"/>
                </a:solidFill>
              </a:rPr>
              <a:t>after</a:t>
            </a:r>
            <a:r>
              <a:rPr lang="es-ES" sz="2800" dirty="0">
                <a:solidFill>
                  <a:srgbClr val="4F81BD"/>
                </a:solidFill>
              </a:rPr>
              <a:t> </a:t>
            </a:r>
            <a:r>
              <a:rPr lang="es-ES" sz="2800" dirty="0" err="1">
                <a:solidFill>
                  <a:srgbClr val="4F81BD"/>
                </a:solidFill>
              </a:rPr>
              <a:t>progression</a:t>
            </a:r>
            <a:r>
              <a:rPr lang="es-ES" sz="2800" dirty="0">
                <a:solidFill>
                  <a:srgbClr val="4F81BD"/>
                </a:solidFill>
              </a:rPr>
              <a:t> </a:t>
            </a:r>
            <a:r>
              <a:rPr lang="es-ES" sz="2800" dirty="0" err="1">
                <a:solidFill>
                  <a:srgbClr val="4F81BD"/>
                </a:solidFill>
              </a:rPr>
              <a:t>on</a:t>
            </a:r>
            <a:r>
              <a:rPr lang="es-ES" sz="2800" dirty="0">
                <a:solidFill>
                  <a:srgbClr val="4F81BD"/>
                </a:solidFill>
              </a:rPr>
              <a:t> </a:t>
            </a:r>
            <a:r>
              <a:rPr lang="es-ES" sz="2800" dirty="0" err="1">
                <a:solidFill>
                  <a:srgbClr val="4F81BD"/>
                </a:solidFill>
              </a:rPr>
              <a:t>first</a:t>
            </a:r>
            <a:r>
              <a:rPr lang="es-ES" sz="2800" dirty="0">
                <a:solidFill>
                  <a:srgbClr val="4F81BD"/>
                </a:solidFill>
              </a:rPr>
              <a:t>-line </a:t>
            </a:r>
            <a:r>
              <a:rPr lang="es-ES" sz="2800" dirty="0" err="1">
                <a:solidFill>
                  <a:srgbClr val="4F81BD"/>
                </a:solidFill>
              </a:rPr>
              <a:t>gefitinib</a:t>
            </a:r>
            <a:r>
              <a:rPr lang="es-ES" sz="2800" dirty="0">
                <a:solidFill>
                  <a:srgbClr val="4F81BD"/>
                </a:solidFill>
              </a:rPr>
              <a:t>: </a:t>
            </a:r>
            <a:r>
              <a:rPr lang="es-ES" sz="2800" dirty="0" err="1">
                <a:solidFill>
                  <a:srgbClr val="4F81BD"/>
                </a:solidFill>
              </a:rPr>
              <a:t>The</a:t>
            </a:r>
            <a:r>
              <a:rPr lang="es-ES" sz="2800" dirty="0">
                <a:solidFill>
                  <a:srgbClr val="4F81BD"/>
                </a:solidFill>
              </a:rPr>
              <a:t> </a:t>
            </a:r>
            <a:r>
              <a:rPr lang="es-ES" sz="2800" dirty="0" err="1">
                <a:solidFill>
                  <a:srgbClr val="4F81BD"/>
                </a:solidFill>
              </a:rPr>
              <a:t>phase</a:t>
            </a:r>
            <a:r>
              <a:rPr lang="es-ES" sz="2800" dirty="0">
                <a:solidFill>
                  <a:srgbClr val="4F81BD"/>
                </a:solidFill>
              </a:rPr>
              <a:t> III, </a:t>
            </a:r>
            <a:r>
              <a:rPr lang="es-ES" sz="2800" dirty="0" err="1">
                <a:solidFill>
                  <a:srgbClr val="4F81BD"/>
                </a:solidFill>
              </a:rPr>
              <a:t>randomised</a:t>
            </a:r>
            <a:r>
              <a:rPr lang="es-ES" sz="2800" dirty="0">
                <a:solidFill>
                  <a:srgbClr val="4F81BD"/>
                </a:solidFill>
              </a:rPr>
              <a:t> IMPRESS </a:t>
            </a:r>
            <a:r>
              <a:rPr lang="es-ES" sz="2800" dirty="0" err="1">
                <a:solidFill>
                  <a:srgbClr val="4F81BD"/>
                </a:solidFill>
              </a:rPr>
              <a:t>study</a:t>
            </a:r>
            <a:endParaRPr lang="es-ES" sz="2800" dirty="0">
              <a:solidFill>
                <a:srgbClr val="4F81BD"/>
              </a:solidFill>
            </a:endParaRPr>
          </a:p>
        </p:txBody>
      </p:sp>
      <p:pic>
        <p:nvPicPr>
          <p:cNvPr id="4" name="Marcador de contenido 3" descr="Captura de pantalla 2015-03-04 a las 5.39.3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97" b="-16297"/>
          <a:stretch>
            <a:fillRect/>
          </a:stretch>
        </p:blipFill>
        <p:spPr>
          <a:xfrm>
            <a:off x="107504" y="1700808"/>
            <a:ext cx="8880431" cy="4464198"/>
          </a:xfrm>
        </p:spPr>
      </p:pic>
    </p:spTree>
    <p:extLst>
      <p:ext uri="{BB962C8B-B14F-4D97-AF65-F5344CB8AC3E}">
        <p14:creationId xmlns:p14="http://schemas.microsoft.com/office/powerpoint/2010/main" val="2192872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5-03-04 a las 5.49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9"/>
            <a:ext cx="9144000" cy="685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9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5-03-04 a las 5.50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2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5-03-04 a las 5.50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" y="0"/>
            <a:ext cx="9160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62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5-03-04 a las 5.57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6"/>
            <a:ext cx="9152944" cy="684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34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5-03-04 a las 5.59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9" y="0"/>
            <a:ext cx="9128011" cy="68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019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Ensayos fase III de </a:t>
            </a:r>
            <a:r>
              <a:rPr lang="es-ES" b="1" dirty="0" err="1" smtClean="0">
                <a:solidFill>
                  <a:schemeClr val="accent1"/>
                </a:solidFill>
              </a:rPr>
              <a:t>iTK</a:t>
            </a:r>
            <a:r>
              <a:rPr lang="es-ES" b="1" dirty="0" smtClean="0">
                <a:solidFill>
                  <a:schemeClr val="accent1"/>
                </a:solidFill>
              </a:rPr>
              <a:t> de EGFR de 1ª generación en pacientes EGFR +</a:t>
            </a:r>
            <a:endParaRPr lang="es-ES" b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Group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065866"/>
              </p:ext>
            </p:extLst>
          </p:nvPr>
        </p:nvGraphicFramePr>
        <p:xfrm>
          <a:off x="179512" y="1556792"/>
          <a:ext cx="8784974" cy="3639004"/>
        </p:xfrm>
        <a:graphic>
          <a:graphicData uri="http://schemas.openxmlformats.org/drawingml/2006/table">
            <a:tbl>
              <a:tblPr/>
              <a:tblGrid>
                <a:gridCol w="1022998"/>
                <a:gridCol w="852498"/>
                <a:gridCol w="788800"/>
                <a:gridCol w="648072"/>
                <a:gridCol w="1368152"/>
                <a:gridCol w="936104"/>
                <a:gridCol w="1008112"/>
                <a:gridCol w="1080120"/>
                <a:gridCol w="1080118"/>
              </a:tblGrid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Author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Study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Agent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 (EGFR mut +)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RR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Median PFS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E46C0A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PFS HR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OS (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OS HR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Mok et al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IPASS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Gefitinib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261</a:t>
                      </a: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71.2% vs 47.3%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9.8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6.4 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0.48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(0.36-0.64)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21.6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21.9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(0.76-1.33)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Han et al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First-SIGNAL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Gefitinib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42</a:t>
                      </a: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84.6% vs 37.5%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8.0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6.3 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0.54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(0.27-1.1)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27.2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25.6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(0.50-2.18)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Mitsudomi et al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WJTOG 3405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Gefitinib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172</a:t>
                      </a: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62.1% vs 32.2%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9.2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6.3 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0.49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(0.34-0.71)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30.9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NR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1.25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(0.88-1.78)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Maemondo et al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NEJGSG002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Gefitinib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230</a:t>
                      </a: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73.7% vs 30.7%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10.8 </a:t>
                      </a:r>
                      <a:r>
                        <a:rPr kumimoji="0" lang="en-US" altLang="zh-CN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5.4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0.30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(0.22-0.41)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30.5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23.6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0.89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(0.63-1.24)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Zhou et al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OPTIMAL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Erlotinib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154</a:t>
                      </a: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83% vs 36%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13.7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4.6 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(0.10-0.26)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22.7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28.9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(0.69-1.58)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Rosell et al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EURTAC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Erlotinib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174</a:t>
                      </a: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58% vs 15%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9.7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5.2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0.47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(0.28-0.78)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19.3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19.5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(0.64-1.35)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380653" y="5805264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cs typeface="Arial" charset="0"/>
              </a:rPr>
              <a:t>Mok</a:t>
            </a:r>
            <a:r>
              <a:rPr lang="en-US" sz="1400" dirty="0" smtClean="0">
                <a:cs typeface="Arial" charset="0"/>
              </a:rPr>
              <a:t> TS, et al. </a:t>
            </a:r>
            <a:r>
              <a:rPr lang="en-US" sz="1400" i="1" dirty="0" smtClean="0">
                <a:cs typeface="Arial" charset="0"/>
              </a:rPr>
              <a:t>N </a:t>
            </a:r>
            <a:r>
              <a:rPr lang="en-US" sz="1400" i="1" dirty="0" err="1" smtClean="0">
                <a:cs typeface="Arial" charset="0"/>
              </a:rPr>
              <a:t>Engl</a:t>
            </a:r>
            <a:r>
              <a:rPr lang="en-US" sz="1400" i="1" dirty="0" smtClean="0">
                <a:cs typeface="Arial" charset="0"/>
              </a:rPr>
              <a:t> J Med</a:t>
            </a:r>
            <a:r>
              <a:rPr lang="en-US" sz="1400" dirty="0" smtClean="0">
                <a:cs typeface="Arial" charset="0"/>
              </a:rPr>
              <a:t>. 2009;361(10):947-957. Han J-Y, et al. </a:t>
            </a:r>
            <a:r>
              <a:rPr lang="en-US" sz="1400" i="1" dirty="0" smtClean="0">
                <a:cs typeface="Arial" charset="0"/>
              </a:rPr>
              <a:t>J </a:t>
            </a:r>
            <a:r>
              <a:rPr lang="en-US" sz="1400" i="1" dirty="0" err="1" smtClean="0">
                <a:cs typeface="Arial" charset="0"/>
              </a:rPr>
              <a:t>Clin</a:t>
            </a:r>
            <a:r>
              <a:rPr lang="en-US" sz="1400" i="1" dirty="0" smtClean="0">
                <a:cs typeface="Arial" charset="0"/>
              </a:rPr>
              <a:t> </a:t>
            </a:r>
            <a:r>
              <a:rPr lang="en-US" sz="1400" i="1" dirty="0" err="1" smtClean="0">
                <a:cs typeface="Arial" charset="0"/>
              </a:rPr>
              <a:t>Oncol</a:t>
            </a:r>
            <a:r>
              <a:rPr lang="en-US" sz="1400" dirty="0" smtClean="0">
                <a:cs typeface="Arial" charset="0"/>
              </a:rPr>
              <a:t>. 2012; 30:1122-1128. </a:t>
            </a:r>
            <a:r>
              <a:rPr lang="en-US" sz="1400" dirty="0" err="1" smtClean="0">
                <a:cs typeface="Arial" charset="0"/>
              </a:rPr>
              <a:t>Mitsudomi</a:t>
            </a:r>
            <a:r>
              <a:rPr lang="en-US" sz="1400" dirty="0" smtClean="0">
                <a:cs typeface="Arial" charset="0"/>
              </a:rPr>
              <a:t> T, et al. </a:t>
            </a:r>
            <a:r>
              <a:rPr lang="it-IT" sz="1400" i="1" dirty="0" smtClean="0">
                <a:cs typeface="Arial" charset="0"/>
              </a:rPr>
              <a:t>Lancet Oncol</a:t>
            </a:r>
            <a:r>
              <a:rPr lang="it-IT" sz="1400" dirty="0" smtClean="0">
                <a:cs typeface="Arial" charset="0"/>
              </a:rPr>
              <a:t>. 2010;11(2):121-128. </a:t>
            </a:r>
            <a:r>
              <a:rPr lang="en-US" sz="1400" dirty="0" err="1" smtClean="0">
                <a:cs typeface="Arial" charset="0"/>
              </a:rPr>
              <a:t>Maemondo</a:t>
            </a:r>
            <a:r>
              <a:rPr lang="en-US" sz="1400" dirty="0" smtClean="0">
                <a:cs typeface="Arial" charset="0"/>
              </a:rPr>
              <a:t> M, et al. </a:t>
            </a:r>
            <a:r>
              <a:rPr lang="en-US" sz="1400" i="1" dirty="0" smtClean="0">
                <a:cs typeface="Arial" charset="0"/>
              </a:rPr>
              <a:t>N </a:t>
            </a:r>
            <a:r>
              <a:rPr lang="en-US" sz="1400" i="1" dirty="0" err="1" smtClean="0">
                <a:cs typeface="Arial" charset="0"/>
              </a:rPr>
              <a:t>Engl</a:t>
            </a:r>
            <a:r>
              <a:rPr lang="en-US" sz="1400" i="1" dirty="0" smtClean="0">
                <a:cs typeface="Arial" charset="0"/>
              </a:rPr>
              <a:t> J Med</a:t>
            </a:r>
            <a:r>
              <a:rPr lang="en-US" sz="1400" dirty="0" smtClean="0">
                <a:cs typeface="Arial" charset="0"/>
              </a:rPr>
              <a:t>. 2010;362(25):2380-2388. Zhou C, et al. </a:t>
            </a:r>
            <a:r>
              <a:rPr lang="en-US" sz="1400" i="1" dirty="0" smtClean="0">
                <a:cs typeface="Arial" charset="0"/>
              </a:rPr>
              <a:t>Lancet </a:t>
            </a:r>
            <a:r>
              <a:rPr lang="en-US" sz="1400" i="1" dirty="0" err="1" smtClean="0">
                <a:cs typeface="Arial" charset="0"/>
              </a:rPr>
              <a:t>Oncol</a:t>
            </a:r>
            <a:r>
              <a:rPr lang="en-US" sz="1400" dirty="0" smtClean="0">
                <a:cs typeface="Arial" charset="0"/>
              </a:rPr>
              <a:t>. 2011;12(8):735-742. Zhou C, et al. </a:t>
            </a:r>
            <a:r>
              <a:rPr lang="ro-RO" sz="1400" i="1" dirty="0" smtClean="0">
                <a:cs typeface="Arial" charset="0"/>
              </a:rPr>
              <a:t>J Clin Oncol</a:t>
            </a:r>
            <a:r>
              <a:rPr lang="en-US" sz="1400" dirty="0" smtClean="0">
                <a:cs typeface="Arial" charset="0"/>
              </a:rPr>
              <a:t>.</a:t>
            </a:r>
            <a:r>
              <a:rPr lang="ro-RO" sz="1400" dirty="0" smtClean="0">
                <a:cs typeface="Arial" charset="0"/>
              </a:rPr>
              <a:t> 2012</a:t>
            </a:r>
            <a:r>
              <a:rPr lang="en-US" sz="1400" dirty="0" smtClean="0">
                <a:cs typeface="Arial" charset="0"/>
              </a:rPr>
              <a:t>;30</a:t>
            </a:r>
            <a:r>
              <a:rPr lang="ro-RO" sz="1400" dirty="0" smtClean="0">
                <a:cs typeface="Arial" charset="0"/>
              </a:rPr>
              <a:t>(suppl</a:t>
            </a:r>
            <a:r>
              <a:rPr lang="en-US" sz="1400" dirty="0" smtClean="0">
                <a:cs typeface="Arial" charset="0"/>
              </a:rPr>
              <a:t>):</a:t>
            </a:r>
            <a:r>
              <a:rPr lang="ro-RO" sz="1400" dirty="0" smtClean="0">
                <a:cs typeface="Arial" charset="0"/>
              </a:rPr>
              <a:t> abstr</a:t>
            </a:r>
            <a:r>
              <a:rPr lang="en-US" sz="1400" dirty="0" smtClean="0">
                <a:cs typeface="Arial" charset="0"/>
              </a:rPr>
              <a:t>act</a:t>
            </a:r>
            <a:r>
              <a:rPr lang="ro-RO" sz="1400" dirty="0" smtClean="0">
                <a:cs typeface="Arial" charset="0"/>
              </a:rPr>
              <a:t> 7520. </a:t>
            </a:r>
            <a:r>
              <a:rPr lang="fr-FR" sz="1400" dirty="0" err="1" smtClean="0">
                <a:cs typeface="Arial" charset="0"/>
              </a:rPr>
              <a:t>Rosell</a:t>
            </a:r>
            <a:r>
              <a:rPr lang="fr-FR" sz="1400" dirty="0" smtClean="0">
                <a:cs typeface="Arial" charset="0"/>
              </a:rPr>
              <a:t> R, et al. </a:t>
            </a:r>
            <a:r>
              <a:rPr lang="fr-FR" sz="1400" i="1" dirty="0" smtClean="0">
                <a:cs typeface="Arial" charset="0"/>
              </a:rPr>
              <a:t>Lancet </a:t>
            </a:r>
            <a:r>
              <a:rPr lang="fr-FR" sz="1400" i="1" dirty="0" err="1" smtClean="0">
                <a:cs typeface="Arial" charset="0"/>
              </a:rPr>
              <a:t>Oncol</a:t>
            </a:r>
            <a:r>
              <a:rPr lang="fr-FR" sz="1400" dirty="0" smtClean="0">
                <a:cs typeface="Arial" charset="0"/>
              </a:rPr>
              <a:t>. 2012;13: 239-246.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708883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4F81BD"/>
                </a:solidFill>
              </a:rPr>
              <a:t>Tratamiento a la progresión de </a:t>
            </a:r>
            <a:r>
              <a:rPr lang="es-ES" b="1" dirty="0" err="1">
                <a:solidFill>
                  <a:srgbClr val="4F81BD"/>
                </a:solidFill>
              </a:rPr>
              <a:t>TKi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Quimioterapia</a:t>
            </a:r>
          </a:p>
          <a:p>
            <a:r>
              <a:rPr lang="es-ES" dirty="0" smtClean="0"/>
              <a:t>Inmunoterapia</a:t>
            </a:r>
          </a:p>
          <a:p>
            <a:r>
              <a:rPr lang="es-ES" dirty="0" smtClean="0"/>
              <a:t>Mantener </a:t>
            </a:r>
            <a:r>
              <a:rPr lang="es-ES" dirty="0" err="1" smtClean="0"/>
              <a:t>Tki</a:t>
            </a:r>
            <a:r>
              <a:rPr lang="es-ES" dirty="0" smtClean="0"/>
              <a:t> +/- QT</a:t>
            </a:r>
          </a:p>
          <a:p>
            <a:r>
              <a:rPr lang="es-ES" b="1" dirty="0" err="1" smtClean="0">
                <a:solidFill>
                  <a:srgbClr val="800000"/>
                </a:solidFill>
              </a:rPr>
              <a:t>Tki</a:t>
            </a:r>
            <a:r>
              <a:rPr lang="es-ES" b="1" dirty="0" smtClean="0">
                <a:solidFill>
                  <a:srgbClr val="800000"/>
                </a:solidFill>
              </a:rPr>
              <a:t> 2ª generación</a:t>
            </a:r>
          </a:p>
          <a:p>
            <a:r>
              <a:rPr lang="es-ES" dirty="0" err="1" smtClean="0"/>
              <a:t>Afatinib</a:t>
            </a:r>
            <a:r>
              <a:rPr lang="es-ES" dirty="0" smtClean="0"/>
              <a:t> + </a:t>
            </a:r>
            <a:r>
              <a:rPr lang="es-ES" dirty="0" err="1" smtClean="0"/>
              <a:t>Cetuximab</a:t>
            </a:r>
            <a:endParaRPr lang="es-ES" dirty="0" smtClean="0"/>
          </a:p>
          <a:p>
            <a:r>
              <a:rPr lang="es-ES" dirty="0" err="1" smtClean="0"/>
              <a:t>Tki</a:t>
            </a:r>
            <a:r>
              <a:rPr lang="es-ES" dirty="0" smtClean="0"/>
              <a:t> 3ª </a:t>
            </a:r>
            <a:r>
              <a:rPr lang="es-ES" dirty="0" err="1" smtClean="0"/>
              <a:t>generació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6652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1186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4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94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1059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75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313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65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94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2700"/>
            <a:ext cx="91059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26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58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12700"/>
            <a:ext cx="90932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04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17"/>
          <p:cNvSpPr>
            <a:spLocks noChangeArrowheads="1"/>
          </p:cNvSpPr>
          <p:nvPr/>
        </p:nvSpPr>
        <p:spPr bwMode="blackWhite">
          <a:xfrm>
            <a:off x="146764" y="3043219"/>
            <a:ext cx="2686756" cy="2237851"/>
          </a:xfrm>
          <a:prstGeom prst="roundRect">
            <a:avLst>
              <a:gd name="adj" fmla="val 11509"/>
            </a:avLst>
          </a:prstGeom>
          <a:solidFill>
            <a:srgbClr val="DFD8D3"/>
          </a:solidFill>
          <a:ln w="38100" algn="ctr">
            <a:noFill/>
            <a:round/>
            <a:headEnd/>
            <a:tailEnd/>
          </a:ln>
        </p:spPr>
        <p:txBody>
          <a:bodyPr wrap="square" tIns="91440" bIns="109728" anchor="ctr">
            <a:spAutoFit/>
          </a:bodyPr>
          <a:lstStyle/>
          <a:p>
            <a:pPr marL="91440" indent="-91440" algn="l" rtl="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s-ES" sz="1200" b="1" i="0" u="none" baseline="0" dirty="0">
                <a:cs typeface="Arial"/>
              </a:rPr>
              <a:t>CPNM en estadio IIIB </a:t>
            </a:r>
            <a:r>
              <a:rPr lang="es-ES" sz="1200" b="1" i="0" u="none" baseline="0" dirty="0" smtClean="0">
                <a:cs typeface="Arial"/>
              </a:rPr>
              <a:t>(</a:t>
            </a:r>
            <a:r>
              <a:rPr lang="es-ES" sz="1200" b="1" dirty="0" err="1" smtClean="0">
                <a:cs typeface="Arial"/>
              </a:rPr>
              <a:t>wet</a:t>
            </a:r>
            <a:r>
              <a:rPr lang="es-ES" sz="1200" b="1" i="0" u="none" baseline="0" dirty="0" smtClean="0">
                <a:cs typeface="Arial"/>
              </a:rPr>
              <a:t>)/</a:t>
            </a:r>
            <a:r>
              <a:rPr lang="es-ES" sz="1200" b="1" i="0" u="none" baseline="0" dirty="0">
                <a:cs typeface="Arial"/>
              </a:rPr>
              <a:t>IV</a:t>
            </a:r>
          </a:p>
          <a:p>
            <a:pPr marL="91440" indent="-91440" algn="l" rtl="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s-ES" sz="1200" b="1" i="0" u="none" baseline="0" dirty="0">
                <a:cs typeface="Arial"/>
              </a:rPr>
              <a:t>Al menos una línea de quimioterapia que incluya platino/</a:t>
            </a:r>
            <a:r>
              <a:rPr lang="es-ES" sz="1200" b="1" i="0" u="none" baseline="0" dirty="0" err="1">
                <a:cs typeface="Arial"/>
              </a:rPr>
              <a:t>pemetrexed</a:t>
            </a:r>
            <a:endParaRPr lang="es-ES" sz="1200" b="1" i="0" u="none" baseline="0" dirty="0">
              <a:cs typeface="Arial"/>
            </a:endParaRPr>
          </a:p>
          <a:p>
            <a:pPr marL="91440" indent="-91440" algn="l" rtl="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s-ES" sz="1200" b="1" i="0" u="none" baseline="0" dirty="0">
                <a:cs typeface="Arial"/>
              </a:rPr>
              <a:t>Fracaso terapéutico de </a:t>
            </a:r>
            <a:r>
              <a:rPr lang="es-ES" sz="1200" b="1" i="0" u="none" baseline="0" dirty="0" err="1">
                <a:cs typeface="Arial"/>
              </a:rPr>
              <a:t>erlotinib</a:t>
            </a:r>
            <a:r>
              <a:rPr lang="es-ES" sz="1200" b="1" i="0" u="none" baseline="0" dirty="0">
                <a:cs typeface="Arial"/>
              </a:rPr>
              <a:t> o </a:t>
            </a:r>
            <a:r>
              <a:rPr lang="es-ES" sz="1200" b="1" i="0" u="none" baseline="0" dirty="0" err="1">
                <a:cs typeface="Arial"/>
              </a:rPr>
              <a:t>gefitinib</a:t>
            </a:r>
            <a:r>
              <a:rPr lang="es-ES" sz="1200" b="1" i="0" u="none" baseline="0" dirty="0">
                <a:cs typeface="Arial"/>
              </a:rPr>
              <a:t> después de ≥ 12 semanas de beneficio clínico</a:t>
            </a:r>
          </a:p>
          <a:p>
            <a:pPr marL="91440" indent="-91440" algn="l" rtl="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s-ES" sz="1200" b="1" i="0" u="none" baseline="0" dirty="0">
                <a:cs typeface="Arial"/>
              </a:rPr>
              <a:t>CF del ECOG 0-2</a:t>
            </a:r>
            <a:endParaRPr lang="es-ES" sz="1200" b="1" dirty="0">
              <a:cs typeface="Arial"/>
            </a:endParaRPr>
          </a:p>
        </p:txBody>
      </p:sp>
      <p:sp>
        <p:nvSpPr>
          <p:cNvPr id="32" name="AutoShape 20"/>
          <p:cNvSpPr>
            <a:spLocks noChangeArrowheads="1"/>
          </p:cNvSpPr>
          <p:nvPr/>
        </p:nvSpPr>
        <p:spPr bwMode="blackWhite">
          <a:xfrm>
            <a:off x="6951225" y="3026402"/>
            <a:ext cx="2058879" cy="10656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0" eaLnBrk="0" hangingPunct="0"/>
            <a:r>
              <a:rPr lang="es-ES" sz="1200" b="1" i="0" u="none" baseline="0">
                <a:solidFill>
                  <a:prstClr val="white"/>
                </a:solidFill>
                <a:cs typeface="Arial"/>
              </a:rPr>
              <a:t>Afatinib 40 mg/d </a:t>
            </a:r>
          </a:p>
          <a:p>
            <a:pPr algn="ctr" rtl="0" eaLnBrk="0" hangingPunct="0"/>
            <a:r>
              <a:rPr lang="es-ES" sz="1200" b="1" i="0" u="none" baseline="0">
                <a:solidFill>
                  <a:prstClr val="white"/>
                </a:solidFill>
                <a:cs typeface="Arial"/>
              </a:rPr>
              <a:t>+</a:t>
            </a:r>
          </a:p>
          <a:p>
            <a:pPr algn="ctr" rtl="0" eaLnBrk="0" hangingPunct="0"/>
            <a:r>
              <a:rPr lang="es-ES" sz="1200" b="1" i="0" u="none" baseline="0">
                <a:solidFill>
                  <a:prstClr val="white"/>
                </a:solidFill>
                <a:cs typeface="Arial"/>
              </a:rPr>
              <a:t>Paclitaxel </a:t>
            </a:r>
          </a:p>
          <a:p>
            <a:pPr algn="ctr" rtl="0" eaLnBrk="0" hangingPunct="0"/>
            <a:r>
              <a:rPr lang="es-ES" sz="1200" b="1" i="0" u="none" baseline="0">
                <a:solidFill>
                  <a:prstClr val="white"/>
                </a:solidFill>
                <a:cs typeface="Arial"/>
              </a:rPr>
              <a:t>80 mg/m</a:t>
            </a:r>
            <a:r>
              <a:rPr lang="es-ES" sz="1200" b="1" i="0" u="none" baseline="30000">
                <a:solidFill>
                  <a:prstClr val="white"/>
                </a:solidFill>
                <a:cs typeface="Arial"/>
              </a:rPr>
              <a:t>2</a:t>
            </a:r>
            <a:r>
              <a:rPr lang="es-ES" sz="1200" b="1" i="0" u="none" baseline="0">
                <a:solidFill>
                  <a:prstClr val="white"/>
                </a:solidFill>
                <a:cs typeface="Arial"/>
              </a:rPr>
              <a:t> cada semana</a:t>
            </a:r>
            <a:endParaRPr lang="es-ES" sz="1200" b="1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34" name="AutoShape 21"/>
          <p:cNvSpPr>
            <a:spLocks noChangeArrowheads="1"/>
          </p:cNvSpPr>
          <p:nvPr/>
        </p:nvSpPr>
        <p:spPr bwMode="blackWhite">
          <a:xfrm>
            <a:off x="6951225" y="4183935"/>
            <a:ext cx="2057400" cy="1069848"/>
          </a:xfrm>
          <a:prstGeom prst="roundRect">
            <a:avLst>
              <a:gd name="adj" fmla="val 10435"/>
            </a:avLst>
          </a:prstGeom>
          <a:solidFill>
            <a:schemeClr val="accent1"/>
          </a:solidFill>
          <a:ln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0">
              <a:defRPr/>
            </a:pPr>
            <a:r>
              <a:rPr lang="es-ES" sz="1200" b="1" i="0" u="none" baseline="0" dirty="0">
                <a:solidFill>
                  <a:prstClr val="white"/>
                </a:solidFill>
                <a:cs typeface="Arial"/>
              </a:rPr>
              <a:t>Elección del investigador </a:t>
            </a:r>
          </a:p>
          <a:p>
            <a:pPr algn="ctr" rtl="0">
              <a:defRPr/>
            </a:pPr>
            <a:r>
              <a:rPr lang="es-ES" sz="1200" b="1" i="0" u="none" baseline="0" dirty="0" smtClean="0">
                <a:solidFill>
                  <a:prstClr val="white"/>
                </a:solidFill>
                <a:cs typeface="Arial"/>
              </a:rPr>
              <a:t>Quimioterapia con </a:t>
            </a:r>
            <a:r>
              <a:rPr lang="es-ES" sz="1200" b="1" dirty="0">
                <a:solidFill>
                  <a:prstClr val="white"/>
                </a:solidFill>
                <a:cs typeface="Arial"/>
              </a:rPr>
              <a:t/>
            </a:r>
            <a:br>
              <a:rPr lang="es-ES" sz="1200" b="1" dirty="0">
                <a:solidFill>
                  <a:prstClr val="white"/>
                </a:solidFill>
                <a:cs typeface="Arial"/>
              </a:rPr>
            </a:br>
            <a:r>
              <a:rPr lang="es-ES" sz="1200" b="1" i="0" u="none" baseline="0" dirty="0">
                <a:solidFill>
                  <a:prstClr val="white"/>
                </a:solidFill>
                <a:cs typeface="Arial"/>
              </a:rPr>
              <a:t>un solo fármaco</a:t>
            </a:r>
            <a:endParaRPr lang="es-ES" sz="1200" b="1" dirty="0">
              <a:solidFill>
                <a:prstClr val="white"/>
              </a:solidFill>
              <a:cs typeface="Arial"/>
            </a:endParaRPr>
          </a:p>
        </p:txBody>
      </p:sp>
      <p:cxnSp>
        <p:nvCxnSpPr>
          <p:cNvPr id="35" name="AutoShape 22"/>
          <p:cNvCxnSpPr>
            <a:cxnSpLocks noChangeShapeType="1"/>
            <a:endCxn id="32" idx="1"/>
          </p:cNvCxnSpPr>
          <p:nvPr/>
        </p:nvCxnSpPr>
        <p:spPr bwMode="auto">
          <a:xfrm flipV="1">
            <a:off x="6259801" y="3559241"/>
            <a:ext cx="691424" cy="61353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miter lim="800000"/>
            <a:headEnd type="none" w="med" len="med"/>
            <a:tailEnd type="triangle" w="med" len="med"/>
          </a:ln>
          <a:effectLst/>
          <a:extLst/>
        </p:spPr>
      </p:cxnSp>
      <p:cxnSp>
        <p:nvCxnSpPr>
          <p:cNvPr id="36" name="AutoShape 23"/>
          <p:cNvCxnSpPr>
            <a:cxnSpLocks noChangeShapeType="1"/>
            <a:endCxn id="34" idx="1"/>
          </p:cNvCxnSpPr>
          <p:nvPr/>
        </p:nvCxnSpPr>
        <p:spPr bwMode="auto">
          <a:xfrm>
            <a:off x="6259801" y="4166952"/>
            <a:ext cx="691424" cy="55190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miter lim="800000"/>
            <a:headEnd type="none" w="med" len="med"/>
            <a:tailEnd type="triangle" w="med" len="med"/>
          </a:ln>
          <a:effectLst/>
          <a:extLst/>
        </p:spPr>
      </p:cxnSp>
      <p:sp>
        <p:nvSpPr>
          <p:cNvPr id="41" name="AutoShape 20"/>
          <p:cNvSpPr>
            <a:spLocks noChangeArrowheads="1"/>
          </p:cNvSpPr>
          <p:nvPr/>
        </p:nvSpPr>
        <p:spPr bwMode="blackWhite">
          <a:xfrm>
            <a:off x="3160891" y="3257772"/>
            <a:ext cx="1230489" cy="182612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0" eaLnBrk="0" hangingPunct="0"/>
            <a:r>
              <a:rPr lang="es-ES" sz="1200" b="1" i="0" u="none" baseline="0">
                <a:solidFill>
                  <a:prstClr val="white"/>
                </a:solidFill>
                <a:cs typeface="Arial"/>
              </a:rPr>
              <a:t>Afatinib </a:t>
            </a:r>
          </a:p>
          <a:p>
            <a:pPr algn="ctr" rtl="0" eaLnBrk="0" hangingPunct="0"/>
            <a:r>
              <a:rPr lang="es-ES" sz="1200" b="1" i="0" u="none" baseline="0">
                <a:solidFill>
                  <a:prstClr val="white"/>
                </a:solidFill>
                <a:cs typeface="Arial"/>
              </a:rPr>
              <a:t>50 mg/d </a:t>
            </a:r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blackWhite">
          <a:xfrm>
            <a:off x="4677770" y="3257774"/>
            <a:ext cx="1106067" cy="1826128"/>
          </a:xfrm>
          <a:prstGeom prst="roundRect">
            <a:avLst>
              <a:gd name="adj" fmla="val 11509"/>
            </a:avLst>
          </a:prstGeom>
          <a:solidFill>
            <a:srgbClr val="DFD8D3"/>
          </a:solidFill>
          <a:ln w="38100" algn="ctr">
            <a:noFill/>
            <a:round/>
            <a:headEnd/>
            <a:tailEnd/>
          </a:ln>
        </p:spPr>
        <p:txBody>
          <a:bodyPr wrap="square" lIns="9144" tIns="91440" rIns="9144" bIns="109728" anchor="ctr">
            <a:noAutofit/>
          </a:bodyPr>
          <a:lstStyle/>
          <a:p>
            <a:pPr algn="ctr" rtl="0">
              <a:defRPr/>
            </a:pPr>
            <a:r>
              <a:rPr lang="es-ES" sz="1200" b="1" i="0" u="none" baseline="0" dirty="0">
                <a:cs typeface="Arial"/>
              </a:rPr>
              <a:t>RC, RP</a:t>
            </a:r>
          </a:p>
          <a:p>
            <a:pPr algn="ctr" rtl="0">
              <a:defRPr/>
            </a:pPr>
            <a:r>
              <a:rPr lang="es-ES" sz="1200" b="1" i="0" u="none" baseline="0" dirty="0">
                <a:cs typeface="Arial"/>
              </a:rPr>
              <a:t>o EE </a:t>
            </a:r>
          </a:p>
          <a:p>
            <a:pPr algn="ctr" rtl="0">
              <a:defRPr/>
            </a:pPr>
            <a:r>
              <a:rPr lang="es-ES" sz="1200" b="1" i="0" u="none" baseline="0" dirty="0">
                <a:cs typeface="Arial"/>
              </a:rPr>
              <a:t>≥ 12 semanas</a:t>
            </a:r>
            <a:endParaRPr lang="es-ES" sz="1200" b="1" dirty="0">
              <a:cs typeface="Arial"/>
            </a:endParaRPr>
          </a:p>
          <a:p>
            <a:pPr algn="ctr" rtl="0">
              <a:defRPr/>
            </a:pPr>
            <a:r>
              <a:rPr lang="es-ES" sz="1200" b="1" i="0" u="none" baseline="0" dirty="0">
                <a:cs typeface="Arial"/>
              </a:rPr>
              <a:t>seguido de</a:t>
            </a:r>
            <a:endParaRPr lang="es-ES" sz="1200" b="1" dirty="0">
              <a:cs typeface="Arial"/>
            </a:endParaRPr>
          </a:p>
          <a:p>
            <a:pPr algn="ctr" rtl="0">
              <a:defRPr/>
            </a:pPr>
            <a:r>
              <a:rPr lang="es-ES" sz="1200" b="1" i="0" u="none" baseline="0" dirty="0">
                <a:cs typeface="Arial"/>
              </a:rPr>
              <a:t>PE</a:t>
            </a:r>
            <a:endParaRPr lang="es-ES" sz="1200" b="1" dirty="0">
              <a:cs typeface="Arial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 flipV="1">
            <a:off x="4413167" y="4162144"/>
            <a:ext cx="248480" cy="7233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2859371" y="4162144"/>
            <a:ext cx="312809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V="1">
            <a:off x="5761840" y="4169308"/>
            <a:ext cx="273544" cy="153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49" name="Rounded Rectangle 48"/>
          <p:cNvSpPr/>
          <p:nvPr/>
        </p:nvSpPr>
        <p:spPr>
          <a:xfrm>
            <a:off x="333256" y="5401261"/>
            <a:ext cx="8406501" cy="6476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58505" tIns="29253" rIns="58505" bIns="29253" anchor="ctr"/>
          <a:lstStyle/>
          <a:p>
            <a:pPr marL="185738" indent="-185738" algn="ctr" rtl="0">
              <a:defRPr/>
            </a:pPr>
            <a:r>
              <a:rPr lang="es-ES" sz="1400" b="1" i="0" u="none" baseline="0" dirty="0">
                <a:solidFill>
                  <a:schemeClr val="tx1"/>
                </a:solidFill>
                <a:ea typeface="MS Mincho" pitchFamily="49" charset="-128"/>
              </a:rPr>
              <a:t>Criterio principal de valoración:  </a:t>
            </a:r>
            <a:r>
              <a:rPr lang="es-ES" sz="1400" b="0" i="0" u="none" baseline="0" dirty="0" smtClean="0">
                <a:solidFill>
                  <a:schemeClr val="tx1"/>
                </a:solidFill>
                <a:ea typeface="MS Mincho" pitchFamily="49" charset="-128"/>
              </a:rPr>
              <a:t>SLP </a:t>
            </a:r>
            <a:r>
              <a:rPr lang="es-ES" sz="1400" b="0" i="0" u="none" baseline="0" dirty="0">
                <a:solidFill>
                  <a:schemeClr val="tx1"/>
                </a:solidFill>
                <a:ea typeface="MS Mincho" pitchFamily="49" charset="-128"/>
              </a:rPr>
              <a:t>en la parte B (revisión del investigador)</a:t>
            </a:r>
          </a:p>
          <a:p>
            <a:pPr marL="185738" indent="-185738" algn="ctr" rtl="0">
              <a:defRPr/>
            </a:pPr>
            <a:r>
              <a:rPr lang="es-ES" sz="1400" b="1" i="0" u="none" baseline="0" dirty="0">
                <a:solidFill>
                  <a:schemeClr val="tx1"/>
                </a:solidFill>
                <a:ea typeface="MS Mincho" pitchFamily="49" charset="-128"/>
              </a:rPr>
              <a:t>Criterios secundarios de valoración: </a:t>
            </a:r>
            <a:r>
              <a:rPr lang="es-ES" sz="1400" b="0" i="0" u="none" baseline="0" dirty="0">
                <a:solidFill>
                  <a:schemeClr val="tx1"/>
                </a:solidFill>
                <a:ea typeface="MS Mincho" pitchFamily="49" charset="-128"/>
              </a:rPr>
              <a:t>SG en la parte B, </a:t>
            </a:r>
            <a:r>
              <a:rPr lang="es-ES" sz="1400" b="0" i="0" u="none" baseline="0" dirty="0" smtClean="0">
                <a:solidFill>
                  <a:schemeClr val="tx1"/>
                </a:solidFill>
                <a:ea typeface="MS Mincho" pitchFamily="49" charset="-128"/>
              </a:rPr>
              <a:t>SLP </a:t>
            </a:r>
            <a:r>
              <a:rPr lang="es-ES" sz="1400" b="0" i="0" u="none" baseline="0" dirty="0">
                <a:solidFill>
                  <a:schemeClr val="tx1"/>
                </a:solidFill>
                <a:ea typeface="MS Mincho" pitchFamily="49" charset="-128"/>
              </a:rPr>
              <a:t>en la parte A, TRO en las partes A y B</a:t>
            </a:r>
            <a:endParaRPr lang="es-ES" altLang="ja-JP" sz="1400" dirty="0">
              <a:solidFill>
                <a:schemeClr val="tx1"/>
              </a:solidFill>
              <a:ea typeface="MS Mincho" pitchFamily="49" charset="-128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>
                <a:solidFill>
                  <a:schemeClr val="accent1"/>
                </a:solidFill>
              </a:rPr>
              <a:t>LUX-</a:t>
            </a:r>
            <a:r>
              <a:rPr lang="es-ES" b="0" i="0" u="none" baseline="0" dirty="0" err="1">
                <a:solidFill>
                  <a:schemeClr val="accent1"/>
                </a:solidFill>
              </a:rPr>
              <a:t>Lung</a:t>
            </a:r>
            <a:r>
              <a:rPr lang="es-ES" b="0" i="0" u="none" baseline="0" dirty="0">
                <a:solidFill>
                  <a:schemeClr val="accent1"/>
                </a:solidFill>
              </a:rPr>
              <a:t> 5: diseño del estudio</a:t>
            </a:r>
            <a:endParaRPr lang="es-ES" dirty="0" smtClean="0">
              <a:solidFill>
                <a:schemeClr val="accent1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277989" y="1235430"/>
            <a:ext cx="8493125" cy="1447800"/>
          </a:xfrm>
          <a:prstGeom prst="rect">
            <a:avLst/>
          </a:prstGeom>
        </p:spPr>
        <p:txBody>
          <a:bodyPr/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1CBECA"/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20725" indent="-2635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‒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3150" indent="-1587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1CBECA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20825" indent="-1492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1CBECA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70088" indent="-1412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1CBECA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182563" algn="l" rtl="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s-ES" sz="1600" b="0" i="0" u="none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Estudio abierto, </a:t>
            </a:r>
            <a:r>
              <a:rPr lang="es-ES" sz="1600" b="0" i="0" u="none" baseline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global realizado </a:t>
            </a:r>
            <a:r>
              <a:rPr lang="es-ES" sz="1600" b="0" i="0" u="none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en 115 centros de 23 países </a:t>
            </a:r>
          </a:p>
          <a:p>
            <a:pPr marL="285750" indent="-182563" algn="l" rtl="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s-ES" sz="1600" b="0" i="0" u="none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Reclutamiento de la parte A: Entre abril de 2010 y mayo de 2011</a:t>
            </a:r>
          </a:p>
          <a:p>
            <a:pPr marL="285750" indent="-182563" algn="l" rtl="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s-ES" sz="1600" b="0" i="0" u="none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Análisis principal: </a:t>
            </a:r>
            <a:r>
              <a:rPr lang="es-ES" sz="1600" b="0" i="0" u="none" baseline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la </a:t>
            </a:r>
            <a:r>
              <a:rPr lang="es-ES" sz="1600" b="0" i="0" u="none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parte B aleatorizada </a:t>
            </a:r>
            <a:r>
              <a:rPr lang="es-ES" sz="1600" b="0" i="0" u="none" baseline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se ha presentado (cierre </a:t>
            </a:r>
            <a:r>
              <a:rPr lang="es-ES" sz="1600" b="0" i="0" u="none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de la base de datos en noviembre de 2013)</a:t>
            </a:r>
          </a:p>
          <a:p>
            <a:pPr marL="285750" lvl="1" indent="-182563" algn="l" rtl="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s-ES" sz="1600" b="0" i="0" u="none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La parte A no aleatorizada se publicó con anterioridad (</a:t>
            </a:r>
            <a:r>
              <a:rPr lang="es-ES" sz="1600" b="0" i="0" u="none" baseline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Schuler</a:t>
            </a:r>
            <a:r>
              <a:rPr lang="es-ES" sz="1600" b="0" i="0" u="none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et al, ASCO 2012)</a:t>
            </a:r>
            <a:endParaRPr lang="es-ES" sz="16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0" name="AutoShape 18"/>
          <p:cNvSpPr>
            <a:spLocks noChangeArrowheads="1"/>
          </p:cNvSpPr>
          <p:nvPr/>
        </p:nvSpPr>
        <p:spPr bwMode="blackWhite">
          <a:xfrm>
            <a:off x="5975066" y="2875638"/>
            <a:ext cx="390525" cy="25730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tIns="91440" bIns="109728" anchor="ctr">
            <a:spAutoFit/>
          </a:bodyPr>
          <a:lstStyle/>
          <a:p>
            <a:pPr algn="ctr" rtl="0">
              <a:defRPr/>
            </a:pPr>
            <a:r>
              <a:rPr lang="es-ES" sz="1400" b="1" i="0" u="none" baseline="0" dirty="0">
                <a:solidFill>
                  <a:srgbClr val="000000"/>
                </a:solidFill>
                <a:cs typeface="Arial"/>
              </a:rPr>
              <a:t>A</a:t>
            </a:r>
            <a:r>
              <a:rPr lang="es-ES" sz="1400" b="1" dirty="0">
                <a:solidFill>
                  <a:srgbClr val="000000"/>
                </a:solidFill>
                <a:cs typeface="Arial"/>
              </a:rPr>
              <a:t/>
            </a:r>
            <a:br>
              <a:rPr lang="es-ES" sz="1400" b="1" dirty="0">
                <a:solidFill>
                  <a:srgbClr val="000000"/>
                </a:solidFill>
                <a:cs typeface="Arial"/>
              </a:rPr>
            </a:br>
            <a:r>
              <a:rPr lang="es-ES" sz="1400" b="1" i="0" u="none" baseline="0" dirty="0">
                <a:solidFill>
                  <a:srgbClr val="000000"/>
                </a:solidFill>
                <a:cs typeface="Arial"/>
              </a:rPr>
              <a:t>L</a:t>
            </a:r>
            <a:r>
              <a:rPr lang="es-ES" sz="1400" b="1" dirty="0">
                <a:solidFill>
                  <a:srgbClr val="000000"/>
                </a:solidFill>
                <a:cs typeface="Arial"/>
              </a:rPr>
              <a:t/>
            </a:r>
            <a:br>
              <a:rPr lang="es-ES" sz="1400" b="1" dirty="0">
                <a:solidFill>
                  <a:srgbClr val="000000"/>
                </a:solidFill>
                <a:cs typeface="Arial"/>
              </a:rPr>
            </a:br>
            <a:r>
              <a:rPr lang="es-ES" sz="1400" b="1" i="0" u="none" baseline="0" dirty="0">
                <a:solidFill>
                  <a:srgbClr val="000000"/>
                </a:solidFill>
                <a:cs typeface="Arial"/>
              </a:rPr>
              <a:t>EA</a:t>
            </a:r>
            <a:r>
              <a:rPr lang="es-ES" sz="1400" b="1" dirty="0">
                <a:solidFill>
                  <a:srgbClr val="000000"/>
                </a:solidFill>
                <a:cs typeface="Arial"/>
              </a:rPr>
              <a:t/>
            </a:r>
            <a:br>
              <a:rPr lang="es-ES" sz="1400" b="1" dirty="0">
                <a:solidFill>
                  <a:srgbClr val="000000"/>
                </a:solidFill>
                <a:cs typeface="Arial"/>
              </a:rPr>
            </a:br>
            <a:r>
              <a:rPr lang="es-ES" sz="1400" b="1" i="0" u="none" baseline="0" dirty="0">
                <a:solidFill>
                  <a:srgbClr val="000000"/>
                </a:solidFill>
                <a:cs typeface="Arial"/>
              </a:rPr>
              <a:t>T</a:t>
            </a:r>
            <a:r>
              <a:rPr lang="es-ES" sz="1400" b="1" dirty="0">
                <a:solidFill>
                  <a:srgbClr val="000000"/>
                </a:solidFill>
                <a:cs typeface="Arial"/>
              </a:rPr>
              <a:t/>
            </a:r>
            <a:br>
              <a:rPr lang="es-ES" sz="1400" b="1" dirty="0">
                <a:solidFill>
                  <a:srgbClr val="000000"/>
                </a:solidFill>
                <a:cs typeface="Arial"/>
              </a:rPr>
            </a:br>
            <a:r>
              <a:rPr lang="es-ES" sz="1400" b="1" i="0" u="none" baseline="0" dirty="0">
                <a:solidFill>
                  <a:srgbClr val="000000"/>
                </a:solidFill>
                <a:cs typeface="Arial"/>
              </a:rPr>
              <a:t>O</a:t>
            </a:r>
            <a:r>
              <a:rPr lang="es-ES" sz="1400" b="1" dirty="0">
                <a:solidFill>
                  <a:srgbClr val="000000"/>
                </a:solidFill>
                <a:cs typeface="Arial"/>
              </a:rPr>
              <a:t/>
            </a:r>
            <a:br>
              <a:rPr lang="es-ES" sz="1400" b="1" dirty="0">
                <a:solidFill>
                  <a:srgbClr val="000000"/>
                </a:solidFill>
                <a:cs typeface="Arial"/>
              </a:rPr>
            </a:br>
            <a:r>
              <a:rPr lang="es-ES" sz="1400" b="1" i="0" u="none" baseline="0" dirty="0" smtClean="0">
                <a:solidFill>
                  <a:srgbClr val="000000"/>
                </a:solidFill>
                <a:cs typeface="Arial"/>
              </a:rPr>
              <a:t>R</a:t>
            </a:r>
          </a:p>
          <a:p>
            <a:pPr algn="ctr" rtl="0">
              <a:defRPr/>
            </a:pPr>
            <a:r>
              <a:rPr lang="es-ES" sz="1400" b="1" i="0" u="none" baseline="0" dirty="0" smtClean="0">
                <a:solidFill>
                  <a:srgbClr val="000000"/>
                </a:solidFill>
                <a:cs typeface="Arial"/>
              </a:rPr>
              <a:t>I</a:t>
            </a:r>
            <a:endParaRPr lang="es-ES" sz="1400" b="1" i="0" u="none" baseline="0" dirty="0">
              <a:solidFill>
                <a:srgbClr val="000000"/>
              </a:solidFill>
              <a:cs typeface="Arial"/>
            </a:endParaRPr>
          </a:p>
          <a:p>
            <a:pPr algn="ctr" rtl="0">
              <a:defRPr/>
            </a:pPr>
            <a:r>
              <a:rPr lang="es-ES" sz="1400" b="1" i="0" u="none" baseline="0" dirty="0">
                <a:solidFill>
                  <a:srgbClr val="000000"/>
                </a:solidFill>
                <a:cs typeface="Arial"/>
              </a:rPr>
              <a:t>Z</a:t>
            </a:r>
            <a:r>
              <a:rPr lang="es-ES" sz="1400" b="1" dirty="0">
                <a:solidFill>
                  <a:srgbClr val="000000"/>
                </a:solidFill>
                <a:cs typeface="Arial"/>
              </a:rPr>
              <a:t/>
            </a:r>
            <a:br>
              <a:rPr lang="es-ES" sz="1400" b="1" dirty="0">
                <a:solidFill>
                  <a:srgbClr val="000000"/>
                </a:solidFill>
                <a:cs typeface="Arial"/>
              </a:rPr>
            </a:br>
            <a:r>
              <a:rPr lang="es-ES" sz="1400" b="1" i="0" u="none" baseline="0" dirty="0">
                <a:solidFill>
                  <a:srgbClr val="000000"/>
                </a:solidFill>
                <a:cs typeface="Arial"/>
              </a:rPr>
              <a:t>A</a:t>
            </a:r>
            <a:r>
              <a:rPr lang="es-ES" sz="1400" b="1" dirty="0">
                <a:solidFill>
                  <a:srgbClr val="000000"/>
                </a:solidFill>
                <a:cs typeface="Arial"/>
              </a:rPr>
              <a:t/>
            </a:r>
            <a:br>
              <a:rPr lang="es-ES" sz="1400" b="1" dirty="0">
                <a:solidFill>
                  <a:srgbClr val="000000"/>
                </a:solidFill>
                <a:cs typeface="Arial"/>
              </a:rPr>
            </a:br>
            <a:r>
              <a:rPr lang="es-ES" sz="1400" b="1" i="0" u="none" baseline="0" dirty="0">
                <a:solidFill>
                  <a:srgbClr val="000000"/>
                </a:solidFill>
                <a:cs typeface="Arial"/>
              </a:rPr>
              <a:t>R</a:t>
            </a:r>
          </a:p>
        </p:txBody>
      </p:sp>
      <p:sp>
        <p:nvSpPr>
          <p:cNvPr id="42" name="TextBox 10"/>
          <p:cNvSpPr txBox="1">
            <a:spLocks noChangeArrowheads="1"/>
          </p:cNvSpPr>
          <p:nvPr/>
        </p:nvSpPr>
        <p:spPr bwMode="auto">
          <a:xfrm>
            <a:off x="6548663" y="3193975"/>
            <a:ext cx="269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/>
            <a:r>
              <a:rPr lang="es-ES" sz="1200" b="1" i="0" u="none" baseline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43" name="TextBox 11"/>
          <p:cNvSpPr txBox="1">
            <a:spLocks noChangeArrowheads="1"/>
          </p:cNvSpPr>
          <p:nvPr/>
        </p:nvSpPr>
        <p:spPr bwMode="auto">
          <a:xfrm>
            <a:off x="6529569" y="4840889"/>
            <a:ext cx="3078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/>
            <a:r>
              <a:rPr lang="es-ES" sz="1200" b="1" i="0" u="none" baseline="0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33256" y="6205451"/>
            <a:ext cx="6853775" cy="3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 anchorCtr="0">
            <a:noAutofit/>
          </a:bodyPr>
          <a:lstStyle/>
          <a:p>
            <a:pPr algn="l" rtl="0">
              <a:buNone/>
            </a:pPr>
            <a:endParaRPr lang="es-ES" sz="1000" dirty="0" smtClean="0"/>
          </a:p>
          <a:p>
            <a:pPr algn="l" rtl="0"/>
            <a:r>
              <a:rPr lang="es-ES" sz="1000" b="0" i="0" u="none" baseline="0"/>
              <a:t>RC, respuesta completa, CF ECOG, categoría funcional del </a:t>
            </a:r>
            <a:r>
              <a:rPr lang="es-ES" sz="1000" b="0" i="1" u="none" baseline="0"/>
              <a:t>Eastern Cooperative Oncology Group</a:t>
            </a:r>
            <a:r>
              <a:rPr lang="es-ES" sz="1000" b="0" i="0" u="none" baseline="0"/>
              <a:t>, PE, progresión de la enfermedad,</a:t>
            </a:r>
          </a:p>
          <a:p>
            <a:pPr algn="l" rtl="0"/>
            <a:r>
              <a:rPr lang="es-ES" sz="1000" b="0" i="0" u="none" baseline="0"/>
              <a:t>RP = respuesta parcial; EE = enfermedad estable</a:t>
            </a:r>
            <a:endParaRPr lang="es-ES" sz="1000" dirty="0"/>
          </a:p>
        </p:txBody>
      </p:sp>
      <p:sp>
        <p:nvSpPr>
          <p:cNvPr id="7" name="Rectangle 6"/>
          <p:cNvSpPr/>
          <p:nvPr/>
        </p:nvSpPr>
        <p:spPr>
          <a:xfrm>
            <a:off x="1824437" y="2669106"/>
            <a:ext cx="7069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s-ES" sz="1400" b="1" i="0" u="none" baseline="0">
                <a:solidFill>
                  <a:prstClr val="black">
                    <a:lumMod val="65000"/>
                    <a:lumOff val="35000"/>
                  </a:prstClr>
                </a:solidFill>
              </a:rPr>
              <a:t>Parte A</a:t>
            </a:r>
            <a:endParaRPr lang="es-ES" sz="1400" b="1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42461" y="2909439"/>
            <a:ext cx="4023360" cy="22669"/>
          </a:xfrm>
          <a:prstGeom prst="line">
            <a:avLst/>
          </a:prstGeom>
          <a:ln w="19050" cap="rnd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813849" y="2909439"/>
            <a:ext cx="4114800" cy="22670"/>
          </a:xfrm>
          <a:prstGeom prst="line">
            <a:avLst/>
          </a:prstGeom>
          <a:ln w="19050" cap="rnd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329981" y="2669106"/>
            <a:ext cx="7069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s-ES" sz="1400" b="1" i="0" u="none" baseline="0">
                <a:solidFill>
                  <a:prstClr val="black">
                    <a:lumMod val="65000"/>
                    <a:lumOff val="35000"/>
                  </a:prstClr>
                </a:solidFill>
              </a:rPr>
              <a:t>Parte B</a:t>
            </a:r>
            <a:endParaRPr lang="es-ES" sz="1400" b="1" dirty="0"/>
          </a:p>
        </p:txBody>
      </p:sp>
      <p:sp>
        <p:nvSpPr>
          <p:cNvPr id="2" name="Rectangle 1"/>
          <p:cNvSpPr/>
          <p:nvPr/>
        </p:nvSpPr>
        <p:spPr>
          <a:xfrm>
            <a:off x="83129" y="6570214"/>
            <a:ext cx="86740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1.Schuler M. et al. J </a:t>
            </a:r>
            <a:r>
              <a:rPr lang="en-GB" sz="1000" dirty="0" err="1"/>
              <a:t>Clin</a:t>
            </a:r>
            <a:r>
              <a:rPr lang="en-GB" sz="1000" dirty="0"/>
              <a:t> </a:t>
            </a:r>
            <a:r>
              <a:rPr lang="en-GB" sz="1000" dirty="0" err="1"/>
              <a:t>Oncol</a:t>
            </a:r>
            <a:r>
              <a:rPr lang="en-GB" sz="1000" dirty="0"/>
              <a:t> 2014; 32(15) (</a:t>
            </a:r>
            <a:r>
              <a:rPr lang="en-GB" sz="1000" dirty="0" err="1"/>
              <a:t>suppl</a:t>
            </a:r>
            <a:r>
              <a:rPr lang="en-GB" sz="1000" dirty="0"/>
              <a:t>), 5S, </a:t>
            </a:r>
            <a:r>
              <a:rPr lang="en-GB" sz="1000" dirty="0" err="1"/>
              <a:t>abstr</a:t>
            </a:r>
            <a:r>
              <a:rPr lang="en-GB" sz="1000" dirty="0"/>
              <a:t>. 8019; 2. Schuler M. et al. J </a:t>
            </a:r>
            <a:r>
              <a:rPr lang="en-GB" sz="1000" dirty="0" err="1"/>
              <a:t>Clin</a:t>
            </a:r>
            <a:r>
              <a:rPr lang="en-GB" sz="1000" dirty="0"/>
              <a:t> </a:t>
            </a:r>
            <a:r>
              <a:rPr lang="en-GB" sz="1000" dirty="0" err="1"/>
              <a:t>Oncol</a:t>
            </a:r>
            <a:r>
              <a:rPr lang="en-GB" sz="1000" dirty="0"/>
              <a:t> 2012; 30(15S) (</a:t>
            </a:r>
            <a:r>
              <a:rPr lang="en-GB" sz="1000" dirty="0" err="1"/>
              <a:t>suppl</a:t>
            </a:r>
            <a:r>
              <a:rPr lang="en-GB" sz="1000" dirty="0"/>
              <a:t>), </a:t>
            </a:r>
            <a:r>
              <a:rPr lang="en-GB" sz="1000" dirty="0" err="1"/>
              <a:t>abstr</a:t>
            </a:r>
            <a:r>
              <a:rPr lang="en-GB" sz="1000" dirty="0"/>
              <a:t>. 7557</a:t>
            </a:r>
          </a:p>
        </p:txBody>
      </p:sp>
    </p:spTree>
    <p:extLst>
      <p:ext uri="{BB962C8B-B14F-4D97-AF65-F5344CB8AC3E}">
        <p14:creationId xmlns:p14="http://schemas.microsoft.com/office/powerpoint/2010/main" val="166606490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10278" cy="720080"/>
          </a:xfrm>
        </p:spPr>
        <p:txBody>
          <a:bodyPr>
            <a:noAutofit/>
          </a:bodyPr>
          <a:lstStyle/>
          <a:p>
            <a:r>
              <a:rPr lang="es-ES" sz="3600" b="1" dirty="0" err="1" smtClean="0">
                <a:solidFill>
                  <a:schemeClr val="accent1"/>
                </a:solidFill>
              </a:rPr>
              <a:t>Phase</a:t>
            </a:r>
            <a:r>
              <a:rPr lang="es-ES" sz="3600" b="1" dirty="0" smtClean="0">
                <a:solidFill>
                  <a:schemeClr val="accent1"/>
                </a:solidFill>
              </a:rPr>
              <a:t> III </a:t>
            </a:r>
            <a:r>
              <a:rPr lang="es-ES" sz="3600" b="1" dirty="0" err="1" smtClean="0">
                <a:solidFill>
                  <a:schemeClr val="accent1"/>
                </a:solidFill>
              </a:rPr>
              <a:t>trials</a:t>
            </a:r>
            <a:r>
              <a:rPr lang="es-ES" sz="3600" b="1" dirty="0" smtClean="0">
                <a:solidFill>
                  <a:schemeClr val="accent1"/>
                </a:solidFill>
              </a:rPr>
              <a:t> in EGFR +</a:t>
            </a:r>
            <a:endParaRPr lang="es-ES" sz="3600" b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Group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769202"/>
              </p:ext>
            </p:extLst>
          </p:nvPr>
        </p:nvGraphicFramePr>
        <p:xfrm>
          <a:off x="179512" y="836712"/>
          <a:ext cx="8784974" cy="4626468"/>
        </p:xfrm>
        <a:graphic>
          <a:graphicData uri="http://schemas.openxmlformats.org/drawingml/2006/table">
            <a:tbl>
              <a:tblPr/>
              <a:tblGrid>
                <a:gridCol w="936104"/>
                <a:gridCol w="1008112"/>
                <a:gridCol w="792088"/>
                <a:gridCol w="648072"/>
                <a:gridCol w="1296144"/>
                <a:gridCol w="936104"/>
                <a:gridCol w="1008112"/>
                <a:gridCol w="1080120"/>
                <a:gridCol w="1080118"/>
              </a:tblGrid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Author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Study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Agent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 (EGFR mut +)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RR 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Median PFS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E46C0A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PFS HR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OS (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OS HR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Mok et al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IPASS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Gefitinib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261</a:t>
                      </a: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71.2% vs 47.3%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9.8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6.4 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0.48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(0.36-0.64)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21.6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21.9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(0.76-1.33)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Han et al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First-SIGNAL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Gefitinib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42</a:t>
                      </a: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84.6% vs 37.5%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8.0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6.3 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0.54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(0.27-1.1)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27.2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25.6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(0.50-2.18)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Mitsudomi et al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WJTOG 3405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Gefitinib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172</a:t>
                      </a: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62.1% vs 32.2%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9.2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6.3 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0.49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(0.34-0.71)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30.9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NR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1.25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(0.88-1.78)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Maemondo et al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NEJGSG002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Gefitinib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230</a:t>
                      </a: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73.7% vs 30.7%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10.8 </a:t>
                      </a:r>
                      <a:r>
                        <a:rPr kumimoji="0" lang="en-US" altLang="zh-CN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5.4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0.30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(0.22-0.41)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30.5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23.6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0.89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(0.63-1.24)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Zhou et al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OPTIMAL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Erlotinib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154</a:t>
                      </a: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83% vs 36%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13.7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4.6 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(0.10-0.26)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22.7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28.9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(0.69-1.58)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Rosell et al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EURTAC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Erlotinib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174</a:t>
                      </a: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58% vs 15%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9.7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5.2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0.47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(0.28-0.78)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19.3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19.5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(0.64-1.35)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Sequist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et al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LUX-Lung 3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Afatinib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345</a:t>
                      </a: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56%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23%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13.6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6.9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0.47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(0.34–0.65)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31.6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28.2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0.78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(0.58–1.06)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Wu et al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LUX-Lung 6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Afatinib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364</a:t>
                      </a: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67%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23%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11.0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5.6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0.28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(0.20–0.39)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23.6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23.5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0.83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(0.62–1.09)</a:t>
                      </a:r>
                    </a:p>
                  </a:txBody>
                  <a:tcPr marL="89137" marR="89137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107504" y="5896942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cs typeface="Arial" charset="0"/>
              </a:rPr>
              <a:t>Mok</a:t>
            </a:r>
            <a:r>
              <a:rPr lang="en-US" sz="1400" dirty="0" smtClean="0">
                <a:cs typeface="Arial" charset="0"/>
              </a:rPr>
              <a:t> TS, et al. </a:t>
            </a:r>
            <a:r>
              <a:rPr lang="en-US" sz="1400" i="1" dirty="0" smtClean="0">
                <a:cs typeface="Arial" charset="0"/>
              </a:rPr>
              <a:t>N </a:t>
            </a:r>
            <a:r>
              <a:rPr lang="en-US" sz="1400" i="1" dirty="0" err="1" smtClean="0">
                <a:cs typeface="Arial" charset="0"/>
              </a:rPr>
              <a:t>Engl</a:t>
            </a:r>
            <a:r>
              <a:rPr lang="en-US" sz="1400" i="1" dirty="0" smtClean="0">
                <a:cs typeface="Arial" charset="0"/>
              </a:rPr>
              <a:t> J Med</a:t>
            </a:r>
            <a:r>
              <a:rPr lang="en-US" sz="1400" dirty="0" smtClean="0">
                <a:cs typeface="Arial" charset="0"/>
              </a:rPr>
              <a:t>. 2009;361(10):947-957. Han J-Y, et al. </a:t>
            </a:r>
            <a:r>
              <a:rPr lang="en-US" sz="1400" i="1" dirty="0" smtClean="0">
                <a:cs typeface="Arial" charset="0"/>
              </a:rPr>
              <a:t>J </a:t>
            </a:r>
            <a:r>
              <a:rPr lang="en-US" sz="1400" i="1" dirty="0" err="1" smtClean="0">
                <a:cs typeface="Arial" charset="0"/>
              </a:rPr>
              <a:t>Clin</a:t>
            </a:r>
            <a:r>
              <a:rPr lang="en-US" sz="1400" i="1" dirty="0" smtClean="0">
                <a:cs typeface="Arial" charset="0"/>
              </a:rPr>
              <a:t> </a:t>
            </a:r>
            <a:r>
              <a:rPr lang="en-US" sz="1400" i="1" dirty="0" err="1" smtClean="0">
                <a:cs typeface="Arial" charset="0"/>
              </a:rPr>
              <a:t>Oncol</a:t>
            </a:r>
            <a:r>
              <a:rPr lang="en-US" sz="1400" dirty="0" smtClean="0">
                <a:cs typeface="Arial" charset="0"/>
              </a:rPr>
              <a:t>. 2012; 30:1122-1128. </a:t>
            </a:r>
            <a:r>
              <a:rPr lang="en-US" sz="1400" dirty="0" err="1" smtClean="0">
                <a:cs typeface="Arial" charset="0"/>
              </a:rPr>
              <a:t>Mitsudomi</a:t>
            </a:r>
            <a:r>
              <a:rPr lang="en-US" sz="1400" dirty="0" smtClean="0">
                <a:cs typeface="Arial" charset="0"/>
              </a:rPr>
              <a:t> T, et al. </a:t>
            </a:r>
            <a:r>
              <a:rPr lang="it-IT" sz="1400" i="1" dirty="0" smtClean="0">
                <a:cs typeface="Arial" charset="0"/>
              </a:rPr>
              <a:t>Lancet </a:t>
            </a:r>
            <a:r>
              <a:rPr lang="it-IT" sz="1400" i="1" dirty="0" err="1" smtClean="0">
                <a:cs typeface="Arial" charset="0"/>
              </a:rPr>
              <a:t>Oncol</a:t>
            </a:r>
            <a:r>
              <a:rPr lang="it-IT" sz="1400" dirty="0" smtClean="0">
                <a:cs typeface="Arial" charset="0"/>
              </a:rPr>
              <a:t>. 2010;11(2):121-128. </a:t>
            </a:r>
            <a:r>
              <a:rPr lang="en-US" sz="1400" dirty="0" err="1" smtClean="0">
                <a:cs typeface="Arial" charset="0"/>
              </a:rPr>
              <a:t>Maemondo</a:t>
            </a:r>
            <a:r>
              <a:rPr lang="en-US" sz="1400" dirty="0" smtClean="0">
                <a:cs typeface="Arial" charset="0"/>
              </a:rPr>
              <a:t> M, et al. </a:t>
            </a:r>
            <a:r>
              <a:rPr lang="en-US" sz="1400" i="1" dirty="0" smtClean="0">
                <a:cs typeface="Arial" charset="0"/>
              </a:rPr>
              <a:t>N </a:t>
            </a:r>
            <a:r>
              <a:rPr lang="en-US" sz="1400" i="1" dirty="0" err="1" smtClean="0">
                <a:cs typeface="Arial" charset="0"/>
              </a:rPr>
              <a:t>Engl</a:t>
            </a:r>
            <a:r>
              <a:rPr lang="en-US" sz="1400" i="1" dirty="0" smtClean="0">
                <a:cs typeface="Arial" charset="0"/>
              </a:rPr>
              <a:t> J Med</a:t>
            </a:r>
            <a:r>
              <a:rPr lang="en-US" sz="1400" dirty="0" smtClean="0">
                <a:cs typeface="Arial" charset="0"/>
              </a:rPr>
              <a:t>. 2010;362(25):2380-2388. Zhou C, et al. </a:t>
            </a:r>
            <a:r>
              <a:rPr lang="en-US" sz="1400" i="1" dirty="0" smtClean="0">
                <a:cs typeface="Arial" charset="0"/>
              </a:rPr>
              <a:t>Lancet </a:t>
            </a:r>
            <a:r>
              <a:rPr lang="en-US" sz="1400" i="1" dirty="0" err="1" smtClean="0">
                <a:cs typeface="Arial" charset="0"/>
              </a:rPr>
              <a:t>Oncol</a:t>
            </a:r>
            <a:r>
              <a:rPr lang="en-US" sz="1400" dirty="0" smtClean="0">
                <a:cs typeface="Arial" charset="0"/>
              </a:rPr>
              <a:t>. 2011;12(8):735-742. Zhou C, et al. </a:t>
            </a:r>
            <a:r>
              <a:rPr lang="ro-RO" sz="1400" i="1" dirty="0" smtClean="0">
                <a:cs typeface="Arial" charset="0"/>
              </a:rPr>
              <a:t>J Clin Oncol</a:t>
            </a:r>
            <a:r>
              <a:rPr lang="en-US" sz="1400" dirty="0" smtClean="0">
                <a:cs typeface="Arial" charset="0"/>
              </a:rPr>
              <a:t>.</a:t>
            </a:r>
            <a:r>
              <a:rPr lang="ro-RO" sz="1400" dirty="0" smtClean="0">
                <a:cs typeface="Arial" charset="0"/>
              </a:rPr>
              <a:t> 2012</a:t>
            </a:r>
            <a:r>
              <a:rPr lang="en-US" sz="1400" dirty="0" smtClean="0">
                <a:cs typeface="Arial" charset="0"/>
              </a:rPr>
              <a:t>;30</a:t>
            </a:r>
            <a:r>
              <a:rPr lang="ro-RO" sz="1400" dirty="0" smtClean="0">
                <a:cs typeface="Arial" charset="0"/>
              </a:rPr>
              <a:t>(suppl</a:t>
            </a:r>
            <a:r>
              <a:rPr lang="en-US" sz="1400" dirty="0" smtClean="0">
                <a:cs typeface="Arial" charset="0"/>
              </a:rPr>
              <a:t>):</a:t>
            </a:r>
            <a:r>
              <a:rPr lang="ro-RO" sz="1400" dirty="0" smtClean="0">
                <a:cs typeface="Arial" charset="0"/>
              </a:rPr>
              <a:t> abstr</a:t>
            </a:r>
            <a:r>
              <a:rPr lang="en-US" sz="1400" dirty="0" smtClean="0">
                <a:cs typeface="Arial" charset="0"/>
              </a:rPr>
              <a:t>act</a:t>
            </a:r>
            <a:r>
              <a:rPr lang="ro-RO" sz="1400" dirty="0" smtClean="0">
                <a:cs typeface="Arial" charset="0"/>
              </a:rPr>
              <a:t> 7520. </a:t>
            </a:r>
            <a:r>
              <a:rPr lang="fr-FR" sz="1400" dirty="0" err="1" smtClean="0">
                <a:cs typeface="Arial" charset="0"/>
              </a:rPr>
              <a:t>Rosell</a:t>
            </a:r>
            <a:r>
              <a:rPr lang="fr-FR" sz="1400" dirty="0" smtClean="0">
                <a:cs typeface="Arial" charset="0"/>
              </a:rPr>
              <a:t> R, et al. </a:t>
            </a:r>
            <a:r>
              <a:rPr lang="fr-FR" sz="1400" i="1" dirty="0" smtClean="0">
                <a:cs typeface="Arial" charset="0"/>
              </a:rPr>
              <a:t>Lancet </a:t>
            </a:r>
            <a:r>
              <a:rPr lang="fr-FR" sz="1400" i="1" dirty="0" err="1" smtClean="0">
                <a:cs typeface="Arial" charset="0"/>
              </a:rPr>
              <a:t>Oncol</a:t>
            </a:r>
            <a:r>
              <a:rPr lang="fr-FR" sz="1400" dirty="0" smtClean="0">
                <a:cs typeface="Arial" charset="0"/>
              </a:rPr>
              <a:t>. 2012;13: 239-246. </a:t>
            </a:r>
            <a:r>
              <a:rPr lang="es-ES" sz="1400" dirty="0" err="1"/>
              <a:t>Sequist</a:t>
            </a:r>
            <a:r>
              <a:rPr lang="es-ES" sz="1400" dirty="0"/>
              <a:t> LV, et al. J </a:t>
            </a:r>
            <a:r>
              <a:rPr lang="es-ES" sz="1400" dirty="0" err="1"/>
              <a:t>Clin</a:t>
            </a:r>
            <a:r>
              <a:rPr lang="es-ES" sz="1400" dirty="0"/>
              <a:t> </a:t>
            </a:r>
            <a:r>
              <a:rPr lang="es-ES" sz="1400" dirty="0" err="1"/>
              <a:t>Oncol</a:t>
            </a:r>
            <a:r>
              <a:rPr lang="es-ES" sz="1400" dirty="0"/>
              <a:t>. 2013;31(27):3327-3334. </a:t>
            </a:r>
            <a:r>
              <a:rPr lang="es-ES" sz="1400" dirty="0" err="1"/>
              <a:t>Wu</a:t>
            </a:r>
            <a:r>
              <a:rPr lang="es-ES" sz="1400" dirty="0"/>
              <a:t> YL, et al. </a:t>
            </a:r>
            <a:r>
              <a:rPr lang="es-ES" sz="1400" dirty="0" err="1"/>
              <a:t>Lancet</a:t>
            </a:r>
            <a:r>
              <a:rPr lang="es-ES" sz="1400" dirty="0"/>
              <a:t> </a:t>
            </a:r>
            <a:r>
              <a:rPr lang="es-ES" sz="1400" dirty="0" err="1"/>
              <a:t>Oncol</a:t>
            </a:r>
            <a:r>
              <a:rPr lang="es-ES" sz="1400" dirty="0"/>
              <a:t>. 2014;15(2):213-</a:t>
            </a:r>
            <a:r>
              <a:rPr lang="es-ES" sz="1400" dirty="0" smtClean="0"/>
              <a:t>222</a:t>
            </a:r>
            <a:endParaRPr lang="es-ES" sz="1400" dirty="0"/>
          </a:p>
        </p:txBody>
      </p:sp>
      <p:sp>
        <p:nvSpPr>
          <p:cNvPr id="5" name="4 Rectángulo"/>
          <p:cNvSpPr/>
          <p:nvPr/>
        </p:nvSpPr>
        <p:spPr>
          <a:xfrm>
            <a:off x="179512" y="4509120"/>
            <a:ext cx="8784976" cy="936104"/>
          </a:xfrm>
          <a:prstGeom prst="rect">
            <a:avLst/>
          </a:prstGeom>
          <a:solidFill>
            <a:srgbClr val="FF0000">
              <a:alpha val="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48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/>
        </p:nvSpPr>
        <p:spPr>
          <a:xfrm rot="10800000">
            <a:off x="664172" y="1463096"/>
            <a:ext cx="8051804" cy="4693260"/>
          </a:xfrm>
          <a:prstGeom prst="round2SameRect">
            <a:avLst>
              <a:gd name="adj1" fmla="val 5349"/>
              <a:gd name="adj2" fmla="val 0"/>
            </a:avLst>
          </a:prstGeom>
          <a:solidFill>
            <a:schemeClr val="bg1"/>
          </a:solidFill>
          <a:ln w="127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0" name="Round Same Side Corner Rectangle 9"/>
          <p:cNvSpPr/>
          <p:nvPr/>
        </p:nvSpPr>
        <p:spPr>
          <a:xfrm>
            <a:off x="664937" y="1213329"/>
            <a:ext cx="8050184" cy="371686"/>
          </a:xfrm>
          <a:prstGeom prst="round2SameRect">
            <a:avLst>
              <a:gd name="adj1" fmla="val 24707"/>
              <a:gd name="adj2" fmla="val 0"/>
            </a:avLst>
          </a:prstGeom>
          <a:solidFill>
            <a:schemeClr val="accent1"/>
          </a:solidFill>
          <a:ln w="127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30823" y="218197"/>
            <a:ext cx="8550003" cy="798680"/>
          </a:xfrm>
        </p:spPr>
        <p:txBody>
          <a:bodyPr>
            <a:normAutofit fontScale="90000"/>
          </a:bodyPr>
          <a:lstStyle/>
          <a:p>
            <a:pPr algn="l" rtl="0"/>
            <a:r>
              <a:rPr lang="es-ES" dirty="0">
                <a:solidFill>
                  <a:srgbClr val="4F81BD"/>
                </a:solidFill>
              </a:rPr>
              <a:t>P</a:t>
            </a:r>
            <a:r>
              <a:rPr lang="es-ES" b="0" i="0" u="none" baseline="0" dirty="0" smtClean="0">
                <a:solidFill>
                  <a:srgbClr val="4F81BD"/>
                </a:solidFill>
              </a:rPr>
              <a:t>arte </a:t>
            </a:r>
            <a:r>
              <a:rPr lang="es-ES" b="0" i="0" u="none" baseline="0" dirty="0">
                <a:solidFill>
                  <a:srgbClr val="4F81BD"/>
                </a:solidFill>
              </a:rPr>
              <a:t>B del estudio LUX-</a:t>
            </a:r>
            <a:r>
              <a:rPr lang="es-ES" b="0" i="0" u="none" baseline="0" dirty="0" err="1">
                <a:solidFill>
                  <a:srgbClr val="4F81BD"/>
                </a:solidFill>
              </a:rPr>
              <a:t>Lung</a:t>
            </a:r>
            <a:r>
              <a:rPr lang="es-ES" b="0" i="0" u="none" baseline="0" dirty="0">
                <a:solidFill>
                  <a:srgbClr val="4F81BD"/>
                </a:solidFill>
              </a:rPr>
              <a:t> 5: Características basales </a:t>
            </a:r>
            <a:r>
              <a:rPr lang="es-ES" b="0" i="0" u="none" baseline="0" dirty="0"/>
              <a:t>		</a:t>
            </a:r>
          </a:p>
        </p:txBody>
      </p:sp>
      <p:graphicFrame>
        <p:nvGraphicFramePr>
          <p:cNvPr id="8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294778"/>
              </p:ext>
            </p:extLst>
          </p:nvPr>
        </p:nvGraphicFramePr>
        <p:xfrm>
          <a:off x="664171" y="1223392"/>
          <a:ext cx="8050214" cy="493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7627"/>
                <a:gridCol w="1457608"/>
                <a:gridCol w="1674891"/>
                <a:gridCol w="2060088"/>
              </a:tblGrid>
              <a:tr h="35138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14162" marR="141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i="0" u="none" baseline="0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Afatinib</a:t>
                      </a:r>
                      <a:r>
                        <a:rPr lang="es-ES" sz="1200" b="1" i="0" u="none" baseline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+ </a:t>
                      </a:r>
                      <a:r>
                        <a:rPr lang="es-ES" sz="1200" b="1" i="0" u="none" baseline="0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paclitaxel</a:t>
                      </a: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ES" sz="1200" b="1" i="0" u="none" baseline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 = 134)</a:t>
                      </a:r>
                      <a:r>
                        <a:rPr lang="es-ES" sz="1200" b="0" i="0" u="none" baseline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14162" marR="1416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i="0" u="none" baseline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Quimio. de elección del inv</a:t>
                      </a:r>
                      <a:r>
                        <a:rPr lang="es-ES" sz="1200" b="1" i="0" u="non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. (</a:t>
                      </a:r>
                      <a:r>
                        <a:rPr lang="es-ES" sz="1200" b="1" i="0" u="none" baseline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n = 68)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14162" marR="1416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989">
                <a:tc rowSpan="2"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Sexo (%)</a:t>
                      </a:r>
                      <a:endParaRPr lang="es-ES" sz="12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Varones</a:t>
                      </a:r>
                      <a:endParaRPr lang="es-ES" sz="12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 69 (51,5)</a:t>
                      </a:r>
                      <a:endParaRPr lang="es-ES" sz="12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34 (50)</a:t>
                      </a:r>
                      <a:endParaRPr lang="es-ES" sz="12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989">
                <a:tc vMerge="1"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 Mujeres</a:t>
                      </a:r>
                      <a:endParaRPr lang="es-ES" sz="12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 65 (48,5)</a:t>
                      </a:r>
                      <a:endParaRPr lang="es-ES" sz="12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34 (50)</a:t>
                      </a:r>
                      <a:endParaRPr lang="es-ES" sz="12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9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Edad (años)</a:t>
                      </a:r>
                      <a:endParaRPr lang="es-ES" sz="1200" dirty="0" smtClean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 Mediana (intervalo)</a:t>
                      </a:r>
                      <a:endParaRPr lang="es-ES" sz="12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   60 (37-81)</a:t>
                      </a:r>
                      <a:endParaRPr lang="es-ES" sz="12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 60,5 (35-81)</a:t>
                      </a:r>
                      <a:endParaRPr lang="es-ES" sz="12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989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Raza</a:t>
                      </a:r>
                      <a:endParaRPr lang="es-ES" sz="12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 Asia oriental</a:t>
                      </a:r>
                      <a:endParaRPr lang="es-ES" sz="1200" b="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 52 (38,8)</a:t>
                      </a:r>
                      <a:endParaRPr lang="es-ES" sz="1200" b="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  30 (44,1)</a:t>
                      </a:r>
                      <a:endParaRPr lang="es-ES" sz="1200" b="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989">
                <a:tc vMerge="1"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 Blanca</a:t>
                      </a:r>
                      <a:endParaRPr lang="es-ES" sz="12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 53 (39,6)</a:t>
                      </a:r>
                      <a:endParaRPr lang="es-ES" sz="12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  24 (35,3)</a:t>
                      </a:r>
                      <a:endParaRPr lang="es-ES" sz="12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989">
                <a:tc vMerge="1"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 Otra</a:t>
                      </a:r>
                      <a:endParaRPr lang="es-ES" sz="12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 3 (2,2)</a:t>
                      </a:r>
                      <a:endParaRPr lang="es-ES" sz="12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  2 (2,9) </a:t>
                      </a:r>
                      <a:endParaRPr lang="es-ES" sz="12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989">
                <a:tc vMerge="1"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 Se desconoce*</a:t>
                      </a:r>
                      <a:endParaRPr lang="es-ES" sz="12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 26 (19,4)</a:t>
                      </a:r>
                      <a:endParaRPr lang="es-ES" sz="12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  12 (17,6)</a:t>
                      </a:r>
                      <a:endParaRPr lang="es-ES" sz="12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989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ECOG </a:t>
                      </a:r>
                      <a:r>
                        <a:rPr lang="es-ES" sz="1200" b="0" i="0" u="non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basal</a:t>
                      </a:r>
                      <a:endParaRPr lang="es-ES" sz="1200" dirty="0" smtClean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 0-1</a:t>
                      </a:r>
                      <a:endParaRPr lang="es-ES" sz="1200" b="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124 (92,5)</a:t>
                      </a:r>
                      <a:endParaRPr lang="es-ES" sz="1200" b="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  60 (88,2)</a:t>
                      </a:r>
                      <a:endParaRPr lang="es-ES" sz="1200" b="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989">
                <a:tc vMerge="1"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 2</a:t>
                      </a:r>
                      <a:endParaRPr lang="es-ES" sz="1200" b="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10 (7,5)</a:t>
                      </a:r>
                      <a:endParaRPr lang="es-ES" sz="1200" b="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    8 (11,8)</a:t>
                      </a:r>
                      <a:endParaRPr lang="es-ES" sz="1200" b="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9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Tiempo transcurrido desde el primer diagnóstico, años</a:t>
                      </a:r>
                      <a:endParaRPr lang="es-ES" sz="12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Mediana</a:t>
                      </a:r>
                      <a:endParaRPr lang="es-ES" sz="12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2,15</a:t>
                      </a:r>
                      <a:endParaRPr lang="es-ES" sz="1200" b="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 2,25</a:t>
                      </a:r>
                      <a:endParaRPr lang="es-ES" sz="1200" b="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989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Clasificación histológica [N (%)]</a:t>
                      </a:r>
                      <a:endParaRPr lang="es-ES" sz="1200" dirty="0" smtClean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Adenocarcinoma</a:t>
                      </a:r>
                      <a:endParaRPr lang="es-ES" sz="1200" b="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113 (84,3)</a:t>
                      </a:r>
                      <a:endParaRPr lang="es-ES" sz="1200" b="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   61 (89,7)</a:t>
                      </a:r>
                      <a:endParaRPr lang="es-ES" sz="1200" b="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989">
                <a:tc v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s-ES" sz="1600" dirty="0">
                        <a:effectLst/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Epidermoide</a:t>
                      </a:r>
                      <a:endParaRPr lang="es-ES" sz="1200" b="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11 (8,2)</a:t>
                      </a:r>
                      <a:endParaRPr lang="es-ES" sz="1200" b="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   6 (8,8)</a:t>
                      </a:r>
                      <a:endParaRPr lang="es-ES" sz="1200" b="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989">
                <a:tc v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s-ES" sz="1600" dirty="0">
                        <a:effectLst/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Otra</a:t>
                      </a:r>
                      <a:endParaRPr lang="es-ES" sz="1200" b="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10 (7,5)</a:t>
                      </a:r>
                      <a:endParaRPr lang="es-ES" sz="1200" b="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   1 (1,5)</a:t>
                      </a:r>
                      <a:endParaRPr lang="es-ES" sz="1200" b="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9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Estadio en </a:t>
                      </a:r>
                      <a:r>
                        <a:rPr lang="es-ES" sz="1200" b="0" i="0" u="non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el </a:t>
                      </a:r>
                      <a:r>
                        <a:rPr lang="es-ES" sz="1200" b="0" i="0" u="none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screening</a:t>
                      </a:r>
                      <a:r>
                        <a:rPr lang="es-ES" sz="1200" b="0" i="0" u="non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(parte </a:t>
                      </a:r>
                      <a:r>
                        <a:rPr lang="es-ES" sz="1200" b="0" i="0" u="none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A) [N (%)]</a:t>
                      </a:r>
                      <a:endParaRPr lang="es-ES" sz="1200" b="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IV</a:t>
                      </a:r>
                      <a:endParaRPr lang="es-ES" sz="1200" b="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133 (99,3)</a:t>
                      </a:r>
                      <a:endParaRPr lang="es-ES" sz="1200" b="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   65 (95,6)</a:t>
                      </a:r>
                      <a:endParaRPr lang="es-ES" sz="1200" b="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989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Enriquecimiento clínico [N (%)]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(RC/RP y/o &gt; 48 sem. de E/G)</a:t>
                      </a:r>
                      <a:endParaRPr lang="es-ES" sz="1200" dirty="0" smtClean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Sí</a:t>
                      </a:r>
                      <a:endParaRPr lang="es-ES" sz="1200" b="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  78 (58,2)</a:t>
                      </a:r>
                      <a:endParaRPr lang="es-ES" sz="1200" b="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   42 (61,8)</a:t>
                      </a:r>
                      <a:endParaRPr lang="es-ES" sz="1200" b="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989">
                <a:tc v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s-ES" sz="1600" dirty="0">
                        <a:effectLst/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s-ES" sz="1200" b="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  56 (41,8)</a:t>
                      </a:r>
                      <a:endParaRPr lang="es-ES" sz="1200" b="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26 (38,2)</a:t>
                      </a:r>
                      <a:endParaRPr lang="es-ES" sz="1200" b="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580" y="6290658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ES" b="0" i="0" u="none" baseline="0" dirty="0"/>
              <a:t> </a:t>
            </a:r>
            <a:r>
              <a:rPr lang="es-ES" sz="1200" b="0" i="0" u="none" baseline="0" dirty="0">
                <a:solidFill>
                  <a:schemeClr val="dk1"/>
                </a:solidFill>
              </a:rPr>
              <a:t>*No se obtuvieron datos sobre la raza debido a la legislación local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129" y="6570214"/>
            <a:ext cx="8674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1.Schuler M. et al. J </a:t>
            </a:r>
            <a:r>
              <a:rPr lang="en-GB" sz="1000" dirty="0" err="1"/>
              <a:t>Clin</a:t>
            </a:r>
            <a:r>
              <a:rPr lang="en-GB" sz="1000" dirty="0"/>
              <a:t> </a:t>
            </a:r>
            <a:r>
              <a:rPr lang="en-GB" sz="1000" dirty="0" err="1"/>
              <a:t>Oncol</a:t>
            </a:r>
            <a:r>
              <a:rPr lang="en-GB" sz="1000" dirty="0"/>
              <a:t> 2014; 32(15) (</a:t>
            </a:r>
            <a:r>
              <a:rPr lang="en-GB" sz="1000" dirty="0" err="1"/>
              <a:t>suppl</a:t>
            </a:r>
            <a:r>
              <a:rPr lang="en-GB" sz="1000" dirty="0"/>
              <a:t>), 5S, </a:t>
            </a:r>
            <a:r>
              <a:rPr lang="en-GB" sz="1000" dirty="0" err="1"/>
              <a:t>abstr</a:t>
            </a:r>
            <a:r>
              <a:rPr lang="en-GB" sz="1000" dirty="0"/>
              <a:t>. 8019; 2. Schuler M. et al. J </a:t>
            </a:r>
            <a:r>
              <a:rPr lang="en-GB" sz="1000" dirty="0" err="1"/>
              <a:t>Clin</a:t>
            </a:r>
            <a:r>
              <a:rPr lang="en-GB" sz="1000" dirty="0"/>
              <a:t> </a:t>
            </a:r>
            <a:r>
              <a:rPr lang="en-GB" sz="1000" dirty="0" err="1"/>
              <a:t>Oncol</a:t>
            </a:r>
            <a:r>
              <a:rPr lang="en-GB" sz="1000" dirty="0"/>
              <a:t> 2012; 30(15S) (</a:t>
            </a:r>
            <a:r>
              <a:rPr lang="en-GB" sz="1000" dirty="0" err="1"/>
              <a:t>suppl</a:t>
            </a:r>
            <a:r>
              <a:rPr lang="en-GB" sz="1000" dirty="0"/>
              <a:t>), </a:t>
            </a:r>
            <a:r>
              <a:rPr lang="en-GB" sz="1000" dirty="0" err="1"/>
              <a:t>abstr</a:t>
            </a:r>
            <a:r>
              <a:rPr lang="en-GB" sz="1000" dirty="0"/>
              <a:t>. 7557</a:t>
            </a:r>
          </a:p>
          <a:p>
            <a:pPr algn="l" rtl="0"/>
            <a:r>
              <a:rPr lang="es-ES" sz="1000" b="0" i="0" u="none" baseline="0" dirty="0" smtClean="0"/>
              <a:t>.</a:t>
            </a:r>
            <a:endParaRPr lang="es-ES" sz="1000" b="0" i="0" u="none" baseline="0" dirty="0"/>
          </a:p>
        </p:txBody>
      </p:sp>
    </p:spTree>
    <p:extLst>
      <p:ext uri="{BB962C8B-B14F-4D97-AF65-F5344CB8AC3E}">
        <p14:creationId xmlns:p14="http://schemas.microsoft.com/office/powerpoint/2010/main" val="346131190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3"/>
          <p:cNvSpPr>
            <a:spLocks noGrp="1"/>
          </p:cNvSpPr>
          <p:nvPr>
            <p:ph type="title"/>
          </p:nvPr>
        </p:nvSpPr>
        <p:spPr>
          <a:xfrm>
            <a:off x="179513" y="41610"/>
            <a:ext cx="8801314" cy="1151854"/>
          </a:xfrm>
        </p:spPr>
        <p:txBody>
          <a:bodyPr>
            <a:noAutofit/>
          </a:bodyPr>
          <a:lstStyle/>
          <a:p>
            <a:pPr algn="l" rtl="0"/>
            <a:r>
              <a:rPr lang="es-ES" sz="3200" b="0" i="0" u="none" baseline="0" dirty="0">
                <a:solidFill>
                  <a:srgbClr val="4F81BD"/>
                </a:solidFill>
              </a:rPr>
              <a:t>Criterio principal de valoración de la parte B del estudio LUX-</a:t>
            </a:r>
            <a:r>
              <a:rPr lang="es-ES" sz="3200" b="0" i="0" u="none" baseline="0" dirty="0" err="1">
                <a:solidFill>
                  <a:srgbClr val="4F81BD"/>
                </a:solidFill>
              </a:rPr>
              <a:t>Lung</a:t>
            </a:r>
            <a:r>
              <a:rPr lang="es-ES" sz="3200" b="0" i="0" u="none" baseline="0" dirty="0">
                <a:solidFill>
                  <a:srgbClr val="4F81BD"/>
                </a:solidFill>
              </a:rPr>
              <a:t> 5: </a:t>
            </a:r>
            <a:r>
              <a:rPr lang="es-ES" sz="3200" b="0" i="0" u="none" baseline="0" dirty="0" smtClean="0">
                <a:solidFill>
                  <a:srgbClr val="4F81BD"/>
                </a:solidFill>
              </a:rPr>
              <a:t>SLP </a:t>
            </a:r>
            <a:r>
              <a:rPr lang="es-ES" sz="3200" b="0" i="0" u="none" baseline="0" dirty="0">
                <a:solidFill>
                  <a:srgbClr val="4F81BD"/>
                </a:solidFill>
              </a:rPr>
              <a:t>en </a:t>
            </a:r>
            <a:r>
              <a:rPr lang="es-ES" sz="3200" b="0" i="0" u="none" baseline="0" dirty="0" smtClean="0">
                <a:solidFill>
                  <a:srgbClr val="4F81BD"/>
                </a:solidFill>
              </a:rPr>
              <a:t>revisión </a:t>
            </a:r>
            <a:r>
              <a:rPr lang="es-ES" sz="3200" b="0" i="0" u="none" baseline="0" dirty="0">
                <a:solidFill>
                  <a:srgbClr val="4F81BD"/>
                </a:solidFill>
              </a:rPr>
              <a:t>del investigador</a:t>
            </a:r>
          </a:p>
        </p:txBody>
      </p:sp>
      <p:sp>
        <p:nvSpPr>
          <p:cNvPr id="443" name="TextBox 17"/>
          <p:cNvSpPr txBox="1"/>
          <p:nvPr/>
        </p:nvSpPr>
        <p:spPr>
          <a:xfrm>
            <a:off x="3131731" y="5077529"/>
            <a:ext cx="3359029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ES" sz="1000" b="0" i="0" u="none" baseline="0">
                <a:solidFill>
                  <a:prstClr val="black"/>
                </a:solidFill>
              </a:rPr>
              <a:t>Tiempo desde el inicio del tratamiento (meses)</a:t>
            </a:r>
            <a:endParaRPr lang="es-ES" sz="1000" dirty="0">
              <a:solidFill>
                <a:prstClr val="black"/>
              </a:solidFill>
            </a:endParaRPr>
          </a:p>
        </p:txBody>
      </p:sp>
      <p:sp>
        <p:nvSpPr>
          <p:cNvPr id="444" name="TextBox 50"/>
          <p:cNvSpPr txBox="1"/>
          <p:nvPr/>
        </p:nvSpPr>
        <p:spPr>
          <a:xfrm rot="16200000">
            <a:off x="905642" y="3173203"/>
            <a:ext cx="1762053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ES" sz="1000" b="0" i="0" u="none" baseline="0" dirty="0">
                <a:solidFill>
                  <a:prstClr val="black"/>
                </a:solidFill>
              </a:rPr>
              <a:t>Probabilidad </a:t>
            </a:r>
            <a:r>
              <a:rPr lang="es-ES" sz="1000" dirty="0" smtClean="0">
                <a:solidFill>
                  <a:prstClr val="black"/>
                </a:solidFill>
              </a:rPr>
              <a:t>estimada </a:t>
            </a:r>
            <a:r>
              <a:rPr lang="es-ES" sz="1000" b="0" i="0" u="none" baseline="0" dirty="0" smtClean="0">
                <a:solidFill>
                  <a:prstClr val="black"/>
                </a:solidFill>
              </a:rPr>
              <a:t>de SLP</a:t>
            </a:r>
            <a:endParaRPr lang="es-ES" sz="1000" dirty="0">
              <a:solidFill>
                <a:prstClr val="black"/>
              </a:solidFill>
            </a:endParaRPr>
          </a:p>
        </p:txBody>
      </p:sp>
      <p:cxnSp>
        <p:nvCxnSpPr>
          <p:cNvPr id="445" name="Straight Connector 444"/>
          <p:cNvCxnSpPr/>
          <p:nvPr/>
        </p:nvCxnSpPr>
        <p:spPr>
          <a:xfrm>
            <a:off x="2367806" y="4793294"/>
            <a:ext cx="0" cy="4959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/>
          <p:cNvCxnSpPr/>
          <p:nvPr/>
        </p:nvCxnSpPr>
        <p:spPr>
          <a:xfrm>
            <a:off x="2891263" y="4793294"/>
            <a:ext cx="0" cy="4959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/>
          <p:cNvCxnSpPr/>
          <p:nvPr/>
        </p:nvCxnSpPr>
        <p:spPr>
          <a:xfrm>
            <a:off x="3417334" y="4793294"/>
            <a:ext cx="0" cy="4959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/>
          <p:cNvCxnSpPr/>
          <p:nvPr/>
        </p:nvCxnSpPr>
        <p:spPr>
          <a:xfrm>
            <a:off x="3940791" y="4793294"/>
            <a:ext cx="0" cy="4959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/>
          <p:cNvCxnSpPr/>
          <p:nvPr/>
        </p:nvCxnSpPr>
        <p:spPr>
          <a:xfrm>
            <a:off x="4477694" y="4793294"/>
            <a:ext cx="0" cy="4959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/>
          <p:cNvCxnSpPr/>
          <p:nvPr/>
        </p:nvCxnSpPr>
        <p:spPr>
          <a:xfrm>
            <a:off x="5005633" y="4793294"/>
            <a:ext cx="0" cy="4959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Connector 472"/>
          <p:cNvCxnSpPr/>
          <p:nvPr/>
        </p:nvCxnSpPr>
        <p:spPr>
          <a:xfrm flipH="1">
            <a:off x="2279524" y="4750652"/>
            <a:ext cx="45719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Straight Connector 473"/>
          <p:cNvCxnSpPr/>
          <p:nvPr/>
        </p:nvCxnSpPr>
        <p:spPr>
          <a:xfrm flipH="1">
            <a:off x="2279524" y="4139303"/>
            <a:ext cx="45719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474"/>
          <p:cNvCxnSpPr/>
          <p:nvPr/>
        </p:nvCxnSpPr>
        <p:spPr>
          <a:xfrm flipH="1">
            <a:off x="2279524" y="3530287"/>
            <a:ext cx="45719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Connector 475"/>
          <p:cNvCxnSpPr/>
          <p:nvPr/>
        </p:nvCxnSpPr>
        <p:spPr>
          <a:xfrm flipH="1">
            <a:off x="2277507" y="2922748"/>
            <a:ext cx="45719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Connector 476"/>
          <p:cNvCxnSpPr/>
          <p:nvPr/>
        </p:nvCxnSpPr>
        <p:spPr>
          <a:xfrm flipH="1">
            <a:off x="2279524" y="2314405"/>
            <a:ext cx="45719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Connector 477"/>
          <p:cNvCxnSpPr/>
          <p:nvPr/>
        </p:nvCxnSpPr>
        <p:spPr>
          <a:xfrm flipH="1">
            <a:off x="2279524" y="1707537"/>
            <a:ext cx="45719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2" name="TextBox 34"/>
          <p:cNvSpPr txBox="1"/>
          <p:nvPr/>
        </p:nvSpPr>
        <p:spPr>
          <a:xfrm>
            <a:off x="2313957" y="4891389"/>
            <a:ext cx="118206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ES" sz="900" b="0" i="0" u="none" baseline="0">
                <a:solidFill>
                  <a:prstClr val="black"/>
                </a:solidFill>
              </a:rPr>
              <a:t>0</a:t>
            </a:r>
            <a:endParaRPr lang="es-ES" sz="900">
              <a:solidFill>
                <a:prstClr val="black"/>
              </a:solidFill>
            </a:endParaRPr>
          </a:p>
        </p:txBody>
      </p:sp>
      <p:sp>
        <p:nvSpPr>
          <p:cNvPr id="453" name="TextBox 35"/>
          <p:cNvSpPr txBox="1"/>
          <p:nvPr/>
        </p:nvSpPr>
        <p:spPr>
          <a:xfrm>
            <a:off x="2840267" y="4891389"/>
            <a:ext cx="118206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ES" sz="900" b="0" i="0" u="none" baseline="0">
                <a:solidFill>
                  <a:prstClr val="black"/>
                </a:solidFill>
              </a:rPr>
              <a:t>3</a:t>
            </a:r>
            <a:endParaRPr lang="es-ES" sz="900" dirty="0">
              <a:solidFill>
                <a:prstClr val="black"/>
              </a:solidFill>
            </a:endParaRPr>
          </a:p>
        </p:txBody>
      </p:sp>
      <p:sp>
        <p:nvSpPr>
          <p:cNvPr id="454" name="TextBox 36"/>
          <p:cNvSpPr txBox="1"/>
          <p:nvPr/>
        </p:nvSpPr>
        <p:spPr>
          <a:xfrm>
            <a:off x="3360227" y="4891389"/>
            <a:ext cx="118206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ES" sz="900" b="0" i="0" u="none" baseline="0">
                <a:solidFill>
                  <a:prstClr val="black"/>
                </a:solidFill>
              </a:rPr>
              <a:t>6</a:t>
            </a:r>
            <a:endParaRPr lang="es-ES" sz="900" dirty="0">
              <a:solidFill>
                <a:prstClr val="black"/>
              </a:solidFill>
            </a:endParaRPr>
          </a:p>
        </p:txBody>
      </p:sp>
      <p:sp>
        <p:nvSpPr>
          <p:cNvPr id="455" name="TextBox 37"/>
          <p:cNvSpPr txBox="1"/>
          <p:nvPr/>
        </p:nvSpPr>
        <p:spPr>
          <a:xfrm>
            <a:off x="3886087" y="4891389"/>
            <a:ext cx="118206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ES" sz="900" b="0" i="0" u="none" baseline="0">
                <a:solidFill>
                  <a:prstClr val="black"/>
                </a:solidFill>
              </a:rPr>
              <a:t>9</a:t>
            </a:r>
            <a:endParaRPr lang="es-ES" sz="900" dirty="0">
              <a:solidFill>
                <a:prstClr val="black"/>
              </a:solidFill>
            </a:endParaRPr>
          </a:p>
        </p:txBody>
      </p:sp>
      <p:sp>
        <p:nvSpPr>
          <p:cNvPr id="456" name="TextBox 38"/>
          <p:cNvSpPr txBox="1"/>
          <p:nvPr/>
        </p:nvSpPr>
        <p:spPr>
          <a:xfrm>
            <a:off x="4377441" y="4891389"/>
            <a:ext cx="202638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ES" sz="900" b="0" i="0" u="none" baseline="0">
                <a:solidFill>
                  <a:prstClr val="black"/>
                </a:solidFill>
              </a:rPr>
              <a:t>12</a:t>
            </a:r>
            <a:endParaRPr lang="es-ES" sz="900" dirty="0">
              <a:solidFill>
                <a:prstClr val="black"/>
              </a:solidFill>
            </a:endParaRPr>
          </a:p>
        </p:txBody>
      </p:sp>
      <p:sp>
        <p:nvSpPr>
          <p:cNvPr id="457" name="TextBox 39"/>
          <p:cNvSpPr txBox="1"/>
          <p:nvPr/>
        </p:nvSpPr>
        <p:spPr>
          <a:xfrm>
            <a:off x="4906163" y="4891389"/>
            <a:ext cx="202638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ES" sz="900" b="0" i="0" u="none" baseline="0">
                <a:solidFill>
                  <a:prstClr val="black"/>
                </a:solidFill>
              </a:rPr>
              <a:t>15</a:t>
            </a:r>
            <a:endParaRPr lang="es-ES" sz="900" dirty="0">
              <a:solidFill>
                <a:prstClr val="black"/>
              </a:solidFill>
            </a:endParaRPr>
          </a:p>
        </p:txBody>
      </p:sp>
      <p:sp>
        <p:nvSpPr>
          <p:cNvPr id="458" name="TextBox 40"/>
          <p:cNvSpPr txBox="1"/>
          <p:nvPr/>
        </p:nvSpPr>
        <p:spPr>
          <a:xfrm>
            <a:off x="5434885" y="4891389"/>
            <a:ext cx="202638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ES" sz="900" b="0" i="0" u="none" baseline="0">
                <a:solidFill>
                  <a:prstClr val="black"/>
                </a:solidFill>
              </a:rPr>
              <a:t>18</a:t>
            </a:r>
            <a:endParaRPr lang="es-ES" sz="900" dirty="0">
              <a:solidFill>
                <a:prstClr val="black"/>
              </a:solidFill>
            </a:endParaRPr>
          </a:p>
        </p:txBody>
      </p:sp>
      <p:sp>
        <p:nvSpPr>
          <p:cNvPr id="459" name="TextBox 41"/>
          <p:cNvSpPr txBox="1"/>
          <p:nvPr/>
        </p:nvSpPr>
        <p:spPr>
          <a:xfrm>
            <a:off x="5958601" y="4891389"/>
            <a:ext cx="202638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ES" sz="900" b="0" i="0" u="none" baseline="0">
                <a:solidFill>
                  <a:prstClr val="black"/>
                </a:solidFill>
              </a:rPr>
              <a:t>21</a:t>
            </a:r>
            <a:endParaRPr lang="es-ES" sz="900" dirty="0">
              <a:solidFill>
                <a:prstClr val="black"/>
              </a:solidFill>
            </a:endParaRPr>
          </a:p>
        </p:txBody>
      </p:sp>
      <p:sp>
        <p:nvSpPr>
          <p:cNvPr id="460" name="TextBox 42"/>
          <p:cNvSpPr txBox="1"/>
          <p:nvPr/>
        </p:nvSpPr>
        <p:spPr>
          <a:xfrm>
            <a:off x="6499499" y="4891389"/>
            <a:ext cx="202638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ES" sz="900" b="0" i="0" u="none" baseline="0">
                <a:solidFill>
                  <a:prstClr val="black"/>
                </a:solidFill>
              </a:rPr>
              <a:t>24</a:t>
            </a:r>
            <a:endParaRPr lang="es-ES" sz="900" dirty="0">
              <a:solidFill>
                <a:prstClr val="black"/>
              </a:solidFill>
            </a:endParaRPr>
          </a:p>
        </p:txBody>
      </p:sp>
      <p:sp>
        <p:nvSpPr>
          <p:cNvPr id="461" name="TextBox 43"/>
          <p:cNvSpPr txBox="1"/>
          <p:nvPr/>
        </p:nvSpPr>
        <p:spPr>
          <a:xfrm>
            <a:off x="7022835" y="4891389"/>
            <a:ext cx="202638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ES" sz="900" b="0" i="0" u="none" baseline="0">
                <a:solidFill>
                  <a:prstClr val="black"/>
                </a:solidFill>
              </a:rPr>
              <a:t>27</a:t>
            </a:r>
            <a:endParaRPr lang="es-ES" sz="900" dirty="0">
              <a:solidFill>
                <a:prstClr val="black"/>
              </a:solidFill>
            </a:endParaRPr>
          </a:p>
        </p:txBody>
      </p:sp>
      <p:sp>
        <p:nvSpPr>
          <p:cNvPr id="462" name="TextBox 44"/>
          <p:cNvSpPr txBox="1"/>
          <p:nvPr/>
        </p:nvSpPr>
        <p:spPr>
          <a:xfrm>
            <a:off x="2024073" y="4678321"/>
            <a:ext cx="223744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es-ES" sz="900" b="0" i="0" u="none" baseline="0">
                <a:solidFill>
                  <a:prstClr val="black"/>
                </a:solidFill>
              </a:rPr>
              <a:t>0,0</a:t>
            </a:r>
            <a:endParaRPr lang="es-ES" sz="900" dirty="0">
              <a:solidFill>
                <a:prstClr val="black"/>
              </a:solidFill>
            </a:endParaRPr>
          </a:p>
        </p:txBody>
      </p:sp>
      <p:sp>
        <p:nvSpPr>
          <p:cNvPr id="463" name="TextBox 45"/>
          <p:cNvSpPr txBox="1"/>
          <p:nvPr/>
        </p:nvSpPr>
        <p:spPr>
          <a:xfrm>
            <a:off x="2024073" y="4070869"/>
            <a:ext cx="223744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es-ES" sz="900" b="0" i="0" u="none" baseline="0">
                <a:solidFill>
                  <a:prstClr val="black"/>
                </a:solidFill>
              </a:rPr>
              <a:t>0,2</a:t>
            </a:r>
            <a:endParaRPr lang="es-ES" sz="900" dirty="0">
              <a:solidFill>
                <a:prstClr val="black"/>
              </a:solidFill>
            </a:endParaRPr>
          </a:p>
        </p:txBody>
      </p:sp>
      <p:sp>
        <p:nvSpPr>
          <p:cNvPr id="464" name="TextBox 46"/>
          <p:cNvSpPr txBox="1"/>
          <p:nvPr/>
        </p:nvSpPr>
        <p:spPr>
          <a:xfrm>
            <a:off x="2024073" y="3462430"/>
            <a:ext cx="223744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es-ES" sz="900" b="0" i="0" u="none" baseline="0">
                <a:solidFill>
                  <a:prstClr val="black"/>
                </a:solidFill>
              </a:rPr>
              <a:t>0,4</a:t>
            </a:r>
            <a:endParaRPr lang="es-ES" sz="900" dirty="0">
              <a:solidFill>
                <a:prstClr val="black"/>
              </a:solidFill>
            </a:endParaRPr>
          </a:p>
        </p:txBody>
      </p:sp>
      <p:sp>
        <p:nvSpPr>
          <p:cNvPr id="465" name="TextBox 47"/>
          <p:cNvSpPr txBox="1"/>
          <p:nvPr/>
        </p:nvSpPr>
        <p:spPr>
          <a:xfrm>
            <a:off x="2024073" y="2844620"/>
            <a:ext cx="223744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es-ES" sz="900" b="0" i="0" u="none" baseline="0">
                <a:solidFill>
                  <a:prstClr val="black"/>
                </a:solidFill>
              </a:rPr>
              <a:t>0,6</a:t>
            </a:r>
            <a:endParaRPr lang="es-ES" sz="900" dirty="0">
              <a:solidFill>
                <a:prstClr val="black"/>
              </a:solidFill>
            </a:endParaRPr>
          </a:p>
        </p:txBody>
      </p:sp>
      <p:sp>
        <p:nvSpPr>
          <p:cNvPr id="466" name="TextBox 48"/>
          <p:cNvSpPr txBox="1"/>
          <p:nvPr/>
        </p:nvSpPr>
        <p:spPr>
          <a:xfrm>
            <a:off x="2024073" y="2244467"/>
            <a:ext cx="223744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es-ES" sz="900" b="0" i="0" u="none" baseline="0">
                <a:solidFill>
                  <a:prstClr val="black"/>
                </a:solidFill>
              </a:rPr>
              <a:t>0,8</a:t>
            </a:r>
            <a:endParaRPr lang="es-ES" sz="900" dirty="0">
              <a:solidFill>
                <a:prstClr val="black"/>
              </a:solidFill>
            </a:endParaRPr>
          </a:p>
        </p:txBody>
      </p:sp>
      <p:sp>
        <p:nvSpPr>
          <p:cNvPr id="467" name="TextBox 49"/>
          <p:cNvSpPr txBox="1"/>
          <p:nvPr/>
        </p:nvSpPr>
        <p:spPr>
          <a:xfrm>
            <a:off x="2024073" y="1640103"/>
            <a:ext cx="223744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es-ES" sz="900" b="0" i="0" u="none" baseline="0">
                <a:solidFill>
                  <a:prstClr val="black"/>
                </a:solidFill>
              </a:rPr>
              <a:t>1,0</a:t>
            </a:r>
            <a:endParaRPr lang="es-ES" sz="900" dirty="0">
              <a:solidFill>
                <a:prstClr val="black"/>
              </a:solidFill>
            </a:endParaRPr>
          </a:p>
        </p:txBody>
      </p:sp>
      <p:sp>
        <p:nvSpPr>
          <p:cNvPr id="468" name="Freeform 467"/>
          <p:cNvSpPr/>
          <p:nvPr/>
        </p:nvSpPr>
        <p:spPr>
          <a:xfrm>
            <a:off x="2330140" y="1658009"/>
            <a:ext cx="4834804" cy="3133747"/>
          </a:xfrm>
          <a:custGeom>
            <a:avLst/>
            <a:gdLst>
              <a:gd name="connsiteX0" fmla="*/ 0 w 3384550"/>
              <a:gd name="connsiteY0" fmla="*/ 0 h 2590800"/>
              <a:gd name="connsiteX1" fmla="*/ 0 w 3384550"/>
              <a:gd name="connsiteY1" fmla="*/ 2590800 h 2590800"/>
              <a:gd name="connsiteX2" fmla="*/ 3384550 w 3384550"/>
              <a:gd name="connsiteY2" fmla="*/ 259080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4550" h="2590800">
                <a:moveTo>
                  <a:pt x="0" y="0"/>
                </a:moveTo>
                <a:lnTo>
                  <a:pt x="0" y="2590800"/>
                </a:lnTo>
                <a:lnTo>
                  <a:pt x="3384550" y="2590800"/>
                </a:lnTo>
              </a:path>
            </a:pathLst>
          </a:custGeom>
          <a:noFill/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s-ES" sz="2000">
              <a:solidFill>
                <a:prstClr val="black"/>
              </a:solidFill>
            </a:endParaRPr>
          </a:p>
        </p:txBody>
      </p:sp>
      <p:cxnSp>
        <p:nvCxnSpPr>
          <p:cNvPr id="469" name="Straight Connector 468"/>
          <p:cNvCxnSpPr/>
          <p:nvPr/>
        </p:nvCxnSpPr>
        <p:spPr>
          <a:xfrm>
            <a:off x="5533572" y="4793294"/>
            <a:ext cx="0" cy="4959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Connector 469"/>
          <p:cNvCxnSpPr/>
          <p:nvPr/>
        </p:nvCxnSpPr>
        <p:spPr>
          <a:xfrm>
            <a:off x="6055161" y="4793294"/>
            <a:ext cx="0" cy="4959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" name="Straight Connector 470"/>
          <p:cNvCxnSpPr/>
          <p:nvPr/>
        </p:nvCxnSpPr>
        <p:spPr>
          <a:xfrm>
            <a:off x="6589450" y="4793294"/>
            <a:ext cx="0" cy="4959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Connector 471"/>
          <p:cNvCxnSpPr/>
          <p:nvPr/>
        </p:nvCxnSpPr>
        <p:spPr>
          <a:xfrm>
            <a:off x="7115518" y="4793294"/>
            <a:ext cx="0" cy="4959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9" name="TextBox 478"/>
          <p:cNvSpPr txBox="1"/>
          <p:nvPr/>
        </p:nvSpPr>
        <p:spPr>
          <a:xfrm>
            <a:off x="1295518" y="5301161"/>
            <a:ext cx="6743949" cy="5816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es-ES" sz="1050" b="0" i="0" u="none" baseline="0">
                <a:solidFill>
                  <a:prstClr val="black"/>
                </a:solidFill>
              </a:rPr>
              <a:t>N.º en riesgo:</a:t>
            </a:r>
          </a:p>
          <a:p>
            <a:pPr algn="l" rtl="0">
              <a:lnSpc>
                <a:spcPct val="120000"/>
              </a:lnSpc>
              <a:tabLst>
                <a:tab pos="1085850" algn="ctr"/>
                <a:tab pos="1601788" algn="ctr"/>
                <a:tab pos="2117725" algn="ctr"/>
                <a:tab pos="2625725" algn="ctr"/>
                <a:tab pos="3205163" algn="ctr"/>
                <a:tab pos="3711575" algn="ctr"/>
                <a:tab pos="4283075" algn="ctr"/>
                <a:tab pos="4799013" algn="ctr"/>
                <a:tab pos="5314950" algn="ctr"/>
                <a:tab pos="5830888" algn="ctr"/>
              </a:tabLst>
            </a:pPr>
            <a:r>
              <a:rPr lang="es-ES" sz="1050" b="0" i="0" u="none" baseline="0">
                <a:solidFill>
                  <a:srgbClr val="1CBECA"/>
                </a:solidFill>
              </a:rPr>
              <a:t>Afa + Pac	134	82	46	25	15	7	4	1	1	0</a:t>
            </a:r>
          </a:p>
          <a:p>
            <a:pPr algn="l" rtl="0">
              <a:lnSpc>
                <a:spcPct val="120000"/>
              </a:lnSpc>
              <a:tabLst>
                <a:tab pos="1085850" algn="ctr"/>
                <a:tab pos="1601788" algn="ctr"/>
                <a:tab pos="2117725" algn="ctr"/>
                <a:tab pos="2625725" algn="ctr"/>
                <a:tab pos="3205163" algn="ctr"/>
                <a:tab pos="3711575" algn="ctr"/>
                <a:tab pos="4283075" algn="ctr"/>
                <a:tab pos="4799013" algn="ctr"/>
                <a:tab pos="5314950" algn="ctr"/>
                <a:tab pos="5830888" algn="ctr"/>
              </a:tabLst>
            </a:pPr>
            <a:r>
              <a:rPr lang="es-ES" sz="1050" b="0" i="0" u="none" spc="-20" baseline="0">
                <a:solidFill>
                  <a:prstClr val="black"/>
                </a:solidFill>
              </a:rPr>
              <a:t>Elección del inv.	68	25	14	9	3	1	0	0	0	0</a:t>
            </a:r>
            <a:endParaRPr lang="es-ES" sz="1050" dirty="0">
              <a:solidFill>
                <a:prstClr val="black"/>
              </a:solidFill>
            </a:endParaRPr>
          </a:p>
        </p:txBody>
      </p:sp>
      <p:sp>
        <p:nvSpPr>
          <p:cNvPr id="480" name="Oval 479"/>
          <p:cNvSpPr>
            <a:spLocks noChangeAspect="1"/>
          </p:cNvSpPr>
          <p:nvPr/>
        </p:nvSpPr>
        <p:spPr>
          <a:xfrm>
            <a:off x="4953793" y="4420719"/>
            <a:ext cx="29690" cy="36576"/>
          </a:xfrm>
          <a:prstGeom prst="ellipse">
            <a:avLst/>
          </a:prstGeom>
          <a:noFill/>
          <a:ln w="6350" cap="rnd">
            <a:solidFill>
              <a:srgbClr val="1CBE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481" name="Oval 480"/>
          <p:cNvSpPr>
            <a:spLocks noChangeAspect="1"/>
          </p:cNvSpPr>
          <p:nvPr/>
        </p:nvSpPr>
        <p:spPr>
          <a:xfrm>
            <a:off x="4679473" y="4346424"/>
            <a:ext cx="29690" cy="36576"/>
          </a:xfrm>
          <a:prstGeom prst="ellipse">
            <a:avLst/>
          </a:prstGeom>
          <a:noFill/>
          <a:ln w="6350" cap="rnd">
            <a:solidFill>
              <a:srgbClr val="1CBE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482" name="Oval 481"/>
          <p:cNvSpPr>
            <a:spLocks noChangeAspect="1"/>
          </p:cNvSpPr>
          <p:nvPr/>
        </p:nvSpPr>
        <p:spPr>
          <a:xfrm>
            <a:off x="4951888" y="4380714"/>
            <a:ext cx="29690" cy="36576"/>
          </a:xfrm>
          <a:prstGeom prst="ellipse">
            <a:avLst/>
          </a:prstGeom>
          <a:noFill/>
          <a:ln w="6350" cap="rnd">
            <a:solidFill>
              <a:srgbClr val="1CBE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483" name="Oval 482"/>
          <p:cNvSpPr>
            <a:spLocks noChangeAspect="1"/>
          </p:cNvSpPr>
          <p:nvPr/>
        </p:nvSpPr>
        <p:spPr>
          <a:xfrm>
            <a:off x="4582318" y="4315944"/>
            <a:ext cx="29690" cy="36576"/>
          </a:xfrm>
          <a:prstGeom prst="ellipse">
            <a:avLst/>
          </a:prstGeom>
          <a:noFill/>
          <a:ln w="6350" cap="rnd">
            <a:solidFill>
              <a:srgbClr val="1CBE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484" name="Oval 483"/>
          <p:cNvSpPr>
            <a:spLocks noChangeAspect="1"/>
          </p:cNvSpPr>
          <p:nvPr/>
        </p:nvSpPr>
        <p:spPr>
          <a:xfrm>
            <a:off x="3538378" y="3546324"/>
            <a:ext cx="29690" cy="36576"/>
          </a:xfrm>
          <a:prstGeom prst="ellipse">
            <a:avLst/>
          </a:prstGeom>
          <a:noFill/>
          <a:ln w="6350" cap="rnd">
            <a:solidFill>
              <a:srgbClr val="1CBE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485" name="Oval 484"/>
          <p:cNvSpPr>
            <a:spLocks noChangeAspect="1"/>
          </p:cNvSpPr>
          <p:nvPr/>
        </p:nvSpPr>
        <p:spPr>
          <a:xfrm>
            <a:off x="3325018" y="3797784"/>
            <a:ext cx="29690" cy="36576"/>
          </a:xfrm>
          <a:prstGeom prst="ellipse">
            <a:avLst/>
          </a:prstGeom>
          <a:noFill/>
          <a:ln w="6350" cap="rnd">
            <a:solidFill>
              <a:srgbClr val="717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486" name="Oval 485"/>
          <p:cNvSpPr>
            <a:spLocks noChangeAspect="1"/>
          </p:cNvSpPr>
          <p:nvPr/>
        </p:nvSpPr>
        <p:spPr>
          <a:xfrm>
            <a:off x="3355498" y="3378684"/>
            <a:ext cx="29690" cy="36576"/>
          </a:xfrm>
          <a:prstGeom prst="ellipse">
            <a:avLst/>
          </a:prstGeom>
          <a:noFill/>
          <a:ln w="6350" cap="rnd">
            <a:solidFill>
              <a:srgbClr val="1CBE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487" name="Oval 486"/>
          <p:cNvSpPr>
            <a:spLocks noChangeAspect="1"/>
          </p:cNvSpPr>
          <p:nvPr/>
        </p:nvSpPr>
        <p:spPr>
          <a:xfrm>
            <a:off x="3052603" y="3622524"/>
            <a:ext cx="29690" cy="36576"/>
          </a:xfrm>
          <a:prstGeom prst="ellipse">
            <a:avLst/>
          </a:prstGeom>
          <a:noFill/>
          <a:ln w="6350" cap="rnd">
            <a:solidFill>
              <a:srgbClr val="717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488" name="Oval 487"/>
          <p:cNvSpPr>
            <a:spLocks noChangeAspect="1"/>
          </p:cNvSpPr>
          <p:nvPr/>
        </p:nvSpPr>
        <p:spPr>
          <a:xfrm>
            <a:off x="2679223" y="2902434"/>
            <a:ext cx="29690" cy="36576"/>
          </a:xfrm>
          <a:prstGeom prst="ellipse">
            <a:avLst/>
          </a:prstGeom>
          <a:noFill/>
          <a:ln w="6350" cap="rnd">
            <a:solidFill>
              <a:srgbClr val="717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489" name="Oval 488"/>
          <p:cNvSpPr>
            <a:spLocks noChangeAspect="1"/>
          </p:cNvSpPr>
          <p:nvPr/>
        </p:nvSpPr>
        <p:spPr>
          <a:xfrm>
            <a:off x="2984023" y="2584299"/>
            <a:ext cx="29690" cy="36576"/>
          </a:xfrm>
          <a:prstGeom prst="ellipse">
            <a:avLst/>
          </a:prstGeom>
          <a:noFill/>
          <a:ln w="6350" cap="rnd">
            <a:solidFill>
              <a:srgbClr val="1CBE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490" name="Oval 489"/>
          <p:cNvSpPr>
            <a:spLocks noChangeAspect="1"/>
          </p:cNvSpPr>
          <p:nvPr/>
        </p:nvSpPr>
        <p:spPr>
          <a:xfrm>
            <a:off x="2963068" y="2559534"/>
            <a:ext cx="29690" cy="36576"/>
          </a:xfrm>
          <a:prstGeom prst="ellipse">
            <a:avLst/>
          </a:prstGeom>
          <a:noFill/>
          <a:ln w="6350" cap="rnd">
            <a:solidFill>
              <a:srgbClr val="1CBE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491" name="Oval 490"/>
          <p:cNvSpPr>
            <a:spLocks noChangeAspect="1"/>
          </p:cNvSpPr>
          <p:nvPr/>
        </p:nvSpPr>
        <p:spPr>
          <a:xfrm>
            <a:off x="2844958" y="2479524"/>
            <a:ext cx="29690" cy="36576"/>
          </a:xfrm>
          <a:prstGeom prst="ellipse">
            <a:avLst/>
          </a:prstGeom>
          <a:noFill/>
          <a:ln w="6350" cap="rnd">
            <a:solidFill>
              <a:srgbClr val="1CBE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492" name="Oval 491"/>
          <p:cNvSpPr>
            <a:spLocks noChangeAspect="1"/>
          </p:cNvSpPr>
          <p:nvPr/>
        </p:nvSpPr>
        <p:spPr>
          <a:xfrm>
            <a:off x="2601118" y="2315694"/>
            <a:ext cx="29690" cy="36576"/>
          </a:xfrm>
          <a:prstGeom prst="ellipse">
            <a:avLst/>
          </a:prstGeom>
          <a:noFill/>
          <a:ln w="6350" cap="rnd">
            <a:solidFill>
              <a:srgbClr val="717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493" name="Oval 492"/>
          <p:cNvSpPr>
            <a:spLocks noChangeAspect="1"/>
          </p:cNvSpPr>
          <p:nvPr/>
        </p:nvSpPr>
        <p:spPr>
          <a:xfrm>
            <a:off x="2755423" y="2399514"/>
            <a:ext cx="29690" cy="36576"/>
          </a:xfrm>
          <a:prstGeom prst="ellipse">
            <a:avLst/>
          </a:prstGeom>
          <a:noFill/>
          <a:ln w="6350" cap="rnd">
            <a:solidFill>
              <a:srgbClr val="1CBE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494" name="Oval 493"/>
          <p:cNvSpPr>
            <a:spLocks noChangeAspect="1"/>
          </p:cNvSpPr>
          <p:nvPr/>
        </p:nvSpPr>
        <p:spPr>
          <a:xfrm>
            <a:off x="2684938" y="2268069"/>
            <a:ext cx="29690" cy="36576"/>
          </a:xfrm>
          <a:prstGeom prst="ellipse">
            <a:avLst/>
          </a:prstGeom>
          <a:noFill/>
          <a:ln w="6350" cap="rnd">
            <a:solidFill>
              <a:srgbClr val="1CBE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495" name="Oval 494"/>
          <p:cNvSpPr>
            <a:spLocks noChangeAspect="1"/>
          </p:cNvSpPr>
          <p:nvPr/>
        </p:nvSpPr>
        <p:spPr>
          <a:xfrm>
            <a:off x="2679223" y="2243304"/>
            <a:ext cx="29690" cy="36576"/>
          </a:xfrm>
          <a:prstGeom prst="ellipse">
            <a:avLst/>
          </a:prstGeom>
          <a:noFill/>
          <a:ln w="6350" cap="rnd">
            <a:solidFill>
              <a:srgbClr val="1CBE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496" name="Oval 495"/>
          <p:cNvSpPr>
            <a:spLocks noChangeAspect="1"/>
          </p:cNvSpPr>
          <p:nvPr/>
        </p:nvSpPr>
        <p:spPr>
          <a:xfrm>
            <a:off x="2669698" y="2212824"/>
            <a:ext cx="29690" cy="36576"/>
          </a:xfrm>
          <a:prstGeom prst="ellipse">
            <a:avLst/>
          </a:prstGeom>
          <a:noFill/>
          <a:ln w="6350" cap="rnd">
            <a:solidFill>
              <a:srgbClr val="1CBE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497" name="Oval 496"/>
          <p:cNvSpPr>
            <a:spLocks noChangeAspect="1"/>
          </p:cNvSpPr>
          <p:nvPr/>
        </p:nvSpPr>
        <p:spPr>
          <a:xfrm>
            <a:off x="2667793" y="2189964"/>
            <a:ext cx="29690" cy="36576"/>
          </a:xfrm>
          <a:prstGeom prst="ellipse">
            <a:avLst/>
          </a:prstGeom>
          <a:noFill/>
          <a:ln w="6350" cap="rnd">
            <a:solidFill>
              <a:srgbClr val="1CBE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498" name="Oval 497"/>
          <p:cNvSpPr>
            <a:spLocks noChangeAspect="1"/>
          </p:cNvSpPr>
          <p:nvPr/>
        </p:nvSpPr>
        <p:spPr>
          <a:xfrm>
            <a:off x="2658268" y="2113764"/>
            <a:ext cx="29690" cy="36576"/>
          </a:xfrm>
          <a:prstGeom prst="ellipse">
            <a:avLst/>
          </a:prstGeom>
          <a:noFill/>
          <a:ln w="6350" cap="rnd">
            <a:solidFill>
              <a:srgbClr val="1CBE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499" name="Oval 498"/>
          <p:cNvSpPr>
            <a:spLocks noChangeAspect="1"/>
          </p:cNvSpPr>
          <p:nvPr/>
        </p:nvSpPr>
        <p:spPr>
          <a:xfrm>
            <a:off x="2557303" y="2106144"/>
            <a:ext cx="29690" cy="36576"/>
          </a:xfrm>
          <a:prstGeom prst="ellipse">
            <a:avLst/>
          </a:prstGeom>
          <a:noFill/>
          <a:ln w="6350" cap="rnd">
            <a:solidFill>
              <a:srgbClr val="717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500" name="Oval 499"/>
          <p:cNvSpPr>
            <a:spLocks noChangeAspect="1"/>
          </p:cNvSpPr>
          <p:nvPr/>
        </p:nvSpPr>
        <p:spPr>
          <a:xfrm>
            <a:off x="2587783" y="1885164"/>
            <a:ext cx="29690" cy="36576"/>
          </a:xfrm>
          <a:prstGeom prst="ellipse">
            <a:avLst/>
          </a:prstGeom>
          <a:noFill/>
          <a:ln w="6350" cap="rnd">
            <a:solidFill>
              <a:srgbClr val="1CBE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501" name="Oval 500"/>
          <p:cNvSpPr>
            <a:spLocks noChangeAspect="1"/>
          </p:cNvSpPr>
          <p:nvPr/>
        </p:nvSpPr>
        <p:spPr>
          <a:xfrm>
            <a:off x="2547778" y="1860399"/>
            <a:ext cx="29690" cy="36576"/>
          </a:xfrm>
          <a:prstGeom prst="ellipse">
            <a:avLst/>
          </a:prstGeom>
          <a:noFill/>
          <a:ln w="6350" cap="rnd">
            <a:solidFill>
              <a:srgbClr val="1CBE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502" name="Oval 501"/>
          <p:cNvSpPr>
            <a:spLocks noChangeAspect="1"/>
          </p:cNvSpPr>
          <p:nvPr/>
        </p:nvSpPr>
        <p:spPr>
          <a:xfrm>
            <a:off x="2532538" y="1831824"/>
            <a:ext cx="29690" cy="36576"/>
          </a:xfrm>
          <a:prstGeom prst="ellipse">
            <a:avLst/>
          </a:prstGeom>
          <a:noFill/>
          <a:ln w="6350" cap="rnd">
            <a:solidFill>
              <a:srgbClr val="1CBE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503" name="Oval 502"/>
          <p:cNvSpPr>
            <a:spLocks noChangeAspect="1"/>
          </p:cNvSpPr>
          <p:nvPr/>
        </p:nvSpPr>
        <p:spPr>
          <a:xfrm>
            <a:off x="2496343" y="1782294"/>
            <a:ext cx="29690" cy="36576"/>
          </a:xfrm>
          <a:prstGeom prst="ellipse">
            <a:avLst/>
          </a:prstGeom>
          <a:noFill/>
          <a:ln w="6350" cap="rnd">
            <a:solidFill>
              <a:srgbClr val="1CBE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504" name="Oval 503"/>
          <p:cNvSpPr>
            <a:spLocks noChangeAspect="1"/>
          </p:cNvSpPr>
          <p:nvPr/>
        </p:nvSpPr>
        <p:spPr>
          <a:xfrm>
            <a:off x="2353468" y="1688949"/>
            <a:ext cx="29690" cy="36576"/>
          </a:xfrm>
          <a:prstGeom prst="ellipse">
            <a:avLst/>
          </a:prstGeom>
          <a:noFill/>
          <a:ln w="6350" cap="rnd">
            <a:solidFill>
              <a:srgbClr val="1CBE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20481" name="Freeform 1"/>
          <p:cNvSpPr>
            <a:spLocks/>
          </p:cNvSpPr>
          <p:nvPr/>
        </p:nvSpPr>
        <p:spPr bwMode="auto">
          <a:xfrm>
            <a:off x="2345783" y="1707483"/>
            <a:ext cx="4654550" cy="3041650"/>
          </a:xfrm>
          <a:custGeom>
            <a:avLst/>
            <a:gdLst/>
            <a:ahLst/>
            <a:cxnLst>
              <a:cxn ang="0">
                <a:pos x="51" y="49"/>
              </a:cxn>
              <a:cxn ang="0">
                <a:pos x="118" y="78"/>
              </a:cxn>
              <a:cxn ang="0">
                <a:pos x="134" y="109"/>
              </a:cxn>
              <a:cxn ang="0">
                <a:pos x="170" y="159"/>
              </a:cxn>
              <a:cxn ang="0">
                <a:pos x="187" y="189"/>
              </a:cxn>
              <a:cxn ang="0">
                <a:pos x="194" y="268"/>
              </a:cxn>
              <a:cxn ang="0">
                <a:pos x="234" y="363"/>
              </a:cxn>
              <a:cxn ang="0">
                <a:pos x="247" y="400"/>
              </a:cxn>
              <a:cxn ang="0">
                <a:pos x="260" y="420"/>
              </a:cxn>
              <a:cxn ang="0">
                <a:pos x="276" y="450"/>
              </a:cxn>
              <a:cxn ang="0">
                <a:pos x="294" y="468"/>
              </a:cxn>
              <a:cxn ang="0">
                <a:pos x="307" y="504"/>
              </a:cxn>
              <a:cxn ang="0">
                <a:pos x="348" y="519"/>
              </a:cxn>
              <a:cxn ang="0">
                <a:pos x="361" y="553"/>
              </a:cxn>
              <a:cxn ang="0">
                <a:pos x="423" y="571"/>
              </a:cxn>
              <a:cxn ang="0">
                <a:pos x="441" y="607"/>
              </a:cxn>
              <a:cxn ang="0">
                <a:pos x="471" y="624"/>
              </a:cxn>
              <a:cxn ang="0">
                <a:pos x="475" y="655"/>
              </a:cxn>
              <a:cxn ang="0">
                <a:pos x="501" y="680"/>
              </a:cxn>
              <a:cxn ang="0">
                <a:pos x="553" y="727"/>
              </a:cxn>
              <a:cxn ang="0">
                <a:pos x="562" y="751"/>
              </a:cxn>
              <a:cxn ang="0">
                <a:pos x="572" y="782"/>
              </a:cxn>
              <a:cxn ang="0">
                <a:pos x="589" y="804"/>
              </a:cxn>
              <a:cxn ang="0">
                <a:pos x="609" y="854"/>
              </a:cxn>
              <a:cxn ang="0">
                <a:pos x="626" y="891"/>
              </a:cxn>
              <a:cxn ang="0">
                <a:pos x="627" y="982"/>
              </a:cxn>
              <a:cxn ang="0">
                <a:pos x="640" y="998"/>
              </a:cxn>
              <a:cxn ang="0">
                <a:pos x="644" y="1060"/>
              </a:cxn>
              <a:cxn ang="0">
                <a:pos x="696" y="1081"/>
              </a:cxn>
              <a:cxn ang="0">
                <a:pos x="704" y="1119"/>
              </a:cxn>
              <a:cxn ang="0">
                <a:pos x="727" y="1137"/>
              </a:cxn>
              <a:cxn ang="0">
                <a:pos x="748" y="1170"/>
              </a:cxn>
              <a:cxn ang="0">
                <a:pos x="794" y="1194"/>
              </a:cxn>
              <a:cxn ang="0">
                <a:pos x="805" y="1232"/>
              </a:cxn>
              <a:cxn ang="0">
                <a:pos x="835" y="1254"/>
              </a:cxn>
              <a:cxn ang="0">
                <a:pos x="850" y="1305"/>
              </a:cxn>
              <a:cxn ang="0">
                <a:pos x="867" y="1327"/>
              </a:cxn>
              <a:cxn ang="0">
                <a:pos x="901" y="1359"/>
              </a:cxn>
              <a:cxn ang="0">
                <a:pos x="940" y="1382"/>
              </a:cxn>
              <a:cxn ang="0">
                <a:pos x="945" y="1418"/>
              </a:cxn>
              <a:cxn ang="0">
                <a:pos x="999" y="1434"/>
              </a:cxn>
              <a:cxn ang="0">
                <a:pos x="1015" y="1471"/>
              </a:cxn>
              <a:cxn ang="0">
                <a:pos x="1047" y="1489"/>
              </a:cxn>
              <a:cxn ang="0">
                <a:pos x="1065" y="1542"/>
              </a:cxn>
              <a:cxn ang="0">
                <a:pos x="1140" y="1566"/>
              </a:cxn>
              <a:cxn ang="0">
                <a:pos x="1144" y="1604"/>
              </a:cxn>
              <a:cxn ang="0">
                <a:pos x="1243" y="1621"/>
              </a:cxn>
              <a:cxn ang="0">
                <a:pos x="1354" y="1657"/>
              </a:cxn>
              <a:cxn ang="0">
                <a:pos x="1644" y="1675"/>
              </a:cxn>
              <a:cxn ang="0">
                <a:pos x="1656" y="1723"/>
              </a:cxn>
              <a:cxn ang="0">
                <a:pos x="1778" y="1752"/>
              </a:cxn>
              <a:cxn ang="0">
                <a:pos x="1804" y="1804"/>
              </a:cxn>
              <a:cxn ang="0">
                <a:pos x="2151" y="1831"/>
              </a:cxn>
              <a:cxn ang="0">
                <a:pos x="2290" y="1885"/>
              </a:cxn>
            </a:cxnLst>
            <a:rect l="0" t="0" r="r" b="b"/>
            <a:pathLst>
              <a:path w="2932" h="1916">
                <a:moveTo>
                  <a:pt x="0" y="2"/>
                </a:moveTo>
                <a:lnTo>
                  <a:pt x="51" y="0"/>
                </a:lnTo>
                <a:lnTo>
                  <a:pt x="51" y="49"/>
                </a:lnTo>
                <a:lnTo>
                  <a:pt x="108" y="49"/>
                </a:lnTo>
                <a:lnTo>
                  <a:pt x="108" y="68"/>
                </a:lnTo>
                <a:lnTo>
                  <a:pt x="118" y="78"/>
                </a:lnTo>
                <a:lnTo>
                  <a:pt x="121" y="97"/>
                </a:lnTo>
                <a:lnTo>
                  <a:pt x="134" y="97"/>
                </a:lnTo>
                <a:lnTo>
                  <a:pt x="134" y="109"/>
                </a:lnTo>
                <a:lnTo>
                  <a:pt x="159" y="109"/>
                </a:lnTo>
                <a:lnTo>
                  <a:pt x="170" y="132"/>
                </a:lnTo>
                <a:lnTo>
                  <a:pt x="170" y="159"/>
                </a:lnTo>
                <a:lnTo>
                  <a:pt x="181" y="160"/>
                </a:lnTo>
                <a:lnTo>
                  <a:pt x="180" y="189"/>
                </a:lnTo>
                <a:lnTo>
                  <a:pt x="187" y="189"/>
                </a:lnTo>
                <a:lnTo>
                  <a:pt x="190" y="236"/>
                </a:lnTo>
                <a:lnTo>
                  <a:pt x="195" y="237"/>
                </a:lnTo>
                <a:lnTo>
                  <a:pt x="194" y="268"/>
                </a:lnTo>
                <a:lnTo>
                  <a:pt x="210" y="270"/>
                </a:lnTo>
                <a:lnTo>
                  <a:pt x="220" y="367"/>
                </a:lnTo>
                <a:lnTo>
                  <a:pt x="234" y="363"/>
                </a:lnTo>
                <a:lnTo>
                  <a:pt x="234" y="380"/>
                </a:lnTo>
                <a:lnTo>
                  <a:pt x="248" y="384"/>
                </a:lnTo>
                <a:lnTo>
                  <a:pt x="247" y="400"/>
                </a:lnTo>
                <a:lnTo>
                  <a:pt x="254" y="403"/>
                </a:lnTo>
                <a:lnTo>
                  <a:pt x="252" y="417"/>
                </a:lnTo>
                <a:lnTo>
                  <a:pt x="260" y="420"/>
                </a:lnTo>
                <a:lnTo>
                  <a:pt x="260" y="436"/>
                </a:lnTo>
                <a:lnTo>
                  <a:pt x="272" y="435"/>
                </a:lnTo>
                <a:lnTo>
                  <a:pt x="276" y="450"/>
                </a:lnTo>
                <a:lnTo>
                  <a:pt x="288" y="450"/>
                </a:lnTo>
                <a:lnTo>
                  <a:pt x="286" y="465"/>
                </a:lnTo>
                <a:lnTo>
                  <a:pt x="294" y="468"/>
                </a:lnTo>
                <a:lnTo>
                  <a:pt x="292" y="481"/>
                </a:lnTo>
                <a:lnTo>
                  <a:pt x="309" y="481"/>
                </a:lnTo>
                <a:lnTo>
                  <a:pt x="307" y="504"/>
                </a:lnTo>
                <a:lnTo>
                  <a:pt x="327" y="504"/>
                </a:lnTo>
                <a:lnTo>
                  <a:pt x="326" y="517"/>
                </a:lnTo>
                <a:lnTo>
                  <a:pt x="348" y="519"/>
                </a:lnTo>
                <a:lnTo>
                  <a:pt x="349" y="536"/>
                </a:lnTo>
                <a:lnTo>
                  <a:pt x="362" y="536"/>
                </a:lnTo>
                <a:lnTo>
                  <a:pt x="361" y="553"/>
                </a:lnTo>
                <a:lnTo>
                  <a:pt x="399" y="552"/>
                </a:lnTo>
                <a:lnTo>
                  <a:pt x="406" y="573"/>
                </a:lnTo>
                <a:lnTo>
                  <a:pt x="423" y="571"/>
                </a:lnTo>
                <a:lnTo>
                  <a:pt x="428" y="584"/>
                </a:lnTo>
                <a:lnTo>
                  <a:pt x="440" y="586"/>
                </a:lnTo>
                <a:lnTo>
                  <a:pt x="441" y="607"/>
                </a:lnTo>
                <a:lnTo>
                  <a:pt x="451" y="608"/>
                </a:lnTo>
                <a:lnTo>
                  <a:pt x="448" y="624"/>
                </a:lnTo>
                <a:lnTo>
                  <a:pt x="471" y="624"/>
                </a:lnTo>
                <a:lnTo>
                  <a:pt x="470" y="640"/>
                </a:lnTo>
                <a:lnTo>
                  <a:pt x="476" y="642"/>
                </a:lnTo>
                <a:lnTo>
                  <a:pt x="475" y="655"/>
                </a:lnTo>
                <a:lnTo>
                  <a:pt x="495" y="655"/>
                </a:lnTo>
                <a:lnTo>
                  <a:pt x="498" y="678"/>
                </a:lnTo>
                <a:lnTo>
                  <a:pt x="501" y="680"/>
                </a:lnTo>
                <a:lnTo>
                  <a:pt x="501" y="710"/>
                </a:lnTo>
                <a:lnTo>
                  <a:pt x="552" y="710"/>
                </a:lnTo>
                <a:lnTo>
                  <a:pt x="553" y="727"/>
                </a:lnTo>
                <a:lnTo>
                  <a:pt x="559" y="729"/>
                </a:lnTo>
                <a:lnTo>
                  <a:pt x="560" y="748"/>
                </a:lnTo>
                <a:lnTo>
                  <a:pt x="562" y="751"/>
                </a:lnTo>
                <a:lnTo>
                  <a:pt x="565" y="765"/>
                </a:lnTo>
                <a:lnTo>
                  <a:pt x="574" y="768"/>
                </a:lnTo>
                <a:lnTo>
                  <a:pt x="572" y="782"/>
                </a:lnTo>
                <a:lnTo>
                  <a:pt x="577" y="783"/>
                </a:lnTo>
                <a:lnTo>
                  <a:pt x="579" y="802"/>
                </a:lnTo>
                <a:lnTo>
                  <a:pt x="589" y="804"/>
                </a:lnTo>
                <a:lnTo>
                  <a:pt x="590" y="819"/>
                </a:lnTo>
                <a:lnTo>
                  <a:pt x="609" y="819"/>
                </a:lnTo>
                <a:lnTo>
                  <a:pt x="609" y="854"/>
                </a:lnTo>
                <a:lnTo>
                  <a:pt x="615" y="858"/>
                </a:lnTo>
                <a:lnTo>
                  <a:pt x="614" y="891"/>
                </a:lnTo>
                <a:lnTo>
                  <a:pt x="626" y="891"/>
                </a:lnTo>
                <a:lnTo>
                  <a:pt x="625" y="909"/>
                </a:lnTo>
                <a:lnTo>
                  <a:pt x="630" y="909"/>
                </a:lnTo>
                <a:lnTo>
                  <a:pt x="627" y="982"/>
                </a:lnTo>
                <a:lnTo>
                  <a:pt x="634" y="982"/>
                </a:lnTo>
                <a:lnTo>
                  <a:pt x="634" y="997"/>
                </a:lnTo>
                <a:lnTo>
                  <a:pt x="640" y="998"/>
                </a:lnTo>
                <a:lnTo>
                  <a:pt x="640" y="1032"/>
                </a:lnTo>
                <a:lnTo>
                  <a:pt x="644" y="1032"/>
                </a:lnTo>
                <a:lnTo>
                  <a:pt x="644" y="1060"/>
                </a:lnTo>
                <a:lnTo>
                  <a:pt x="655" y="1063"/>
                </a:lnTo>
                <a:lnTo>
                  <a:pt x="654" y="1080"/>
                </a:lnTo>
                <a:lnTo>
                  <a:pt x="696" y="1081"/>
                </a:lnTo>
                <a:lnTo>
                  <a:pt x="696" y="1102"/>
                </a:lnTo>
                <a:lnTo>
                  <a:pt x="708" y="1101"/>
                </a:lnTo>
                <a:lnTo>
                  <a:pt x="704" y="1119"/>
                </a:lnTo>
                <a:lnTo>
                  <a:pt x="709" y="1120"/>
                </a:lnTo>
                <a:lnTo>
                  <a:pt x="710" y="1136"/>
                </a:lnTo>
                <a:lnTo>
                  <a:pt x="727" y="1137"/>
                </a:lnTo>
                <a:lnTo>
                  <a:pt x="728" y="1155"/>
                </a:lnTo>
                <a:lnTo>
                  <a:pt x="747" y="1155"/>
                </a:lnTo>
                <a:lnTo>
                  <a:pt x="748" y="1170"/>
                </a:lnTo>
                <a:lnTo>
                  <a:pt x="770" y="1171"/>
                </a:lnTo>
                <a:lnTo>
                  <a:pt x="772" y="1194"/>
                </a:lnTo>
                <a:lnTo>
                  <a:pt x="794" y="1194"/>
                </a:lnTo>
                <a:lnTo>
                  <a:pt x="798" y="1210"/>
                </a:lnTo>
                <a:lnTo>
                  <a:pt x="806" y="1213"/>
                </a:lnTo>
                <a:lnTo>
                  <a:pt x="805" y="1232"/>
                </a:lnTo>
                <a:lnTo>
                  <a:pt x="826" y="1232"/>
                </a:lnTo>
                <a:lnTo>
                  <a:pt x="828" y="1248"/>
                </a:lnTo>
                <a:lnTo>
                  <a:pt x="835" y="1254"/>
                </a:lnTo>
                <a:lnTo>
                  <a:pt x="835" y="1264"/>
                </a:lnTo>
                <a:lnTo>
                  <a:pt x="848" y="1263"/>
                </a:lnTo>
                <a:lnTo>
                  <a:pt x="850" y="1305"/>
                </a:lnTo>
                <a:lnTo>
                  <a:pt x="854" y="1304"/>
                </a:lnTo>
                <a:lnTo>
                  <a:pt x="854" y="1327"/>
                </a:lnTo>
                <a:lnTo>
                  <a:pt x="867" y="1327"/>
                </a:lnTo>
                <a:lnTo>
                  <a:pt x="870" y="1341"/>
                </a:lnTo>
                <a:lnTo>
                  <a:pt x="898" y="1341"/>
                </a:lnTo>
                <a:lnTo>
                  <a:pt x="901" y="1359"/>
                </a:lnTo>
                <a:lnTo>
                  <a:pt x="934" y="1359"/>
                </a:lnTo>
                <a:lnTo>
                  <a:pt x="934" y="1377"/>
                </a:lnTo>
                <a:lnTo>
                  <a:pt x="940" y="1382"/>
                </a:lnTo>
                <a:lnTo>
                  <a:pt x="940" y="1395"/>
                </a:lnTo>
                <a:lnTo>
                  <a:pt x="948" y="1398"/>
                </a:lnTo>
                <a:lnTo>
                  <a:pt x="945" y="1418"/>
                </a:lnTo>
                <a:lnTo>
                  <a:pt x="961" y="1417"/>
                </a:lnTo>
                <a:lnTo>
                  <a:pt x="960" y="1435"/>
                </a:lnTo>
                <a:lnTo>
                  <a:pt x="999" y="1434"/>
                </a:lnTo>
                <a:lnTo>
                  <a:pt x="1002" y="1449"/>
                </a:lnTo>
                <a:lnTo>
                  <a:pt x="1015" y="1449"/>
                </a:lnTo>
                <a:lnTo>
                  <a:pt x="1015" y="1471"/>
                </a:lnTo>
                <a:lnTo>
                  <a:pt x="1024" y="1473"/>
                </a:lnTo>
                <a:lnTo>
                  <a:pt x="1023" y="1490"/>
                </a:lnTo>
                <a:lnTo>
                  <a:pt x="1047" y="1489"/>
                </a:lnTo>
                <a:lnTo>
                  <a:pt x="1047" y="1509"/>
                </a:lnTo>
                <a:lnTo>
                  <a:pt x="1064" y="1508"/>
                </a:lnTo>
                <a:lnTo>
                  <a:pt x="1065" y="1542"/>
                </a:lnTo>
                <a:lnTo>
                  <a:pt x="1088" y="1544"/>
                </a:lnTo>
                <a:lnTo>
                  <a:pt x="1090" y="1566"/>
                </a:lnTo>
                <a:lnTo>
                  <a:pt x="1140" y="1566"/>
                </a:lnTo>
                <a:lnTo>
                  <a:pt x="1140" y="1582"/>
                </a:lnTo>
                <a:lnTo>
                  <a:pt x="1144" y="1588"/>
                </a:lnTo>
                <a:lnTo>
                  <a:pt x="1144" y="1604"/>
                </a:lnTo>
                <a:lnTo>
                  <a:pt x="1216" y="1603"/>
                </a:lnTo>
                <a:lnTo>
                  <a:pt x="1216" y="1620"/>
                </a:lnTo>
                <a:lnTo>
                  <a:pt x="1243" y="1621"/>
                </a:lnTo>
                <a:lnTo>
                  <a:pt x="1243" y="1636"/>
                </a:lnTo>
                <a:lnTo>
                  <a:pt x="1354" y="1636"/>
                </a:lnTo>
                <a:lnTo>
                  <a:pt x="1354" y="1657"/>
                </a:lnTo>
                <a:lnTo>
                  <a:pt x="1453" y="1658"/>
                </a:lnTo>
                <a:lnTo>
                  <a:pt x="1453" y="1676"/>
                </a:lnTo>
                <a:lnTo>
                  <a:pt x="1644" y="1675"/>
                </a:lnTo>
                <a:lnTo>
                  <a:pt x="1647" y="1710"/>
                </a:lnTo>
                <a:lnTo>
                  <a:pt x="1657" y="1712"/>
                </a:lnTo>
                <a:lnTo>
                  <a:pt x="1656" y="1723"/>
                </a:lnTo>
                <a:lnTo>
                  <a:pt x="1711" y="1724"/>
                </a:lnTo>
                <a:lnTo>
                  <a:pt x="1713" y="1750"/>
                </a:lnTo>
                <a:lnTo>
                  <a:pt x="1778" y="1752"/>
                </a:lnTo>
                <a:lnTo>
                  <a:pt x="1780" y="1777"/>
                </a:lnTo>
                <a:lnTo>
                  <a:pt x="1803" y="1777"/>
                </a:lnTo>
                <a:lnTo>
                  <a:pt x="1804" y="1804"/>
                </a:lnTo>
                <a:lnTo>
                  <a:pt x="2071" y="1803"/>
                </a:lnTo>
                <a:lnTo>
                  <a:pt x="2068" y="1831"/>
                </a:lnTo>
                <a:lnTo>
                  <a:pt x="2151" y="1831"/>
                </a:lnTo>
                <a:lnTo>
                  <a:pt x="2152" y="1858"/>
                </a:lnTo>
                <a:lnTo>
                  <a:pt x="2290" y="1860"/>
                </a:lnTo>
                <a:lnTo>
                  <a:pt x="2290" y="1885"/>
                </a:lnTo>
                <a:lnTo>
                  <a:pt x="2932" y="1887"/>
                </a:lnTo>
                <a:lnTo>
                  <a:pt x="2932" y="1916"/>
                </a:lnTo>
              </a:path>
            </a:pathLst>
          </a:custGeom>
          <a:noFill/>
          <a:ln w="28575" cmpd="sng">
            <a:solidFill>
              <a:srgbClr val="1CBECA"/>
            </a:solidFill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20482" name="Freeform 2"/>
          <p:cNvSpPr>
            <a:spLocks/>
          </p:cNvSpPr>
          <p:nvPr/>
        </p:nvSpPr>
        <p:spPr bwMode="auto">
          <a:xfrm>
            <a:off x="2357408" y="1704545"/>
            <a:ext cx="3040062" cy="3046412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47" y="33"/>
              </a:cxn>
              <a:cxn ang="0">
                <a:pos x="87" y="98"/>
              </a:cxn>
              <a:cxn ang="0">
                <a:pos x="105" y="129"/>
              </a:cxn>
              <a:cxn ang="0">
                <a:pos x="113" y="163"/>
              </a:cxn>
              <a:cxn ang="0">
                <a:pos x="114" y="198"/>
              </a:cxn>
              <a:cxn ang="0">
                <a:pos x="129" y="261"/>
              </a:cxn>
              <a:cxn ang="0">
                <a:pos x="141" y="293"/>
              </a:cxn>
              <a:cxn ang="0">
                <a:pos x="157" y="332"/>
              </a:cxn>
              <a:cxn ang="0">
                <a:pos x="163" y="355"/>
              </a:cxn>
              <a:cxn ang="0">
                <a:pos x="173" y="428"/>
              </a:cxn>
              <a:cxn ang="0">
                <a:pos x="176" y="510"/>
              </a:cxn>
              <a:cxn ang="0">
                <a:pos x="188" y="563"/>
              </a:cxn>
              <a:cxn ang="0">
                <a:pos x="194" y="635"/>
              </a:cxn>
              <a:cxn ang="0">
                <a:pos x="212" y="698"/>
              </a:cxn>
              <a:cxn ang="0">
                <a:pos x="222" y="768"/>
              </a:cxn>
              <a:cxn ang="0">
                <a:pos x="239" y="803"/>
              </a:cxn>
              <a:cxn ang="0">
                <a:pos x="249" y="872"/>
              </a:cxn>
              <a:cxn ang="0">
                <a:pos x="264" y="907"/>
              </a:cxn>
              <a:cxn ang="0">
                <a:pos x="315" y="943"/>
              </a:cxn>
              <a:cxn ang="0">
                <a:pos x="324" y="973"/>
              </a:cxn>
              <a:cxn ang="0">
                <a:pos x="332" y="1011"/>
              </a:cxn>
              <a:cxn ang="0">
                <a:pos x="372" y="1046"/>
              </a:cxn>
              <a:cxn ang="0">
                <a:pos x="395" y="1079"/>
              </a:cxn>
              <a:cxn ang="0">
                <a:pos x="404" y="1115"/>
              </a:cxn>
              <a:cxn ang="0">
                <a:pos x="417" y="1148"/>
              </a:cxn>
              <a:cxn ang="0">
                <a:pos x="443" y="1183"/>
              </a:cxn>
              <a:cxn ang="0">
                <a:pos x="494" y="1219"/>
              </a:cxn>
              <a:cxn ang="0">
                <a:pos x="503" y="1255"/>
              </a:cxn>
              <a:cxn ang="0">
                <a:pos x="607" y="1292"/>
              </a:cxn>
              <a:cxn ang="0">
                <a:pos x="635" y="1329"/>
              </a:cxn>
              <a:cxn ang="0">
                <a:pos x="689" y="1368"/>
              </a:cxn>
              <a:cxn ang="0">
                <a:pos x="779" y="1405"/>
              </a:cxn>
              <a:cxn ang="0">
                <a:pos x="822" y="1443"/>
              </a:cxn>
              <a:cxn ang="0">
                <a:pos x="897" y="1487"/>
              </a:cxn>
              <a:cxn ang="0">
                <a:pos x="995" y="1527"/>
              </a:cxn>
              <a:cxn ang="0">
                <a:pos x="1031" y="1562"/>
              </a:cxn>
              <a:cxn ang="0">
                <a:pos x="1043" y="1604"/>
              </a:cxn>
              <a:cxn ang="0">
                <a:pos x="1071" y="1641"/>
              </a:cxn>
              <a:cxn ang="0">
                <a:pos x="1081" y="1686"/>
              </a:cxn>
              <a:cxn ang="0">
                <a:pos x="1235" y="1722"/>
              </a:cxn>
              <a:cxn ang="0">
                <a:pos x="1266" y="1761"/>
              </a:cxn>
              <a:cxn ang="0">
                <a:pos x="1517" y="1799"/>
              </a:cxn>
              <a:cxn ang="0">
                <a:pos x="1643" y="1838"/>
              </a:cxn>
              <a:cxn ang="0">
                <a:pos x="1914" y="1881"/>
              </a:cxn>
            </a:cxnLst>
            <a:rect l="0" t="0" r="r" b="b"/>
            <a:pathLst>
              <a:path w="1915" h="1919">
                <a:moveTo>
                  <a:pt x="0" y="1"/>
                </a:moveTo>
                <a:lnTo>
                  <a:pt x="35" y="0"/>
                </a:lnTo>
                <a:lnTo>
                  <a:pt x="33" y="33"/>
                </a:lnTo>
                <a:lnTo>
                  <a:pt x="47" y="33"/>
                </a:lnTo>
                <a:lnTo>
                  <a:pt x="45" y="98"/>
                </a:lnTo>
                <a:lnTo>
                  <a:pt x="87" y="98"/>
                </a:lnTo>
                <a:lnTo>
                  <a:pt x="86" y="129"/>
                </a:lnTo>
                <a:lnTo>
                  <a:pt x="105" y="129"/>
                </a:lnTo>
                <a:lnTo>
                  <a:pt x="107" y="162"/>
                </a:lnTo>
                <a:lnTo>
                  <a:pt x="113" y="163"/>
                </a:lnTo>
                <a:lnTo>
                  <a:pt x="111" y="173"/>
                </a:lnTo>
                <a:lnTo>
                  <a:pt x="114" y="198"/>
                </a:lnTo>
                <a:lnTo>
                  <a:pt x="126" y="199"/>
                </a:lnTo>
                <a:lnTo>
                  <a:pt x="129" y="261"/>
                </a:lnTo>
                <a:lnTo>
                  <a:pt x="139" y="264"/>
                </a:lnTo>
                <a:lnTo>
                  <a:pt x="141" y="293"/>
                </a:lnTo>
                <a:lnTo>
                  <a:pt x="158" y="293"/>
                </a:lnTo>
                <a:lnTo>
                  <a:pt x="157" y="332"/>
                </a:lnTo>
                <a:lnTo>
                  <a:pt x="162" y="332"/>
                </a:lnTo>
                <a:lnTo>
                  <a:pt x="163" y="355"/>
                </a:lnTo>
                <a:lnTo>
                  <a:pt x="169" y="428"/>
                </a:lnTo>
                <a:lnTo>
                  <a:pt x="173" y="428"/>
                </a:lnTo>
                <a:lnTo>
                  <a:pt x="171" y="511"/>
                </a:lnTo>
                <a:lnTo>
                  <a:pt x="176" y="510"/>
                </a:lnTo>
                <a:lnTo>
                  <a:pt x="177" y="563"/>
                </a:lnTo>
                <a:lnTo>
                  <a:pt x="188" y="563"/>
                </a:lnTo>
                <a:lnTo>
                  <a:pt x="189" y="636"/>
                </a:lnTo>
                <a:lnTo>
                  <a:pt x="194" y="635"/>
                </a:lnTo>
                <a:lnTo>
                  <a:pt x="194" y="698"/>
                </a:lnTo>
                <a:lnTo>
                  <a:pt x="212" y="698"/>
                </a:lnTo>
                <a:lnTo>
                  <a:pt x="212" y="769"/>
                </a:lnTo>
                <a:lnTo>
                  <a:pt x="222" y="768"/>
                </a:lnTo>
                <a:lnTo>
                  <a:pt x="221" y="803"/>
                </a:lnTo>
                <a:lnTo>
                  <a:pt x="239" y="803"/>
                </a:lnTo>
                <a:lnTo>
                  <a:pt x="240" y="873"/>
                </a:lnTo>
                <a:lnTo>
                  <a:pt x="249" y="872"/>
                </a:lnTo>
                <a:lnTo>
                  <a:pt x="247" y="906"/>
                </a:lnTo>
                <a:lnTo>
                  <a:pt x="264" y="907"/>
                </a:lnTo>
                <a:lnTo>
                  <a:pt x="265" y="943"/>
                </a:lnTo>
                <a:lnTo>
                  <a:pt x="315" y="943"/>
                </a:lnTo>
                <a:lnTo>
                  <a:pt x="315" y="973"/>
                </a:lnTo>
                <a:lnTo>
                  <a:pt x="324" y="973"/>
                </a:lnTo>
                <a:lnTo>
                  <a:pt x="326" y="1013"/>
                </a:lnTo>
                <a:lnTo>
                  <a:pt x="332" y="1011"/>
                </a:lnTo>
                <a:lnTo>
                  <a:pt x="332" y="1047"/>
                </a:lnTo>
                <a:lnTo>
                  <a:pt x="372" y="1046"/>
                </a:lnTo>
                <a:lnTo>
                  <a:pt x="372" y="1077"/>
                </a:lnTo>
                <a:lnTo>
                  <a:pt x="395" y="1079"/>
                </a:lnTo>
                <a:lnTo>
                  <a:pt x="393" y="1116"/>
                </a:lnTo>
                <a:lnTo>
                  <a:pt x="404" y="1115"/>
                </a:lnTo>
                <a:lnTo>
                  <a:pt x="402" y="1147"/>
                </a:lnTo>
                <a:lnTo>
                  <a:pt x="417" y="1148"/>
                </a:lnTo>
                <a:lnTo>
                  <a:pt x="415" y="1183"/>
                </a:lnTo>
                <a:lnTo>
                  <a:pt x="443" y="1183"/>
                </a:lnTo>
                <a:lnTo>
                  <a:pt x="445" y="1220"/>
                </a:lnTo>
                <a:lnTo>
                  <a:pt x="494" y="1219"/>
                </a:lnTo>
                <a:lnTo>
                  <a:pt x="495" y="1257"/>
                </a:lnTo>
                <a:lnTo>
                  <a:pt x="503" y="1255"/>
                </a:lnTo>
                <a:lnTo>
                  <a:pt x="503" y="1291"/>
                </a:lnTo>
                <a:lnTo>
                  <a:pt x="607" y="1292"/>
                </a:lnTo>
                <a:lnTo>
                  <a:pt x="607" y="1328"/>
                </a:lnTo>
                <a:lnTo>
                  <a:pt x="635" y="1329"/>
                </a:lnTo>
                <a:lnTo>
                  <a:pt x="636" y="1368"/>
                </a:lnTo>
                <a:lnTo>
                  <a:pt x="689" y="1368"/>
                </a:lnTo>
                <a:lnTo>
                  <a:pt x="687" y="1406"/>
                </a:lnTo>
                <a:lnTo>
                  <a:pt x="779" y="1405"/>
                </a:lnTo>
                <a:lnTo>
                  <a:pt x="779" y="1445"/>
                </a:lnTo>
                <a:lnTo>
                  <a:pt x="822" y="1443"/>
                </a:lnTo>
                <a:lnTo>
                  <a:pt x="822" y="1487"/>
                </a:lnTo>
                <a:lnTo>
                  <a:pt x="897" y="1487"/>
                </a:lnTo>
                <a:lnTo>
                  <a:pt x="899" y="1525"/>
                </a:lnTo>
                <a:lnTo>
                  <a:pt x="995" y="1527"/>
                </a:lnTo>
                <a:lnTo>
                  <a:pt x="995" y="1562"/>
                </a:lnTo>
                <a:lnTo>
                  <a:pt x="1031" y="1562"/>
                </a:lnTo>
                <a:lnTo>
                  <a:pt x="1031" y="1605"/>
                </a:lnTo>
                <a:lnTo>
                  <a:pt x="1043" y="1604"/>
                </a:lnTo>
                <a:lnTo>
                  <a:pt x="1043" y="1641"/>
                </a:lnTo>
                <a:lnTo>
                  <a:pt x="1071" y="1641"/>
                </a:lnTo>
                <a:lnTo>
                  <a:pt x="1071" y="1685"/>
                </a:lnTo>
                <a:lnTo>
                  <a:pt x="1081" y="1686"/>
                </a:lnTo>
                <a:lnTo>
                  <a:pt x="1082" y="1723"/>
                </a:lnTo>
                <a:lnTo>
                  <a:pt x="1235" y="1722"/>
                </a:lnTo>
                <a:lnTo>
                  <a:pt x="1236" y="1761"/>
                </a:lnTo>
                <a:lnTo>
                  <a:pt x="1266" y="1761"/>
                </a:lnTo>
                <a:lnTo>
                  <a:pt x="1267" y="1797"/>
                </a:lnTo>
                <a:lnTo>
                  <a:pt x="1517" y="1799"/>
                </a:lnTo>
                <a:lnTo>
                  <a:pt x="1517" y="1836"/>
                </a:lnTo>
                <a:lnTo>
                  <a:pt x="1643" y="1838"/>
                </a:lnTo>
                <a:lnTo>
                  <a:pt x="1645" y="1881"/>
                </a:lnTo>
                <a:lnTo>
                  <a:pt x="1914" y="1881"/>
                </a:lnTo>
                <a:lnTo>
                  <a:pt x="1915" y="1919"/>
                </a:lnTo>
              </a:path>
            </a:pathLst>
          </a:custGeom>
          <a:noFill/>
          <a:ln w="28575">
            <a:solidFill>
              <a:srgbClr val="717073"/>
            </a:solidFill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8" name="Round Same Side Corner Rectangle 77"/>
          <p:cNvSpPr/>
          <p:nvPr/>
        </p:nvSpPr>
        <p:spPr>
          <a:xfrm>
            <a:off x="4134678" y="1584960"/>
            <a:ext cx="3753894" cy="64447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rtl="0">
              <a:spcBef>
                <a:spcPct val="0"/>
              </a:spcBef>
            </a:pPr>
            <a:endParaRPr lang="es-ES" altLang="en-US" sz="1400" b="1" baseline="30000">
              <a:solidFill>
                <a:prstClr val="white"/>
              </a:solidFill>
            </a:endParaRPr>
          </a:p>
        </p:txBody>
      </p:sp>
      <p:sp>
        <p:nvSpPr>
          <p:cNvPr id="79" name="Round Same Side Corner Rectangle 78"/>
          <p:cNvSpPr/>
          <p:nvPr/>
        </p:nvSpPr>
        <p:spPr>
          <a:xfrm rot="10800000">
            <a:off x="4134675" y="2220468"/>
            <a:ext cx="3753889" cy="1029679"/>
          </a:xfrm>
          <a:prstGeom prst="round2SameRect">
            <a:avLst>
              <a:gd name="adj1" fmla="val 20976"/>
              <a:gd name="adj2" fmla="val 0"/>
            </a:avLst>
          </a:prstGeom>
          <a:solidFill>
            <a:schemeClr val="bg1"/>
          </a:solidFill>
          <a:ln w="127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rtl="0">
              <a:spcBef>
                <a:spcPct val="0"/>
              </a:spcBef>
            </a:pPr>
            <a:r>
              <a:rPr lang="es-ES" sz="1400" b="1" i="0" u="none" baseline="0">
                <a:solidFill>
                  <a:prstClr val="white"/>
                </a:solidFill>
              </a:rPr>
              <a:t>SSP en la población global</a:t>
            </a:r>
            <a:endParaRPr lang="es-ES" altLang="en-US" sz="1400" b="1" baseline="30000" dirty="0">
              <a:solidFill>
                <a:prstClr val="white"/>
              </a:solidFill>
            </a:endParaRPr>
          </a:p>
        </p:txBody>
      </p:sp>
      <p:sp>
        <p:nvSpPr>
          <p:cNvPr id="82" name="Round Same Side Corner Rectangle 81"/>
          <p:cNvSpPr/>
          <p:nvPr/>
        </p:nvSpPr>
        <p:spPr>
          <a:xfrm rot="10800000">
            <a:off x="990587" y="1457797"/>
            <a:ext cx="6980714" cy="4612800"/>
          </a:xfrm>
          <a:prstGeom prst="round2SameRect">
            <a:avLst>
              <a:gd name="adj1" fmla="val 3192"/>
              <a:gd name="adj2" fmla="val 0"/>
            </a:avLst>
          </a:prstGeom>
          <a:noFill/>
          <a:ln w="127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117096"/>
              </p:ext>
            </p:extLst>
          </p:nvPr>
        </p:nvGraphicFramePr>
        <p:xfrm>
          <a:off x="4179747" y="1617800"/>
          <a:ext cx="3663748" cy="1626968"/>
        </p:xfrm>
        <a:graphic>
          <a:graphicData uri="http://schemas.openxmlformats.org/drawingml/2006/table">
            <a:tbl>
              <a:tblPr/>
              <a:tblGrid>
                <a:gridCol w="1578257"/>
                <a:gridCol w="1004935"/>
                <a:gridCol w="1080556"/>
              </a:tblGrid>
              <a:tr h="62922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31448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Afatinib</a:t>
                      </a:r>
                      <a:r>
                        <a:rPr kumimoji="0" 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+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paclitaxel</a:t>
                      </a:r>
                      <a:r>
                        <a:rPr kumimoji="0" 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br>
                        <a:rPr kumimoji="0" 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(n = 134)</a:t>
                      </a:r>
                    </a:p>
                  </a:txBody>
                  <a:tcPr marL="45713" marR="0" marT="0" marB="0" anchor="b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Elección del inv.</a:t>
                      </a:r>
                      <a:br>
                        <a:rPr kumimoji="0" 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(n = 68)</a:t>
                      </a:r>
                    </a:p>
                  </a:txBody>
                  <a:tcPr marL="45713" marR="0" marT="0" marB="0" anchor="b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Episodio de </a:t>
                      </a: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SLP</a:t>
                      </a:r>
                      <a:r>
                        <a:rPr kumimoji="0" lang="es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, n (%)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105 (78,4)</a:t>
                      </a:r>
                    </a:p>
                  </a:txBody>
                  <a:tcPr marL="45713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54 (79,4)</a:t>
                      </a:r>
                    </a:p>
                  </a:txBody>
                  <a:tcPr marL="45713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Mediana de la </a:t>
                      </a: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SLP </a:t>
                      </a:r>
                      <a:r>
                        <a:rPr kumimoji="0" lang="es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(meses)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5,6</a:t>
                      </a:r>
                    </a:p>
                  </a:txBody>
                  <a:tcPr marL="45713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2,8</a:t>
                      </a:r>
                    </a:p>
                  </a:txBody>
                  <a:tcPr marL="45713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713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HR</a:t>
                      </a: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(IC del 95 %)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Valor de </a:t>
                      </a:r>
                      <a:r>
                        <a:rPr kumimoji="0" lang="es-ES" sz="11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</a:t>
                      </a:r>
                      <a:endParaRPr kumimoji="0" lang="es-E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0,60</a:t>
                      </a:r>
                      <a:r>
                        <a:rPr kumimoji="0" lang="es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(0,43-0,85)</a:t>
                      </a:r>
                      <a:br>
                        <a:rPr kumimoji="0" lang="es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es-E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</a:t>
                      </a:r>
                      <a:r>
                        <a:rPr kumimoji="0" lang="es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= 0,0031</a:t>
                      </a:r>
                    </a:p>
                  </a:txBody>
                  <a:tcPr marL="45713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6" name="Round Same Side Corner Rectangle 85"/>
          <p:cNvSpPr/>
          <p:nvPr/>
        </p:nvSpPr>
        <p:spPr>
          <a:xfrm>
            <a:off x="971600" y="1412776"/>
            <a:ext cx="6982662" cy="23205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rtl="0">
              <a:spcBef>
                <a:spcPct val="0"/>
              </a:spcBef>
            </a:pPr>
            <a:endParaRPr lang="es-ES" altLang="en-US" b="1" dirty="0"/>
          </a:p>
        </p:txBody>
      </p:sp>
      <p:sp>
        <p:nvSpPr>
          <p:cNvPr id="74" name="Rectangle 73"/>
          <p:cNvSpPr/>
          <p:nvPr/>
        </p:nvSpPr>
        <p:spPr>
          <a:xfrm>
            <a:off x="83129" y="6570214"/>
            <a:ext cx="8674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1.Schuler M. et al. J </a:t>
            </a:r>
            <a:r>
              <a:rPr lang="en-GB" sz="1000" dirty="0" err="1"/>
              <a:t>Clin</a:t>
            </a:r>
            <a:r>
              <a:rPr lang="en-GB" sz="1000" dirty="0"/>
              <a:t> </a:t>
            </a:r>
            <a:r>
              <a:rPr lang="en-GB" sz="1000" dirty="0" err="1"/>
              <a:t>Oncol</a:t>
            </a:r>
            <a:r>
              <a:rPr lang="en-GB" sz="1000" dirty="0"/>
              <a:t> 2014; 32(15) (</a:t>
            </a:r>
            <a:r>
              <a:rPr lang="en-GB" sz="1000" dirty="0" err="1"/>
              <a:t>suppl</a:t>
            </a:r>
            <a:r>
              <a:rPr lang="en-GB" sz="1000" dirty="0"/>
              <a:t>), 5S, </a:t>
            </a:r>
            <a:r>
              <a:rPr lang="en-GB" sz="1000" dirty="0" err="1"/>
              <a:t>abstr</a:t>
            </a:r>
            <a:r>
              <a:rPr lang="en-GB" sz="1000" dirty="0"/>
              <a:t>. 8019; </a:t>
            </a:r>
          </a:p>
          <a:p>
            <a:pPr algn="l" rtl="0"/>
            <a:r>
              <a:rPr lang="es-ES" sz="1000" b="0" i="0" u="none" baseline="0" dirty="0" smtClean="0"/>
              <a:t>.</a:t>
            </a:r>
            <a:endParaRPr lang="es-ES" sz="1000" b="0" i="0" u="none" baseline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6742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s-ES" sz="3200" b="1" dirty="0">
                <a:solidFill>
                  <a:srgbClr val="4F81BD"/>
                </a:solidFill>
              </a:rPr>
              <a:t>P</a:t>
            </a:r>
            <a:r>
              <a:rPr lang="es-ES" sz="3200" b="1" i="0" u="none" baseline="0" dirty="0" smtClean="0">
                <a:solidFill>
                  <a:srgbClr val="4F81BD"/>
                </a:solidFill>
              </a:rPr>
              <a:t>arte </a:t>
            </a:r>
            <a:r>
              <a:rPr lang="es-ES" sz="3200" b="1" i="0" u="none" baseline="0" dirty="0">
                <a:solidFill>
                  <a:srgbClr val="4F81BD"/>
                </a:solidFill>
              </a:rPr>
              <a:t>B del estudio LUX-</a:t>
            </a:r>
            <a:r>
              <a:rPr lang="es-ES" sz="3200" b="1" i="0" u="none" baseline="0" dirty="0" err="1">
                <a:solidFill>
                  <a:srgbClr val="4F81BD"/>
                </a:solidFill>
              </a:rPr>
              <a:t>Lung</a:t>
            </a:r>
            <a:r>
              <a:rPr lang="es-ES" sz="3200" b="1" i="0" u="none" baseline="0" dirty="0">
                <a:solidFill>
                  <a:srgbClr val="4F81BD"/>
                </a:solidFill>
              </a:rPr>
              <a:t> 5: TRO y TCE 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04304" y="1874899"/>
            <a:ext cx="5468302" cy="4089339"/>
            <a:chOff x="854040" y="897352"/>
            <a:chExt cx="6775485" cy="5066886"/>
          </a:xfrm>
        </p:grpSpPr>
        <p:graphicFrame>
          <p:nvGraphicFramePr>
            <p:cNvPr id="3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3329930"/>
                </p:ext>
              </p:extLst>
            </p:nvPr>
          </p:nvGraphicFramePr>
          <p:xfrm>
            <a:off x="1352550" y="1490663"/>
            <a:ext cx="6276975" cy="44735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8678" name="TextBox 7"/>
            <p:cNvSpPr txBox="1">
              <a:spLocks noChangeArrowheads="1"/>
            </p:cNvSpPr>
            <p:nvPr/>
          </p:nvSpPr>
          <p:spPr bwMode="auto">
            <a:xfrm rot="16200000">
              <a:off x="-594379" y="3107357"/>
              <a:ext cx="3278187" cy="38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0" eaLnBrk="1" hangingPunct="1">
                <a:spcBef>
                  <a:spcPts val="300"/>
                </a:spcBef>
                <a:spcAft>
                  <a:spcPts val="300"/>
                </a:spcAft>
              </a:pPr>
              <a:r>
                <a:rPr lang="es-ES" sz="1400" b="0" i="0" u="none" baseline="0"/>
                <a:t>Pacientes, %</a:t>
              </a:r>
            </a:p>
          </p:txBody>
        </p:sp>
        <p:sp>
          <p:nvSpPr>
            <p:cNvPr id="28679" name="TextBox 8"/>
            <p:cNvSpPr txBox="1">
              <a:spLocks noChangeArrowheads="1"/>
            </p:cNvSpPr>
            <p:nvPr/>
          </p:nvSpPr>
          <p:spPr bwMode="auto">
            <a:xfrm>
              <a:off x="1379225" y="897352"/>
              <a:ext cx="3514725" cy="533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s-ES" sz="1100" b="0" i="0" u="none" baseline="0"/>
                <a:t>RO (IC del 95 %) = 3,1 (1,4-6,8)</a:t>
              </a:r>
              <a:endParaRPr lang="es-ES" altLang="en-US" sz="1100" dirty="0"/>
            </a:p>
            <a:p>
              <a:pPr algn="ctr" rtl="0" eaLnBrk="1" hangingPunct="1"/>
              <a:r>
                <a:rPr lang="es-ES" sz="1100" b="0" i="0" u="none" baseline="0"/>
                <a:t> </a:t>
              </a:r>
              <a:r>
                <a:rPr lang="es-ES" sz="1100" b="0" i="1" u="none" baseline="0"/>
                <a:t>p</a:t>
              </a:r>
              <a:r>
                <a:rPr lang="es-ES" sz="1100" b="0" i="0" u="none" baseline="0"/>
                <a:t> = 0,0049</a:t>
              </a:r>
              <a:endParaRPr lang="es-ES" altLang="en-US" sz="1100" dirty="0"/>
            </a:p>
          </p:txBody>
        </p:sp>
        <p:sp>
          <p:nvSpPr>
            <p:cNvPr id="28680" name="TextBox 8"/>
            <p:cNvSpPr txBox="1">
              <a:spLocks noChangeArrowheads="1"/>
            </p:cNvSpPr>
            <p:nvPr/>
          </p:nvSpPr>
          <p:spPr bwMode="auto">
            <a:xfrm>
              <a:off x="4645510" y="897352"/>
              <a:ext cx="2902974" cy="533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s-ES" sz="1100" b="0" i="0" u="none" baseline="0" dirty="0"/>
                <a:t>RO (IC del 95 %) = 3,4 (1,9-6,3)</a:t>
              </a:r>
              <a:endParaRPr lang="es-ES" altLang="en-US" sz="1100" dirty="0"/>
            </a:p>
            <a:p>
              <a:pPr algn="ctr" rtl="0" eaLnBrk="1" hangingPunct="1"/>
              <a:r>
                <a:rPr lang="es-ES" sz="1100" b="0" i="1" u="none" baseline="0" dirty="0"/>
                <a:t>p</a:t>
              </a:r>
              <a:r>
                <a:rPr lang="es-ES" sz="1100" b="0" i="0" u="none" baseline="0" dirty="0"/>
                <a:t> &lt; 0,0001</a:t>
              </a:r>
              <a:endParaRPr lang="es-ES" altLang="en-US" sz="1100" dirty="0"/>
            </a:p>
          </p:txBody>
        </p:sp>
        <p:sp>
          <p:nvSpPr>
            <p:cNvPr id="28682" name="TextBox 27"/>
            <p:cNvSpPr txBox="1">
              <a:spLocks noChangeArrowheads="1"/>
            </p:cNvSpPr>
            <p:nvPr/>
          </p:nvSpPr>
          <p:spPr bwMode="auto">
            <a:xfrm>
              <a:off x="1146175" y="1495425"/>
              <a:ext cx="614363" cy="38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rtl="0" eaLnBrk="1" hangingPunct="1"/>
              <a:r>
                <a:rPr lang="es-ES" sz="1400" b="0" i="0" u="none" baseline="0"/>
                <a:t>80</a:t>
              </a:r>
            </a:p>
          </p:txBody>
        </p:sp>
        <p:sp>
          <p:nvSpPr>
            <p:cNvPr id="28683" name="TextBox 28"/>
            <p:cNvSpPr txBox="1">
              <a:spLocks noChangeArrowheads="1"/>
            </p:cNvSpPr>
            <p:nvPr/>
          </p:nvSpPr>
          <p:spPr bwMode="auto">
            <a:xfrm>
              <a:off x="1146175" y="2389188"/>
              <a:ext cx="614363" cy="38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rtl="0" eaLnBrk="1" hangingPunct="1"/>
              <a:r>
                <a:rPr lang="es-ES" sz="1400" b="0" i="0" u="none" baseline="0"/>
                <a:t>60</a:t>
              </a:r>
            </a:p>
          </p:txBody>
        </p:sp>
        <p:sp>
          <p:nvSpPr>
            <p:cNvPr id="28684" name="TextBox 29"/>
            <p:cNvSpPr txBox="1">
              <a:spLocks noChangeArrowheads="1"/>
            </p:cNvSpPr>
            <p:nvPr/>
          </p:nvSpPr>
          <p:spPr bwMode="auto">
            <a:xfrm>
              <a:off x="1146175" y="3302000"/>
              <a:ext cx="604837" cy="38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rtl="0" eaLnBrk="1" hangingPunct="1"/>
              <a:r>
                <a:rPr lang="es-ES" sz="1400" b="0" i="0" u="none" baseline="0"/>
                <a:t>40</a:t>
              </a:r>
            </a:p>
          </p:txBody>
        </p:sp>
        <p:sp>
          <p:nvSpPr>
            <p:cNvPr id="28685" name="TextBox 30"/>
            <p:cNvSpPr txBox="1">
              <a:spLocks noChangeArrowheads="1"/>
            </p:cNvSpPr>
            <p:nvPr/>
          </p:nvSpPr>
          <p:spPr bwMode="auto">
            <a:xfrm>
              <a:off x="1146175" y="4186238"/>
              <a:ext cx="614363" cy="38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rtl="0" eaLnBrk="1" hangingPunct="1"/>
              <a:r>
                <a:rPr lang="es-ES" sz="1400" b="0" i="0" u="none" baseline="0"/>
                <a:t>20</a:t>
              </a:r>
            </a:p>
          </p:txBody>
        </p:sp>
        <p:sp>
          <p:nvSpPr>
            <p:cNvPr id="28686" name="TextBox 31"/>
            <p:cNvSpPr txBox="1">
              <a:spLocks noChangeArrowheads="1"/>
            </p:cNvSpPr>
            <p:nvPr/>
          </p:nvSpPr>
          <p:spPr bwMode="auto">
            <a:xfrm>
              <a:off x="1431925" y="5089525"/>
              <a:ext cx="327025" cy="38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rtl="0" eaLnBrk="1" hangingPunct="1"/>
              <a:r>
                <a:rPr lang="es-ES" sz="1400" b="0" i="0" u="none" baseline="0"/>
                <a:t>0</a:t>
              </a:r>
            </a:p>
          </p:txBody>
        </p:sp>
        <p:sp>
          <p:nvSpPr>
            <p:cNvPr id="28687" name="TextBox 32"/>
            <p:cNvSpPr txBox="1">
              <a:spLocks noChangeArrowheads="1"/>
            </p:cNvSpPr>
            <p:nvPr/>
          </p:nvSpPr>
          <p:spPr bwMode="auto">
            <a:xfrm>
              <a:off x="2742816" y="5310188"/>
              <a:ext cx="887797" cy="343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s-ES" sz="1200" b="0" i="0" u="none" baseline="0"/>
                <a:t>TRO</a:t>
              </a:r>
            </a:p>
          </p:txBody>
        </p:sp>
        <p:sp>
          <p:nvSpPr>
            <p:cNvPr id="28688" name="TextBox 33"/>
            <p:cNvSpPr txBox="1">
              <a:spLocks noChangeArrowheads="1"/>
            </p:cNvSpPr>
            <p:nvPr/>
          </p:nvSpPr>
          <p:spPr bwMode="auto">
            <a:xfrm>
              <a:off x="5499184" y="5303839"/>
              <a:ext cx="852405" cy="343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s-ES" sz="1200" b="0" i="0" u="none" baseline="0"/>
                <a:t>TCE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75269" y="2693474"/>
            <a:ext cx="3284538" cy="496954"/>
            <a:chOff x="7743825" y="2028438"/>
            <a:chExt cx="3284538" cy="496954"/>
          </a:xfrm>
        </p:grpSpPr>
        <p:sp>
          <p:nvSpPr>
            <p:cNvPr id="28681" name="TextBox 26"/>
            <p:cNvSpPr txBox="1">
              <a:spLocks noChangeArrowheads="1"/>
            </p:cNvSpPr>
            <p:nvPr/>
          </p:nvSpPr>
          <p:spPr bwMode="auto">
            <a:xfrm>
              <a:off x="7800975" y="2028438"/>
              <a:ext cx="322738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es-ES" sz="1100" b="0" i="0" u="none" baseline="0"/>
                <a:t>Afatinib más paclitaxel (n = 134)</a:t>
              </a:r>
              <a:endParaRPr lang="es-ES" sz="11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743825" y="2113523"/>
              <a:ext cx="91440" cy="91440"/>
            </a:xfrm>
            <a:prstGeom prst="rect">
              <a:avLst/>
            </a:prstGeom>
            <a:solidFill>
              <a:srgbClr val="1CBE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s-ES" sz="110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743825" y="2348867"/>
              <a:ext cx="91440" cy="91440"/>
            </a:xfrm>
            <a:prstGeom prst="rect">
              <a:avLst/>
            </a:prstGeom>
            <a:solidFill>
              <a:srgbClr val="71707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s-ES" sz="11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8691" name="TextBox 36"/>
            <p:cNvSpPr txBox="1">
              <a:spLocks noChangeArrowheads="1"/>
            </p:cNvSpPr>
            <p:nvPr/>
          </p:nvSpPr>
          <p:spPr bwMode="auto">
            <a:xfrm>
              <a:off x="7796544" y="2263782"/>
              <a:ext cx="28940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es-ES" sz="1100" b="0" i="0" u="none" baseline="0"/>
                <a:t>Elección del investigador (n = 68)</a:t>
              </a:r>
            </a:p>
          </p:txBody>
        </p:sp>
      </p:grpSp>
      <p:sp>
        <p:nvSpPr>
          <p:cNvPr id="24" name="Round Same Side Corner Rectangle 23"/>
          <p:cNvSpPr/>
          <p:nvPr/>
        </p:nvSpPr>
        <p:spPr>
          <a:xfrm rot="10800000">
            <a:off x="495300" y="1457794"/>
            <a:ext cx="8130540" cy="4411378"/>
          </a:xfrm>
          <a:prstGeom prst="round2SameRect">
            <a:avLst>
              <a:gd name="adj1" fmla="val 3192"/>
              <a:gd name="adj2" fmla="val 0"/>
            </a:avLst>
          </a:prstGeom>
          <a:noFill/>
          <a:ln w="127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5" name="Round Same Side Corner Rectangle 24"/>
          <p:cNvSpPr/>
          <p:nvPr/>
        </p:nvSpPr>
        <p:spPr>
          <a:xfrm>
            <a:off x="494458" y="1225549"/>
            <a:ext cx="8132809" cy="23947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rtl="0">
              <a:spcBef>
                <a:spcPct val="0"/>
              </a:spcBef>
            </a:pPr>
            <a:endParaRPr lang="es-ES" altLang="en-US" b="1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95299" y="5892028"/>
            <a:ext cx="6953250" cy="37218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1CBECA"/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20725" indent="-2635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‒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3150" indent="-1587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1CBECA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20825" indent="-1492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1CBECA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70088" indent="-1412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1CBECA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ES" sz="1400" b="0" i="0" u="none" baseline="0">
                <a:solidFill>
                  <a:schemeClr val="tx1"/>
                </a:solidFill>
              </a:rPr>
              <a:t>En la parte A, la TRO fue del 8,5 % y la TCE fue del 63,9 %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3129" y="6570214"/>
            <a:ext cx="8674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1.Schuler M. et al. J </a:t>
            </a:r>
            <a:r>
              <a:rPr lang="en-GB" sz="1000" dirty="0" err="1"/>
              <a:t>Clin</a:t>
            </a:r>
            <a:r>
              <a:rPr lang="en-GB" sz="1000" dirty="0"/>
              <a:t> </a:t>
            </a:r>
            <a:r>
              <a:rPr lang="en-GB" sz="1000" dirty="0" err="1"/>
              <a:t>Oncol</a:t>
            </a:r>
            <a:r>
              <a:rPr lang="en-GB" sz="1000" dirty="0"/>
              <a:t> 2014; 32(15) (</a:t>
            </a:r>
            <a:r>
              <a:rPr lang="en-GB" sz="1000" dirty="0" err="1"/>
              <a:t>suppl</a:t>
            </a:r>
            <a:r>
              <a:rPr lang="en-GB" sz="1000" dirty="0"/>
              <a:t>), 5S, </a:t>
            </a:r>
            <a:r>
              <a:rPr lang="en-GB" sz="1000" dirty="0" err="1"/>
              <a:t>abstr</a:t>
            </a:r>
            <a:r>
              <a:rPr lang="en-GB" sz="1000" dirty="0"/>
              <a:t>. 8019; 2. Schuler M. et al. J </a:t>
            </a:r>
            <a:r>
              <a:rPr lang="en-GB" sz="1000" dirty="0" err="1"/>
              <a:t>Clin</a:t>
            </a:r>
            <a:r>
              <a:rPr lang="en-GB" sz="1000" dirty="0"/>
              <a:t> </a:t>
            </a:r>
            <a:r>
              <a:rPr lang="en-GB" sz="1000" dirty="0" err="1"/>
              <a:t>Oncol</a:t>
            </a:r>
            <a:r>
              <a:rPr lang="en-GB" sz="1000" dirty="0"/>
              <a:t> 2012; 30(15S) (</a:t>
            </a:r>
            <a:r>
              <a:rPr lang="en-GB" sz="1000" dirty="0" err="1"/>
              <a:t>suppl</a:t>
            </a:r>
            <a:r>
              <a:rPr lang="en-GB" sz="1000" dirty="0"/>
              <a:t>), </a:t>
            </a:r>
            <a:r>
              <a:rPr lang="en-GB" sz="1000" dirty="0" err="1"/>
              <a:t>abstr</a:t>
            </a:r>
            <a:r>
              <a:rPr lang="en-GB" sz="1000" dirty="0"/>
              <a:t>. 7557</a:t>
            </a:r>
          </a:p>
          <a:p>
            <a:pPr algn="l" rtl="0"/>
            <a:r>
              <a:rPr lang="es-ES" sz="1000" b="0" i="0" u="none" baseline="0" dirty="0" smtClean="0"/>
              <a:t>.</a:t>
            </a:r>
            <a:endParaRPr lang="es-ES" sz="1000" b="0" i="0" u="none" baseline="0" dirty="0"/>
          </a:p>
        </p:txBody>
      </p:sp>
    </p:spTree>
    <p:extLst>
      <p:ext uri="{BB962C8B-B14F-4D97-AF65-F5344CB8AC3E}">
        <p14:creationId xmlns:p14="http://schemas.microsoft.com/office/powerpoint/2010/main" val="3298984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823" y="218197"/>
            <a:ext cx="8550003" cy="798680"/>
          </a:xfrm>
        </p:spPr>
        <p:txBody>
          <a:bodyPr>
            <a:normAutofit fontScale="90000"/>
          </a:bodyPr>
          <a:lstStyle/>
          <a:p>
            <a:pPr algn="l" rtl="0"/>
            <a:r>
              <a:rPr lang="es-ES" dirty="0">
                <a:solidFill>
                  <a:srgbClr val="4F81BD"/>
                </a:solidFill>
              </a:rPr>
              <a:t>P</a:t>
            </a:r>
            <a:r>
              <a:rPr lang="es-ES" b="0" i="0" u="none" baseline="0" dirty="0" smtClean="0">
                <a:solidFill>
                  <a:srgbClr val="4F81BD"/>
                </a:solidFill>
              </a:rPr>
              <a:t>arte </a:t>
            </a:r>
            <a:r>
              <a:rPr lang="es-ES" b="0" i="0" u="none" baseline="0" dirty="0">
                <a:solidFill>
                  <a:srgbClr val="4F81BD"/>
                </a:solidFill>
              </a:rPr>
              <a:t>B del estudio LUX-</a:t>
            </a:r>
            <a:r>
              <a:rPr lang="es-ES" b="0" i="0" u="none" baseline="0" dirty="0" err="1">
                <a:solidFill>
                  <a:srgbClr val="4F81BD"/>
                </a:solidFill>
              </a:rPr>
              <a:t>Lung</a:t>
            </a:r>
            <a:r>
              <a:rPr lang="es-ES" b="0" i="0" u="none" baseline="0" dirty="0">
                <a:solidFill>
                  <a:srgbClr val="4F81BD"/>
                </a:solidFill>
              </a:rPr>
              <a:t> 5: Líneas de tratamiento posteriores</a:t>
            </a:r>
            <a:endParaRPr lang="es-ES" dirty="0">
              <a:solidFill>
                <a:srgbClr val="4F81BD"/>
              </a:solidFill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>
            <a:off x="4352495" y="1331808"/>
            <a:ext cx="4695384" cy="646130"/>
          </a:xfrm>
          <a:prstGeom prst="round2SameRect">
            <a:avLst>
              <a:gd name="adj1" fmla="val 24707"/>
              <a:gd name="adj2" fmla="val 0"/>
            </a:avLst>
          </a:prstGeom>
          <a:solidFill>
            <a:schemeClr val="accent1"/>
          </a:solidFill>
          <a:ln w="127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 rot="10800000">
            <a:off x="4352493" y="1977167"/>
            <a:ext cx="4695385" cy="4287830"/>
          </a:xfrm>
          <a:prstGeom prst="round2SameRect">
            <a:avLst>
              <a:gd name="adj1" fmla="val 5349"/>
              <a:gd name="adj2" fmla="val 0"/>
            </a:avLst>
          </a:prstGeom>
          <a:solidFill>
            <a:schemeClr val="bg1"/>
          </a:solidFill>
          <a:ln w="127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white"/>
              </a:solidFill>
            </a:endParaRPr>
          </a:p>
        </p:txBody>
      </p:sp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605940"/>
              </p:ext>
            </p:extLst>
          </p:nvPr>
        </p:nvGraphicFramePr>
        <p:xfrm>
          <a:off x="4372373" y="1333289"/>
          <a:ext cx="4641251" cy="4747441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372459"/>
                <a:gridCol w="1088345"/>
                <a:gridCol w="1180447"/>
              </a:tblGrid>
              <a:tr h="629666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i="0" u="none" baseline="0">
                          <a:solidFill>
                            <a:schemeClr val="bg1"/>
                          </a:solidFill>
                          <a:latin typeface="+mn-lt"/>
                        </a:rPr>
                        <a:t>Afatinib + paclitaxel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N (%)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Elección del investigador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N (%)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857"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aleatorizado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 (100)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 (100)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857"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Progresión de la enfermedad durante el estudio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 (100)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 (100)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857"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Tratamiento antineoplásico sistémico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 (63)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 (60)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761">
                <a:tc>
                  <a:txBody>
                    <a:bodyPr/>
                    <a:lstStyle/>
                    <a:p>
                      <a:pPr marL="0" indent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Quimio. o quimio. combinada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 (50)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(52)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857">
                <a:tc>
                  <a:txBody>
                    <a:bodyPr/>
                    <a:lstStyle/>
                    <a:p>
                      <a:pPr marL="228600" indent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Basada en platino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(9)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(17)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857">
                <a:tc>
                  <a:txBody>
                    <a:bodyPr/>
                    <a:lstStyle/>
                    <a:p>
                      <a:pPr marL="228600" indent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Monoterapia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 (50)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(52)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857">
                <a:tc>
                  <a:txBody>
                    <a:bodyPr/>
                    <a:lstStyle/>
                    <a:p>
                      <a:pPr marL="22860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Quimio. con platino + Bev.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(1)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(5)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857">
                <a:tc>
                  <a:txBody>
                    <a:bodyPr/>
                    <a:lstStyle/>
                    <a:p>
                      <a:pPr marL="22860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 solo fármaco + Bev.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(2)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(12)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857">
                <a:tc>
                  <a:txBody>
                    <a:bodyPr/>
                    <a:lstStyle/>
                    <a:p>
                      <a:pPr marL="228600" indent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Otras combinaciones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(17)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(19)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857">
                <a:tc>
                  <a:txBody>
                    <a:bodyPr/>
                    <a:lstStyle/>
                    <a:p>
                      <a:pPr marL="0" indent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TKI </a:t>
                      </a:r>
                      <a:r>
                        <a:rPr lang="es-E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 EGFR (E/G/A)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(14)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(17)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857">
                <a:tc>
                  <a:txBody>
                    <a:bodyPr/>
                    <a:lstStyle/>
                    <a:p>
                      <a:pPr marL="0" indent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TKI </a:t>
                      </a:r>
                      <a:r>
                        <a:rPr lang="es-E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 EGFR, combinaciones cont.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(2)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(2)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857"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Otra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(7)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(21)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857"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Radioterapia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(8)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(5)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5394" y="1601088"/>
            <a:ext cx="4528435" cy="4299430"/>
            <a:chOff x="25394" y="1601088"/>
            <a:chExt cx="4528435" cy="4299430"/>
          </a:xfrm>
        </p:grpSpPr>
        <p:graphicFrame>
          <p:nvGraphicFramePr>
            <p:cNvPr id="4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82423002"/>
                </p:ext>
              </p:extLst>
            </p:nvPr>
          </p:nvGraphicFramePr>
          <p:xfrm>
            <a:off x="415824" y="1836147"/>
            <a:ext cx="3927066" cy="40643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TextBox 5"/>
            <p:cNvSpPr txBox="1">
              <a:spLocks noChangeArrowheads="1"/>
            </p:cNvSpPr>
            <p:nvPr/>
          </p:nvSpPr>
          <p:spPr bwMode="auto">
            <a:xfrm>
              <a:off x="783454" y="5260726"/>
              <a:ext cx="284022" cy="307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es-ES" sz="1400" b="0" i="0" u="none" baseline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4" name="TextBox 6"/>
            <p:cNvSpPr txBox="1">
              <a:spLocks noChangeArrowheads="1"/>
            </p:cNvSpPr>
            <p:nvPr/>
          </p:nvSpPr>
          <p:spPr bwMode="auto">
            <a:xfrm>
              <a:off x="1847609" y="5260727"/>
              <a:ext cx="298419" cy="307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es-ES" sz="1400" b="0" i="0" u="none" baseline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15" name="TextBox 7"/>
            <p:cNvSpPr txBox="1">
              <a:spLocks noChangeArrowheads="1"/>
            </p:cNvSpPr>
            <p:nvPr/>
          </p:nvSpPr>
          <p:spPr bwMode="auto">
            <a:xfrm>
              <a:off x="2370460" y="5260727"/>
              <a:ext cx="284022" cy="307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es-ES" sz="1400" b="0" i="0" u="none" baseline="0">
                  <a:solidFill>
                    <a:prstClr val="black"/>
                  </a:solidFill>
                </a:rPr>
                <a:t>4</a:t>
              </a:r>
            </a:p>
          </p:txBody>
        </p:sp>
        <p:sp>
          <p:nvSpPr>
            <p:cNvPr id="16" name="TextBox 8"/>
            <p:cNvSpPr txBox="1">
              <a:spLocks noChangeArrowheads="1"/>
            </p:cNvSpPr>
            <p:nvPr/>
          </p:nvSpPr>
          <p:spPr bwMode="auto">
            <a:xfrm>
              <a:off x="2877527" y="5243473"/>
              <a:ext cx="284022" cy="307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es-ES" sz="1400" b="0" i="0" u="none" baseline="0">
                  <a:solidFill>
                    <a:prstClr val="black"/>
                  </a:solidFill>
                </a:rPr>
                <a:t>5</a:t>
              </a:r>
            </a:p>
          </p:txBody>
        </p:sp>
        <p:sp>
          <p:nvSpPr>
            <p:cNvPr id="17" name="TextBox 9"/>
            <p:cNvSpPr txBox="1">
              <a:spLocks noChangeArrowheads="1"/>
            </p:cNvSpPr>
            <p:nvPr/>
          </p:nvSpPr>
          <p:spPr bwMode="auto">
            <a:xfrm>
              <a:off x="3397080" y="5260727"/>
              <a:ext cx="284022" cy="307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es-ES" sz="1400" b="0" i="0" u="none" baseline="0">
                  <a:solidFill>
                    <a:prstClr val="black"/>
                  </a:solidFill>
                </a:rPr>
                <a:t>6</a:t>
              </a:r>
            </a:p>
          </p:txBody>
        </p:sp>
        <p:sp>
          <p:nvSpPr>
            <p:cNvPr id="18" name="TextBox 10"/>
            <p:cNvSpPr txBox="1">
              <a:spLocks noChangeArrowheads="1"/>
            </p:cNvSpPr>
            <p:nvPr/>
          </p:nvSpPr>
          <p:spPr bwMode="auto">
            <a:xfrm>
              <a:off x="3964223" y="5243473"/>
              <a:ext cx="284022" cy="307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es-ES" sz="1400" b="0" i="0" u="none" baseline="0">
                  <a:solidFill>
                    <a:prstClr val="black"/>
                  </a:solidFill>
                </a:rPr>
                <a:t>7</a:t>
              </a:r>
            </a:p>
          </p:txBody>
        </p:sp>
        <p:sp>
          <p:nvSpPr>
            <p:cNvPr id="19" name="TextBox 11"/>
            <p:cNvSpPr txBox="1">
              <a:spLocks noChangeArrowheads="1"/>
            </p:cNvSpPr>
            <p:nvPr/>
          </p:nvSpPr>
          <p:spPr bwMode="auto">
            <a:xfrm>
              <a:off x="1314705" y="5260727"/>
              <a:ext cx="298419" cy="307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es-ES" sz="1400" b="0" i="0" u="none" baseline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644519" y="5578329"/>
              <a:ext cx="3760720" cy="307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s-ES" sz="1400" b="0" i="0" u="none" baseline="0">
                  <a:solidFill>
                    <a:prstClr val="black"/>
                  </a:solidFill>
                </a:rPr>
                <a:t>≥ Líneas de tratamiento posteriores</a:t>
              </a:r>
            </a:p>
          </p:txBody>
        </p:sp>
        <p:sp>
          <p:nvSpPr>
            <p:cNvPr id="21" name="TextBox 14"/>
            <p:cNvSpPr txBox="1">
              <a:spLocks noChangeArrowheads="1"/>
            </p:cNvSpPr>
            <p:nvPr/>
          </p:nvSpPr>
          <p:spPr bwMode="auto">
            <a:xfrm>
              <a:off x="235341" y="1701575"/>
              <a:ext cx="383398" cy="307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es-ES" sz="1400" b="0" i="0" u="none" baseline="0">
                  <a:solidFill>
                    <a:prstClr val="black"/>
                  </a:solidFill>
                </a:rPr>
                <a:t>70</a:t>
              </a:r>
            </a:p>
          </p:txBody>
        </p:sp>
        <p:sp>
          <p:nvSpPr>
            <p:cNvPr id="22" name="TextBox 15"/>
            <p:cNvSpPr txBox="1">
              <a:spLocks noChangeArrowheads="1"/>
            </p:cNvSpPr>
            <p:nvPr/>
          </p:nvSpPr>
          <p:spPr bwMode="auto">
            <a:xfrm>
              <a:off x="226716" y="2184048"/>
              <a:ext cx="383398" cy="307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es-ES" sz="1400" b="0" i="0" u="none" baseline="0">
                  <a:solidFill>
                    <a:prstClr val="black"/>
                  </a:solidFill>
                </a:rPr>
                <a:t>60</a:t>
              </a:r>
            </a:p>
          </p:txBody>
        </p:sp>
        <p:sp>
          <p:nvSpPr>
            <p:cNvPr id="23" name="TextBox 16"/>
            <p:cNvSpPr txBox="1">
              <a:spLocks noChangeArrowheads="1"/>
            </p:cNvSpPr>
            <p:nvPr/>
          </p:nvSpPr>
          <p:spPr bwMode="auto">
            <a:xfrm>
              <a:off x="226716" y="2646796"/>
              <a:ext cx="383398" cy="307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es-ES" sz="1400" b="0" i="0" u="none" baseline="0">
                  <a:solidFill>
                    <a:prstClr val="black"/>
                  </a:solidFill>
                </a:rPr>
                <a:t>50</a:t>
              </a:r>
            </a:p>
          </p:txBody>
        </p:sp>
        <p:sp>
          <p:nvSpPr>
            <p:cNvPr id="24" name="TextBox 17"/>
            <p:cNvSpPr txBox="1">
              <a:spLocks noChangeArrowheads="1"/>
            </p:cNvSpPr>
            <p:nvPr/>
          </p:nvSpPr>
          <p:spPr bwMode="auto">
            <a:xfrm>
              <a:off x="226716" y="3121291"/>
              <a:ext cx="383398" cy="307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es-ES" sz="1400" b="0" i="0" u="none" baseline="0">
                  <a:solidFill>
                    <a:prstClr val="black"/>
                  </a:solidFill>
                </a:rPr>
                <a:t>40</a:t>
              </a:r>
            </a:p>
          </p:txBody>
        </p:sp>
        <p:sp>
          <p:nvSpPr>
            <p:cNvPr id="25" name="TextBox 18"/>
            <p:cNvSpPr txBox="1">
              <a:spLocks noChangeArrowheads="1"/>
            </p:cNvSpPr>
            <p:nvPr/>
          </p:nvSpPr>
          <p:spPr bwMode="auto">
            <a:xfrm>
              <a:off x="226716" y="3587159"/>
              <a:ext cx="383398" cy="307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es-ES" sz="1400" b="0" i="0" u="none" baseline="0">
                  <a:solidFill>
                    <a:prstClr val="black"/>
                  </a:solidFill>
                </a:rPr>
                <a:t>30</a:t>
              </a:r>
            </a:p>
          </p:txBody>
        </p:sp>
        <p:sp>
          <p:nvSpPr>
            <p:cNvPr id="26" name="TextBox 19"/>
            <p:cNvSpPr txBox="1">
              <a:spLocks noChangeArrowheads="1"/>
            </p:cNvSpPr>
            <p:nvPr/>
          </p:nvSpPr>
          <p:spPr bwMode="auto">
            <a:xfrm>
              <a:off x="226716" y="4104790"/>
              <a:ext cx="383398" cy="307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es-ES" sz="1400" b="0" i="0" u="none" baseline="0">
                  <a:solidFill>
                    <a:prstClr val="black"/>
                  </a:solidFill>
                </a:rPr>
                <a:t>20</a:t>
              </a:r>
            </a:p>
          </p:txBody>
        </p:sp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226716" y="4596539"/>
              <a:ext cx="383398" cy="307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es-ES" sz="1400" b="0" i="0" u="none" baseline="0">
                  <a:solidFill>
                    <a:prstClr val="black"/>
                  </a:solidFill>
                </a:rPr>
                <a:t>10</a:t>
              </a:r>
            </a:p>
          </p:txBody>
        </p:sp>
        <p:sp>
          <p:nvSpPr>
            <p:cNvPr id="28" name="TextBox 21"/>
            <p:cNvSpPr txBox="1">
              <a:spLocks noChangeArrowheads="1"/>
            </p:cNvSpPr>
            <p:nvPr/>
          </p:nvSpPr>
          <p:spPr bwMode="auto">
            <a:xfrm>
              <a:off x="291058" y="5078318"/>
              <a:ext cx="284022" cy="307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es-ES" sz="1400" b="0" i="0" u="none" baseline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29" name="TextBox 22"/>
            <p:cNvSpPr txBox="1">
              <a:spLocks noChangeArrowheads="1"/>
            </p:cNvSpPr>
            <p:nvPr/>
          </p:nvSpPr>
          <p:spPr bwMode="auto">
            <a:xfrm rot="16200000">
              <a:off x="-727974" y="3252295"/>
              <a:ext cx="1814482" cy="307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s-ES" sz="1400" b="0" i="0" u="none" baseline="0">
                  <a:solidFill>
                    <a:prstClr val="black"/>
                  </a:solidFill>
                </a:rPr>
                <a:t>Pacientes, %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694792" y="1852328"/>
              <a:ext cx="0" cy="3364992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07334" y="5219835"/>
              <a:ext cx="3570517" cy="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03399" y="1856287"/>
              <a:ext cx="91440" cy="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95425" y="2335324"/>
              <a:ext cx="91440" cy="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98740" y="2795833"/>
              <a:ext cx="91440" cy="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02055" y="3266281"/>
              <a:ext cx="91440" cy="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95431" y="3736729"/>
              <a:ext cx="91440" cy="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98746" y="4246933"/>
              <a:ext cx="91440" cy="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92122" y="4747198"/>
              <a:ext cx="91440" cy="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882873" y="5258197"/>
              <a:ext cx="73152" cy="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412955" y="5261512"/>
              <a:ext cx="73152" cy="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1943037" y="5254888"/>
              <a:ext cx="73152" cy="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473119" y="5258203"/>
              <a:ext cx="73152" cy="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2983323" y="5251579"/>
              <a:ext cx="73152" cy="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3503466" y="5264833"/>
              <a:ext cx="73152" cy="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4043487" y="5258209"/>
              <a:ext cx="73152" cy="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26"/>
            <p:cNvSpPr txBox="1">
              <a:spLocks noChangeArrowheads="1"/>
            </p:cNvSpPr>
            <p:nvPr/>
          </p:nvSpPr>
          <p:spPr bwMode="auto">
            <a:xfrm>
              <a:off x="1326441" y="1601088"/>
              <a:ext cx="32273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es-ES" sz="1200" b="0" i="0" u="none" baseline="0"/>
                <a:t>Afatinib más paclitaxel (n = 134)</a:t>
              </a:r>
              <a:endParaRPr lang="es-ES" sz="12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188858" y="1689282"/>
              <a:ext cx="166688" cy="147637"/>
            </a:xfrm>
            <a:prstGeom prst="rect">
              <a:avLst/>
            </a:prstGeom>
            <a:solidFill>
              <a:srgbClr val="1CBE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s-ES" sz="160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188858" y="1960218"/>
              <a:ext cx="166688" cy="147637"/>
            </a:xfrm>
            <a:prstGeom prst="rect">
              <a:avLst/>
            </a:prstGeom>
            <a:solidFill>
              <a:srgbClr val="71707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s-ES" sz="16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2" name="TextBox 36"/>
            <p:cNvSpPr txBox="1">
              <a:spLocks noChangeArrowheads="1"/>
            </p:cNvSpPr>
            <p:nvPr/>
          </p:nvSpPr>
          <p:spPr bwMode="auto">
            <a:xfrm>
              <a:off x="1381620" y="1893016"/>
              <a:ext cx="28940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es-ES" sz="1200" b="0" i="0" u="none" baseline="0"/>
                <a:t>Elección del investigador (n = 68)</a:t>
              </a:r>
            </a:p>
          </p:txBody>
        </p:sp>
      </p:grpSp>
      <p:sp>
        <p:nvSpPr>
          <p:cNvPr id="54" name="Rectangle 53"/>
          <p:cNvSpPr/>
          <p:nvPr/>
        </p:nvSpPr>
        <p:spPr>
          <a:xfrm>
            <a:off x="83129" y="6570214"/>
            <a:ext cx="86740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s-ES" sz="1000" b="0" i="0" u="none" baseline="0"/>
              <a:t>1. Datos de archivo. Boehringer Ingelheim.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580387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es-ES" dirty="0">
                <a:solidFill>
                  <a:srgbClr val="4F81BD"/>
                </a:solidFill>
              </a:rPr>
              <a:t>P</a:t>
            </a:r>
            <a:r>
              <a:rPr lang="es-ES" b="0" i="0" u="none" baseline="0" dirty="0" smtClean="0">
                <a:solidFill>
                  <a:srgbClr val="4F81BD"/>
                </a:solidFill>
              </a:rPr>
              <a:t>arte </a:t>
            </a:r>
            <a:r>
              <a:rPr lang="es-ES" b="0" i="0" u="none" baseline="0" dirty="0">
                <a:solidFill>
                  <a:srgbClr val="4F81BD"/>
                </a:solidFill>
              </a:rPr>
              <a:t>B del estudio LUX-</a:t>
            </a:r>
            <a:r>
              <a:rPr lang="es-ES" b="0" i="0" u="none" baseline="0" dirty="0" err="1">
                <a:solidFill>
                  <a:srgbClr val="4F81BD"/>
                </a:solidFill>
              </a:rPr>
              <a:t>Lung</a:t>
            </a:r>
            <a:r>
              <a:rPr lang="es-ES" b="0" i="0" u="none" baseline="0" dirty="0">
                <a:solidFill>
                  <a:srgbClr val="4F81BD"/>
                </a:solidFill>
              </a:rPr>
              <a:t> 5: Supervivencia global</a:t>
            </a:r>
            <a:endParaRPr lang="es-ES" dirty="0" smtClean="0">
              <a:solidFill>
                <a:srgbClr val="4F81B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8518" y="5453040"/>
            <a:ext cx="6743949" cy="5539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es-ES" sz="1000" b="1" i="0" u="none" baseline="0">
                <a:solidFill>
                  <a:prstClr val="black"/>
                </a:solidFill>
              </a:rPr>
              <a:t>N.º en riesgo:</a:t>
            </a:r>
          </a:p>
          <a:p>
            <a:pPr algn="l" rtl="0">
              <a:lnSpc>
                <a:spcPct val="120000"/>
              </a:lnSpc>
              <a:tabLst>
                <a:tab pos="1084263" algn="ctr"/>
                <a:tab pos="1430338" algn="ctr"/>
                <a:tab pos="1828800" algn="ctr"/>
                <a:tab pos="2173288" algn="l"/>
                <a:tab pos="2514600" algn="ctr"/>
                <a:tab pos="2859088" algn="ctr"/>
                <a:tab pos="3259138" algn="ctr"/>
                <a:tab pos="3598863" algn="ctr"/>
                <a:tab pos="4002088" algn="ctr"/>
                <a:tab pos="4343400" algn="ctr"/>
                <a:tab pos="4741863" algn="ctr"/>
                <a:tab pos="5087938" algn="ctr"/>
                <a:tab pos="5486400" algn="ctr"/>
                <a:tab pos="5830888" algn="ctr"/>
              </a:tabLst>
            </a:pPr>
            <a:r>
              <a:rPr lang="es-ES" sz="1000" b="0" i="0" u="none" baseline="0">
                <a:solidFill>
                  <a:srgbClr val="1CBECA"/>
                </a:solidFill>
              </a:rPr>
              <a:t>Afa + Pac	134	121	98	82	 61	 47	31	 24	14	11	6	2	2	0</a:t>
            </a:r>
          </a:p>
          <a:p>
            <a:pPr algn="l" rtl="0">
              <a:lnSpc>
                <a:spcPct val="120000"/>
              </a:lnSpc>
              <a:tabLst>
                <a:tab pos="1084263" algn="ctr"/>
                <a:tab pos="1430338" algn="ctr"/>
                <a:tab pos="1828800" algn="ctr"/>
                <a:tab pos="2173288" algn="l"/>
                <a:tab pos="2514600" algn="ctr"/>
                <a:tab pos="2859088" algn="ctr"/>
                <a:tab pos="3259138" algn="ctr"/>
                <a:tab pos="3598863" algn="ctr"/>
                <a:tab pos="4002088" algn="ctr"/>
                <a:tab pos="4343400" algn="ctr"/>
                <a:tab pos="4741863" algn="ctr"/>
                <a:tab pos="5087938" algn="ctr"/>
                <a:tab pos="5486400" algn="ctr"/>
                <a:tab pos="5830888" algn="ctr"/>
              </a:tabLst>
            </a:pPr>
            <a:r>
              <a:rPr lang="es-ES" sz="1000" b="0" i="0" u="none" spc="-20" baseline="0">
                <a:solidFill>
                  <a:prstClr val="black"/>
                </a:solidFill>
              </a:rPr>
              <a:t>Elección del inv.	68	57	46	40	 31	 25	18	 11	7	5	1	0	0	0	</a:t>
            </a:r>
            <a:endParaRPr lang="es-ES" sz="1000" dirty="0">
              <a:solidFill>
                <a:prstClr val="black"/>
              </a:solidFill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3004731" y="5393621"/>
            <a:ext cx="3359029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ES" sz="1000" b="0" i="0" u="none" baseline="0">
                <a:solidFill>
                  <a:prstClr val="black"/>
                </a:solidFill>
              </a:rPr>
              <a:t>Tiempo desde el inicio del tratamiento (meses)</a:t>
            </a:r>
            <a:endParaRPr lang="es-ES" sz="1000" dirty="0">
              <a:solidFill>
                <a:prstClr val="black"/>
              </a:solidFill>
            </a:endParaRPr>
          </a:p>
        </p:txBody>
      </p:sp>
      <p:sp>
        <p:nvSpPr>
          <p:cNvPr id="11" name="TextBox 50"/>
          <p:cNvSpPr txBox="1"/>
          <p:nvPr/>
        </p:nvSpPr>
        <p:spPr>
          <a:xfrm rot="16200000">
            <a:off x="778642" y="3489295"/>
            <a:ext cx="1762053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ES" sz="1000" b="0" i="0" u="none" baseline="0">
                <a:solidFill>
                  <a:prstClr val="black"/>
                </a:solidFill>
              </a:rPr>
              <a:t>Probabilidad calculada de SG</a:t>
            </a:r>
            <a:endParaRPr lang="es-ES" sz="1000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236573" y="5109386"/>
            <a:ext cx="0" cy="4959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94943" y="5109386"/>
            <a:ext cx="0" cy="4959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64393" y="5109386"/>
            <a:ext cx="0" cy="4959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326996" y="5109386"/>
            <a:ext cx="0" cy="4959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98812" y="5109386"/>
            <a:ext cx="0" cy="4959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65897" y="5109386"/>
            <a:ext cx="0" cy="4959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152524" y="5066744"/>
            <a:ext cx="45719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152524" y="4455395"/>
            <a:ext cx="45719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152524" y="3846379"/>
            <a:ext cx="45719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150507" y="3238840"/>
            <a:ext cx="45719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152524" y="2630497"/>
            <a:ext cx="45719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152524" y="2023629"/>
            <a:ext cx="45719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34"/>
          <p:cNvSpPr txBox="1"/>
          <p:nvPr/>
        </p:nvSpPr>
        <p:spPr>
          <a:xfrm>
            <a:off x="2186957" y="5207481"/>
            <a:ext cx="118206" cy="138499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ES" sz="900" b="0" i="0" u="none" baseline="0">
                <a:solidFill>
                  <a:prstClr val="black"/>
                </a:solidFill>
              </a:rPr>
              <a:t>0</a:t>
            </a:r>
            <a:endParaRPr lang="es-ES" sz="900">
              <a:solidFill>
                <a:prstClr val="black"/>
              </a:solidFill>
            </a:endParaRPr>
          </a:p>
        </p:txBody>
      </p:sp>
      <p:sp>
        <p:nvSpPr>
          <p:cNvPr id="25" name="TextBox 35"/>
          <p:cNvSpPr txBox="1"/>
          <p:nvPr/>
        </p:nvSpPr>
        <p:spPr>
          <a:xfrm>
            <a:off x="2543947" y="5207481"/>
            <a:ext cx="118206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ES" sz="900" b="0" i="0" u="none" baseline="0">
                <a:solidFill>
                  <a:prstClr val="black"/>
                </a:solidFill>
              </a:rPr>
              <a:t>3</a:t>
            </a:r>
            <a:endParaRPr lang="es-ES" sz="900" dirty="0">
              <a:solidFill>
                <a:prstClr val="black"/>
              </a:solidFill>
            </a:endParaRPr>
          </a:p>
        </p:txBody>
      </p:sp>
      <p:sp>
        <p:nvSpPr>
          <p:cNvPr id="26" name="TextBox 36"/>
          <p:cNvSpPr txBox="1"/>
          <p:nvPr/>
        </p:nvSpPr>
        <p:spPr>
          <a:xfrm>
            <a:off x="2907286" y="5207481"/>
            <a:ext cx="118206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ES" sz="900" b="0" i="0" u="none" baseline="0">
                <a:solidFill>
                  <a:prstClr val="black"/>
                </a:solidFill>
              </a:rPr>
              <a:t>6</a:t>
            </a:r>
            <a:endParaRPr lang="es-ES" sz="900" dirty="0">
              <a:solidFill>
                <a:prstClr val="black"/>
              </a:solidFill>
            </a:endParaRPr>
          </a:p>
        </p:txBody>
      </p:sp>
      <p:sp>
        <p:nvSpPr>
          <p:cNvPr id="27" name="TextBox 37"/>
          <p:cNvSpPr txBox="1"/>
          <p:nvPr/>
        </p:nvSpPr>
        <p:spPr>
          <a:xfrm>
            <a:off x="3272292" y="5207481"/>
            <a:ext cx="118206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ES" sz="900" b="0" i="0" u="none" baseline="0">
                <a:solidFill>
                  <a:prstClr val="black"/>
                </a:solidFill>
              </a:rPr>
              <a:t>9</a:t>
            </a:r>
            <a:endParaRPr lang="es-ES" sz="900" dirty="0">
              <a:solidFill>
                <a:prstClr val="black"/>
              </a:solidFill>
            </a:endParaRPr>
          </a:p>
        </p:txBody>
      </p:sp>
      <p:sp>
        <p:nvSpPr>
          <p:cNvPr id="28" name="TextBox 38"/>
          <p:cNvSpPr txBox="1"/>
          <p:nvPr/>
        </p:nvSpPr>
        <p:spPr>
          <a:xfrm>
            <a:off x="3598559" y="5207481"/>
            <a:ext cx="202638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ES" sz="900" b="0" i="0" u="none" baseline="0">
                <a:solidFill>
                  <a:prstClr val="black"/>
                </a:solidFill>
              </a:rPr>
              <a:t>12</a:t>
            </a:r>
            <a:endParaRPr lang="es-ES" sz="900" dirty="0">
              <a:solidFill>
                <a:prstClr val="black"/>
              </a:solidFill>
            </a:endParaRPr>
          </a:p>
        </p:txBody>
      </p:sp>
      <p:sp>
        <p:nvSpPr>
          <p:cNvPr id="29" name="TextBox 39"/>
          <p:cNvSpPr txBox="1"/>
          <p:nvPr/>
        </p:nvSpPr>
        <p:spPr>
          <a:xfrm>
            <a:off x="3966427" y="5207481"/>
            <a:ext cx="202638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ES" sz="900" b="0" i="0" u="none" baseline="0">
                <a:solidFill>
                  <a:prstClr val="black"/>
                </a:solidFill>
              </a:rPr>
              <a:t>15</a:t>
            </a:r>
            <a:endParaRPr lang="es-ES" sz="900" dirty="0">
              <a:solidFill>
                <a:prstClr val="black"/>
              </a:solidFill>
            </a:endParaRPr>
          </a:p>
        </p:txBody>
      </p:sp>
      <p:sp>
        <p:nvSpPr>
          <p:cNvPr id="30" name="TextBox 40"/>
          <p:cNvSpPr txBox="1"/>
          <p:nvPr/>
        </p:nvSpPr>
        <p:spPr>
          <a:xfrm>
            <a:off x="4330062" y="5207481"/>
            <a:ext cx="202638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ES" sz="900" b="0" i="0" u="none" baseline="0">
                <a:solidFill>
                  <a:prstClr val="black"/>
                </a:solidFill>
              </a:rPr>
              <a:t>18</a:t>
            </a:r>
            <a:endParaRPr lang="es-ES" sz="900" dirty="0">
              <a:solidFill>
                <a:prstClr val="black"/>
              </a:solidFill>
            </a:endParaRPr>
          </a:p>
        </p:txBody>
      </p:sp>
      <p:sp>
        <p:nvSpPr>
          <p:cNvPr id="31" name="TextBox 41"/>
          <p:cNvSpPr txBox="1"/>
          <p:nvPr/>
        </p:nvSpPr>
        <p:spPr>
          <a:xfrm>
            <a:off x="4697157" y="5207481"/>
            <a:ext cx="202638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ES" sz="900" b="0" i="0" u="none" baseline="0">
                <a:solidFill>
                  <a:prstClr val="black"/>
                </a:solidFill>
              </a:rPr>
              <a:t>21</a:t>
            </a:r>
            <a:endParaRPr lang="es-ES" sz="900" dirty="0">
              <a:solidFill>
                <a:prstClr val="black"/>
              </a:solidFill>
            </a:endParaRPr>
          </a:p>
        </p:txBody>
      </p:sp>
      <p:sp>
        <p:nvSpPr>
          <p:cNvPr id="32" name="TextBox 42"/>
          <p:cNvSpPr txBox="1"/>
          <p:nvPr/>
        </p:nvSpPr>
        <p:spPr>
          <a:xfrm>
            <a:off x="5064502" y="5207481"/>
            <a:ext cx="202638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ES" sz="900" b="0" i="0" u="none" baseline="0">
                <a:solidFill>
                  <a:prstClr val="black"/>
                </a:solidFill>
              </a:rPr>
              <a:t>24</a:t>
            </a:r>
            <a:endParaRPr lang="es-ES" sz="900" dirty="0">
              <a:solidFill>
                <a:prstClr val="black"/>
              </a:solidFill>
            </a:endParaRPr>
          </a:p>
        </p:txBody>
      </p:sp>
      <p:sp>
        <p:nvSpPr>
          <p:cNvPr id="33" name="TextBox 43"/>
          <p:cNvSpPr txBox="1"/>
          <p:nvPr/>
        </p:nvSpPr>
        <p:spPr>
          <a:xfrm>
            <a:off x="5426984" y="5207481"/>
            <a:ext cx="202638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ES" sz="900" b="0" i="0" u="none" baseline="0">
                <a:solidFill>
                  <a:prstClr val="black"/>
                </a:solidFill>
              </a:rPr>
              <a:t>27</a:t>
            </a:r>
            <a:endParaRPr lang="es-ES" sz="900" dirty="0">
              <a:solidFill>
                <a:prstClr val="black"/>
              </a:solidFill>
            </a:endParaRPr>
          </a:p>
        </p:txBody>
      </p:sp>
      <p:sp>
        <p:nvSpPr>
          <p:cNvPr id="34" name="TextBox 44"/>
          <p:cNvSpPr txBox="1"/>
          <p:nvPr/>
        </p:nvSpPr>
        <p:spPr>
          <a:xfrm>
            <a:off x="1897073" y="4994413"/>
            <a:ext cx="223744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es-ES" sz="900" b="0" i="0" u="none" baseline="0">
                <a:solidFill>
                  <a:prstClr val="black"/>
                </a:solidFill>
              </a:rPr>
              <a:t>0,0</a:t>
            </a:r>
            <a:endParaRPr lang="es-ES" sz="900" dirty="0">
              <a:solidFill>
                <a:prstClr val="black"/>
              </a:solidFill>
            </a:endParaRPr>
          </a:p>
        </p:txBody>
      </p:sp>
      <p:sp>
        <p:nvSpPr>
          <p:cNvPr id="35" name="TextBox 45"/>
          <p:cNvSpPr txBox="1"/>
          <p:nvPr/>
        </p:nvSpPr>
        <p:spPr>
          <a:xfrm>
            <a:off x="1897073" y="4386961"/>
            <a:ext cx="223744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es-ES" sz="900" b="0" i="0" u="none" baseline="0">
                <a:solidFill>
                  <a:prstClr val="black"/>
                </a:solidFill>
              </a:rPr>
              <a:t>0,2</a:t>
            </a:r>
            <a:endParaRPr lang="es-ES" sz="900" dirty="0">
              <a:solidFill>
                <a:prstClr val="black"/>
              </a:solidFill>
            </a:endParaRPr>
          </a:p>
        </p:txBody>
      </p:sp>
      <p:sp>
        <p:nvSpPr>
          <p:cNvPr id="36" name="TextBox 46"/>
          <p:cNvSpPr txBox="1"/>
          <p:nvPr/>
        </p:nvSpPr>
        <p:spPr>
          <a:xfrm>
            <a:off x="1897073" y="3778522"/>
            <a:ext cx="223744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es-ES" sz="900" b="0" i="0" u="none" baseline="0">
                <a:solidFill>
                  <a:prstClr val="black"/>
                </a:solidFill>
              </a:rPr>
              <a:t>0,4</a:t>
            </a:r>
            <a:endParaRPr lang="es-ES" sz="900" dirty="0">
              <a:solidFill>
                <a:prstClr val="black"/>
              </a:solidFill>
            </a:endParaRPr>
          </a:p>
        </p:txBody>
      </p:sp>
      <p:sp>
        <p:nvSpPr>
          <p:cNvPr id="37" name="TextBox 47"/>
          <p:cNvSpPr txBox="1"/>
          <p:nvPr/>
        </p:nvSpPr>
        <p:spPr>
          <a:xfrm>
            <a:off x="1897073" y="3160712"/>
            <a:ext cx="223744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es-ES" sz="900" b="0" i="0" u="none" baseline="0">
                <a:solidFill>
                  <a:prstClr val="black"/>
                </a:solidFill>
              </a:rPr>
              <a:t>0,6</a:t>
            </a:r>
            <a:endParaRPr lang="es-ES" sz="900" dirty="0">
              <a:solidFill>
                <a:prstClr val="black"/>
              </a:solidFill>
            </a:endParaRPr>
          </a:p>
        </p:txBody>
      </p:sp>
      <p:sp>
        <p:nvSpPr>
          <p:cNvPr id="38" name="TextBox 48"/>
          <p:cNvSpPr txBox="1"/>
          <p:nvPr/>
        </p:nvSpPr>
        <p:spPr>
          <a:xfrm>
            <a:off x="1897073" y="2560559"/>
            <a:ext cx="223744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es-ES" sz="900" b="0" i="0" u="none" baseline="0">
                <a:solidFill>
                  <a:prstClr val="black"/>
                </a:solidFill>
              </a:rPr>
              <a:t>0,8</a:t>
            </a:r>
            <a:endParaRPr lang="es-ES" sz="900" dirty="0">
              <a:solidFill>
                <a:prstClr val="black"/>
              </a:solidFill>
            </a:endParaRPr>
          </a:p>
        </p:txBody>
      </p:sp>
      <p:sp>
        <p:nvSpPr>
          <p:cNvPr id="39" name="TextBox 49"/>
          <p:cNvSpPr txBox="1"/>
          <p:nvPr/>
        </p:nvSpPr>
        <p:spPr>
          <a:xfrm>
            <a:off x="1897073" y="1956195"/>
            <a:ext cx="223744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es-ES" sz="900" b="0" i="0" u="none" baseline="0">
                <a:solidFill>
                  <a:prstClr val="black"/>
                </a:solidFill>
              </a:rPr>
              <a:t>1,0</a:t>
            </a:r>
            <a:endParaRPr lang="es-ES" sz="900" dirty="0">
              <a:solidFill>
                <a:prstClr val="black"/>
              </a:solidFill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2203140" y="1974101"/>
            <a:ext cx="4834804" cy="3133747"/>
          </a:xfrm>
          <a:custGeom>
            <a:avLst/>
            <a:gdLst>
              <a:gd name="connsiteX0" fmla="*/ 0 w 3384550"/>
              <a:gd name="connsiteY0" fmla="*/ 0 h 2590800"/>
              <a:gd name="connsiteX1" fmla="*/ 0 w 3384550"/>
              <a:gd name="connsiteY1" fmla="*/ 2590800 h 2590800"/>
              <a:gd name="connsiteX2" fmla="*/ 3384550 w 3384550"/>
              <a:gd name="connsiteY2" fmla="*/ 259080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4550" h="2590800">
                <a:moveTo>
                  <a:pt x="0" y="0"/>
                </a:moveTo>
                <a:lnTo>
                  <a:pt x="0" y="2590800"/>
                </a:lnTo>
                <a:lnTo>
                  <a:pt x="3384550" y="2590800"/>
                </a:lnTo>
              </a:path>
            </a:pathLst>
          </a:custGeom>
          <a:noFill/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s-ES" sz="2000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4428749" y="5109386"/>
            <a:ext cx="0" cy="4959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793717" y="5109386"/>
            <a:ext cx="0" cy="4959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154453" y="5109386"/>
            <a:ext cx="0" cy="4959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19667" y="5109386"/>
            <a:ext cx="0" cy="4959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3"/>
          <p:cNvSpPr txBox="1"/>
          <p:nvPr/>
        </p:nvSpPr>
        <p:spPr>
          <a:xfrm>
            <a:off x="5791050" y="5207481"/>
            <a:ext cx="202638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ES" sz="900" b="0" i="0" u="none" baseline="0">
                <a:solidFill>
                  <a:prstClr val="black"/>
                </a:solidFill>
              </a:rPr>
              <a:t>30</a:t>
            </a:r>
            <a:endParaRPr lang="es-ES" sz="900" dirty="0">
              <a:solidFill>
                <a:prstClr val="black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5883733" y="5109386"/>
            <a:ext cx="0" cy="4959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3"/>
          <p:cNvSpPr txBox="1"/>
          <p:nvPr/>
        </p:nvSpPr>
        <p:spPr>
          <a:xfrm>
            <a:off x="6155117" y="5207481"/>
            <a:ext cx="202638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ES" sz="900" b="0" i="0" u="none" baseline="0">
                <a:solidFill>
                  <a:prstClr val="black"/>
                </a:solidFill>
              </a:rPr>
              <a:t>33</a:t>
            </a:r>
            <a:endParaRPr lang="es-ES" sz="900" dirty="0">
              <a:solidFill>
                <a:prstClr val="black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6247800" y="5109386"/>
            <a:ext cx="0" cy="4959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3"/>
          <p:cNvSpPr txBox="1"/>
          <p:nvPr/>
        </p:nvSpPr>
        <p:spPr>
          <a:xfrm>
            <a:off x="6527651" y="5207481"/>
            <a:ext cx="202638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ES" sz="900" b="0" i="0" u="none" baseline="0">
                <a:solidFill>
                  <a:prstClr val="black"/>
                </a:solidFill>
              </a:rPr>
              <a:t>36</a:t>
            </a:r>
            <a:endParaRPr lang="es-ES" sz="900" dirty="0">
              <a:solidFill>
                <a:prstClr val="black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6620334" y="5109386"/>
            <a:ext cx="0" cy="4959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43"/>
          <p:cNvSpPr txBox="1"/>
          <p:nvPr/>
        </p:nvSpPr>
        <p:spPr>
          <a:xfrm>
            <a:off x="6891718" y="5207481"/>
            <a:ext cx="202638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ES" sz="900" b="0" i="0" u="none" baseline="0">
                <a:solidFill>
                  <a:prstClr val="black"/>
                </a:solidFill>
              </a:rPr>
              <a:t>39</a:t>
            </a:r>
            <a:endParaRPr lang="es-ES" sz="900" dirty="0">
              <a:solidFill>
                <a:prstClr val="black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6984401" y="5109386"/>
            <a:ext cx="0" cy="4959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>
            <a:spLocks noChangeAspect="1"/>
          </p:cNvSpPr>
          <p:nvPr/>
        </p:nvSpPr>
        <p:spPr>
          <a:xfrm>
            <a:off x="5099208" y="4456776"/>
            <a:ext cx="29690" cy="36576"/>
          </a:xfrm>
          <a:prstGeom prst="ellipse">
            <a:avLst/>
          </a:prstGeom>
          <a:noFill/>
          <a:ln w="63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5888" y="4456776"/>
            <a:ext cx="29690" cy="36576"/>
          </a:xfrm>
          <a:prstGeom prst="ellipse">
            <a:avLst/>
          </a:prstGeom>
          <a:noFill/>
          <a:ln w="63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5137308" y="4456776"/>
            <a:ext cx="29690" cy="36576"/>
          </a:xfrm>
          <a:prstGeom prst="ellipse">
            <a:avLst/>
          </a:prstGeom>
          <a:noFill/>
          <a:ln w="63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5268753" y="4456776"/>
            <a:ext cx="29690" cy="36576"/>
          </a:xfrm>
          <a:prstGeom prst="ellipse">
            <a:avLst/>
          </a:prstGeom>
          <a:noFill/>
          <a:ln w="63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5461158" y="4456776"/>
            <a:ext cx="29690" cy="36576"/>
          </a:xfrm>
          <a:prstGeom prst="ellipse">
            <a:avLst/>
          </a:prstGeom>
          <a:noFill/>
          <a:ln w="63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5598318" y="4456776"/>
            <a:ext cx="29690" cy="36576"/>
          </a:xfrm>
          <a:prstGeom prst="ellipse">
            <a:avLst/>
          </a:prstGeom>
          <a:noFill/>
          <a:ln w="63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5718333" y="4578696"/>
            <a:ext cx="29690" cy="36576"/>
          </a:xfrm>
          <a:prstGeom prst="ellipse">
            <a:avLst/>
          </a:prstGeom>
          <a:noFill/>
          <a:ln w="63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5737383" y="4578696"/>
            <a:ext cx="29690" cy="36576"/>
          </a:xfrm>
          <a:prstGeom prst="ellipse">
            <a:avLst/>
          </a:prstGeom>
          <a:noFill/>
          <a:ln w="63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5986938" y="4578696"/>
            <a:ext cx="29690" cy="36576"/>
          </a:xfrm>
          <a:prstGeom prst="ellipse">
            <a:avLst/>
          </a:prstGeom>
          <a:noFill/>
          <a:ln w="63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6209823" y="4668231"/>
            <a:ext cx="29690" cy="36576"/>
          </a:xfrm>
          <a:prstGeom prst="ellipse">
            <a:avLst/>
          </a:prstGeom>
          <a:noFill/>
          <a:ln w="63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6234588" y="4668231"/>
            <a:ext cx="29690" cy="36576"/>
          </a:xfrm>
          <a:prstGeom prst="ellipse">
            <a:avLst/>
          </a:prstGeom>
          <a:noFill/>
          <a:ln w="63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6853713" y="4668231"/>
            <a:ext cx="29690" cy="36576"/>
          </a:xfrm>
          <a:prstGeom prst="ellipse">
            <a:avLst/>
          </a:prstGeom>
          <a:noFill/>
          <a:ln w="63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5066823" y="4420581"/>
            <a:ext cx="29690" cy="36576"/>
          </a:xfrm>
          <a:prstGeom prst="ellipse">
            <a:avLst/>
          </a:prstGeom>
          <a:noFill/>
          <a:ln w="63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4994433" y="4388196"/>
            <a:ext cx="29690" cy="36576"/>
          </a:xfrm>
          <a:prstGeom prst="ellipse">
            <a:avLst/>
          </a:prstGeom>
          <a:noFill/>
          <a:ln w="63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4748688" y="4258656"/>
            <a:ext cx="29690" cy="36576"/>
          </a:xfrm>
          <a:prstGeom prst="ellipse">
            <a:avLst/>
          </a:prstGeom>
          <a:noFill/>
          <a:ln w="63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4693443" y="4191981"/>
            <a:ext cx="29690" cy="36576"/>
          </a:xfrm>
          <a:prstGeom prst="ellipse">
            <a:avLst/>
          </a:prstGeom>
          <a:noFill/>
          <a:ln w="63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4638198" y="4197696"/>
            <a:ext cx="29690" cy="36576"/>
          </a:xfrm>
          <a:prstGeom prst="ellipse">
            <a:avLst/>
          </a:prstGeom>
          <a:noFill/>
          <a:ln w="63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6044088" y="4691091"/>
            <a:ext cx="29690" cy="36576"/>
          </a:xfrm>
          <a:prstGeom prst="ellipse">
            <a:avLst/>
          </a:prstGeom>
          <a:noFill/>
          <a:ln w="6350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5687853" y="4338666"/>
            <a:ext cx="29690" cy="36576"/>
          </a:xfrm>
          <a:prstGeom prst="ellipse">
            <a:avLst/>
          </a:prstGeom>
          <a:noFill/>
          <a:ln w="6350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5586888" y="4338666"/>
            <a:ext cx="29690" cy="36576"/>
          </a:xfrm>
          <a:prstGeom prst="ellipse">
            <a:avLst/>
          </a:prstGeom>
          <a:noFill/>
          <a:ln w="6350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5535453" y="4338666"/>
            <a:ext cx="29690" cy="36576"/>
          </a:xfrm>
          <a:prstGeom prst="ellipse">
            <a:avLst/>
          </a:prstGeom>
          <a:noFill/>
          <a:ln w="6350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>
            <a:off x="5150643" y="4338666"/>
            <a:ext cx="29690" cy="36576"/>
          </a:xfrm>
          <a:prstGeom prst="ellipse">
            <a:avLst/>
          </a:prstGeom>
          <a:noFill/>
          <a:ln w="6350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5110638" y="4338666"/>
            <a:ext cx="29690" cy="36576"/>
          </a:xfrm>
          <a:prstGeom prst="ellipse">
            <a:avLst/>
          </a:prstGeom>
          <a:noFill/>
          <a:ln w="6350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4901088" y="4338666"/>
            <a:ext cx="29690" cy="36576"/>
          </a:xfrm>
          <a:prstGeom prst="ellipse">
            <a:avLst/>
          </a:prstGeom>
          <a:noFill/>
          <a:ln w="6350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4767738" y="4182456"/>
            <a:ext cx="29690" cy="36576"/>
          </a:xfrm>
          <a:prstGeom prst="ellipse">
            <a:avLst/>
          </a:prstGeom>
          <a:noFill/>
          <a:ln w="6350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>
            <a:off x="4718208" y="4111971"/>
            <a:ext cx="29690" cy="36576"/>
          </a:xfrm>
          <a:prstGeom prst="ellipse">
            <a:avLst/>
          </a:prstGeom>
          <a:noFill/>
          <a:ln w="6350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4664868" y="4111971"/>
            <a:ext cx="29690" cy="36576"/>
          </a:xfrm>
          <a:prstGeom prst="ellipse">
            <a:avLst/>
          </a:prstGeom>
          <a:noFill/>
          <a:ln w="6350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4630578" y="4111971"/>
            <a:ext cx="29690" cy="36576"/>
          </a:xfrm>
          <a:prstGeom prst="ellipse">
            <a:avLst/>
          </a:prstGeom>
          <a:noFill/>
          <a:ln w="6350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83" name="Oval 82"/>
          <p:cNvSpPr>
            <a:spLocks noChangeAspect="1"/>
          </p:cNvSpPr>
          <p:nvPr/>
        </p:nvSpPr>
        <p:spPr>
          <a:xfrm>
            <a:off x="4245768" y="3991956"/>
            <a:ext cx="29690" cy="36576"/>
          </a:xfrm>
          <a:prstGeom prst="ellipse">
            <a:avLst/>
          </a:prstGeom>
          <a:noFill/>
          <a:ln w="63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4209573" y="3938616"/>
            <a:ext cx="29690" cy="36576"/>
          </a:xfrm>
          <a:prstGeom prst="ellipse">
            <a:avLst/>
          </a:prstGeom>
          <a:noFill/>
          <a:ln w="63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4144803" y="3908136"/>
            <a:ext cx="29690" cy="36576"/>
          </a:xfrm>
          <a:prstGeom prst="ellipse">
            <a:avLst/>
          </a:prstGeom>
          <a:noFill/>
          <a:ln w="63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4264818" y="3938616"/>
            <a:ext cx="29690" cy="36576"/>
          </a:xfrm>
          <a:prstGeom prst="ellipse">
            <a:avLst/>
          </a:prstGeom>
          <a:noFill/>
          <a:ln w="6350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4104798" y="3828126"/>
            <a:ext cx="29690" cy="36576"/>
          </a:xfrm>
          <a:prstGeom prst="ellipse">
            <a:avLst/>
          </a:prstGeom>
          <a:noFill/>
          <a:ln w="63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3209448" y="3001356"/>
            <a:ext cx="29690" cy="36576"/>
          </a:xfrm>
          <a:prstGeom prst="ellipse">
            <a:avLst/>
          </a:prstGeom>
          <a:noFill/>
          <a:ln w="63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2357913" y="2229831"/>
            <a:ext cx="29690" cy="36576"/>
          </a:xfrm>
          <a:prstGeom prst="ellipse">
            <a:avLst/>
          </a:prstGeom>
          <a:noFill/>
          <a:ln w="6350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2921793" y="2721321"/>
            <a:ext cx="29690" cy="36576"/>
          </a:xfrm>
          <a:prstGeom prst="ellipse">
            <a:avLst/>
          </a:prstGeom>
          <a:noFill/>
          <a:ln w="63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2828448" y="2528916"/>
            <a:ext cx="29690" cy="36576"/>
          </a:xfrm>
          <a:prstGeom prst="ellipse">
            <a:avLst/>
          </a:prstGeom>
          <a:noFill/>
          <a:ln w="63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93" name="Oval 92"/>
          <p:cNvSpPr>
            <a:spLocks noChangeAspect="1"/>
          </p:cNvSpPr>
          <p:nvPr/>
        </p:nvSpPr>
        <p:spPr>
          <a:xfrm>
            <a:off x="2607468" y="2317461"/>
            <a:ext cx="29690" cy="36576"/>
          </a:xfrm>
          <a:prstGeom prst="ellipse">
            <a:avLst/>
          </a:prstGeom>
          <a:noFill/>
          <a:ln w="63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>
            <a:off x="2529363" y="2233641"/>
            <a:ext cx="29690" cy="36576"/>
          </a:xfrm>
          <a:prstGeom prst="ellipse">
            <a:avLst/>
          </a:prstGeom>
          <a:noFill/>
          <a:ln w="63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2359818" y="2115531"/>
            <a:ext cx="29690" cy="36576"/>
          </a:xfrm>
          <a:prstGeom prst="ellipse">
            <a:avLst/>
          </a:prstGeom>
          <a:noFill/>
          <a:ln w="63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2458878" y="2279361"/>
            <a:ext cx="29690" cy="36576"/>
          </a:xfrm>
          <a:prstGeom prst="ellipse">
            <a:avLst/>
          </a:prstGeom>
          <a:noFill/>
          <a:ln w="6350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2615088" y="2370801"/>
            <a:ext cx="29690" cy="36576"/>
          </a:xfrm>
          <a:prstGeom prst="ellipse">
            <a:avLst/>
          </a:prstGeom>
          <a:noFill/>
          <a:ln w="6350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2624613" y="2418426"/>
            <a:ext cx="29690" cy="36576"/>
          </a:xfrm>
          <a:prstGeom prst="ellipse">
            <a:avLst/>
          </a:prstGeom>
          <a:noFill/>
          <a:ln w="6350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14337" name="Freeform 1"/>
          <p:cNvSpPr>
            <a:spLocks/>
          </p:cNvSpPr>
          <p:nvPr/>
        </p:nvSpPr>
        <p:spPr bwMode="auto">
          <a:xfrm>
            <a:off x="2232031" y="2027989"/>
            <a:ext cx="4652963" cy="2662237"/>
          </a:xfrm>
          <a:custGeom>
            <a:avLst/>
            <a:gdLst/>
            <a:ahLst/>
            <a:cxnLst>
              <a:cxn ang="0">
                <a:pos x="30" y="40"/>
              </a:cxn>
              <a:cxn ang="0">
                <a:pos x="90" y="57"/>
              </a:cxn>
              <a:cxn ang="0">
                <a:pos x="119" y="84"/>
              </a:cxn>
              <a:cxn ang="0">
                <a:pos x="160" y="114"/>
              </a:cxn>
              <a:cxn ang="0">
                <a:pos x="171" y="144"/>
              </a:cxn>
              <a:cxn ang="0">
                <a:pos x="236" y="159"/>
              </a:cxn>
              <a:cxn ang="0">
                <a:pos x="252" y="217"/>
              </a:cxn>
              <a:cxn ang="0">
                <a:pos x="302" y="235"/>
              </a:cxn>
              <a:cxn ang="0">
                <a:pos x="330" y="259"/>
              </a:cxn>
              <a:cxn ang="0">
                <a:pos x="348" y="276"/>
              </a:cxn>
              <a:cxn ang="0">
                <a:pos x="387" y="331"/>
              </a:cxn>
              <a:cxn ang="0">
                <a:pos x="406" y="373"/>
              </a:cxn>
              <a:cxn ang="0">
                <a:pos x="425" y="450"/>
              </a:cxn>
              <a:cxn ang="0">
                <a:pos x="480" y="471"/>
              </a:cxn>
              <a:cxn ang="0">
                <a:pos x="488" y="497"/>
              </a:cxn>
              <a:cxn ang="0">
                <a:pos x="500" y="516"/>
              </a:cxn>
              <a:cxn ang="0">
                <a:pos x="513" y="540"/>
              </a:cxn>
              <a:cxn ang="0">
                <a:pos x="558" y="557"/>
              </a:cxn>
              <a:cxn ang="0">
                <a:pos x="573" y="587"/>
              </a:cxn>
              <a:cxn ang="0">
                <a:pos x="608" y="601"/>
              </a:cxn>
              <a:cxn ang="0">
                <a:pos x="628" y="631"/>
              </a:cxn>
              <a:cxn ang="0">
                <a:pos x="646" y="660"/>
              </a:cxn>
              <a:cxn ang="0">
                <a:pos x="663" y="679"/>
              </a:cxn>
              <a:cxn ang="0">
                <a:pos x="734" y="707"/>
              </a:cxn>
              <a:cxn ang="0">
                <a:pos x="843" y="840"/>
              </a:cxn>
              <a:cxn ang="0">
                <a:pos x="872" y="855"/>
              </a:cxn>
              <a:cxn ang="0">
                <a:pos x="923" y="946"/>
              </a:cxn>
              <a:cxn ang="0">
                <a:pos x="950" y="985"/>
              </a:cxn>
              <a:cxn ang="0">
                <a:pos x="965" y="1016"/>
              </a:cxn>
              <a:cxn ang="0">
                <a:pos x="1011" y="1030"/>
              </a:cxn>
              <a:cxn ang="0">
                <a:pos x="1064" y="1065"/>
              </a:cxn>
              <a:cxn ang="0">
                <a:pos x="1110" y="1078"/>
              </a:cxn>
              <a:cxn ang="0">
                <a:pos x="1144" y="1131"/>
              </a:cxn>
              <a:cxn ang="0">
                <a:pos x="1188" y="1147"/>
              </a:cxn>
              <a:cxn ang="0">
                <a:pos x="1212" y="1195"/>
              </a:cxn>
              <a:cxn ang="0">
                <a:pos x="1278" y="1230"/>
              </a:cxn>
              <a:cxn ang="0">
                <a:pos x="1338" y="1286"/>
              </a:cxn>
              <a:cxn ang="0">
                <a:pos x="1361" y="1305"/>
              </a:cxn>
              <a:cxn ang="0">
                <a:pos x="1376" y="1340"/>
              </a:cxn>
              <a:cxn ang="0">
                <a:pos x="1455" y="1360"/>
              </a:cxn>
              <a:cxn ang="0">
                <a:pos x="1574" y="1394"/>
              </a:cxn>
              <a:cxn ang="0">
                <a:pos x="1659" y="1416"/>
              </a:cxn>
              <a:cxn ang="0">
                <a:pos x="1678" y="1480"/>
              </a:cxn>
              <a:cxn ang="0">
                <a:pos x="1758" y="1497"/>
              </a:cxn>
              <a:cxn ang="0">
                <a:pos x="1811" y="1540"/>
              </a:cxn>
              <a:cxn ang="0">
                <a:pos x="2169" y="1579"/>
              </a:cxn>
              <a:cxn ang="0">
                <a:pos x="2460" y="1674"/>
              </a:cxn>
            </a:cxnLst>
            <a:rect l="0" t="0" r="r" b="b"/>
            <a:pathLst>
              <a:path w="2931" h="1677">
                <a:moveTo>
                  <a:pt x="0" y="0"/>
                </a:moveTo>
                <a:lnTo>
                  <a:pt x="29" y="0"/>
                </a:lnTo>
                <a:lnTo>
                  <a:pt x="30" y="40"/>
                </a:lnTo>
                <a:lnTo>
                  <a:pt x="52" y="42"/>
                </a:lnTo>
                <a:lnTo>
                  <a:pt x="53" y="55"/>
                </a:lnTo>
                <a:lnTo>
                  <a:pt x="90" y="57"/>
                </a:lnTo>
                <a:lnTo>
                  <a:pt x="89" y="73"/>
                </a:lnTo>
                <a:lnTo>
                  <a:pt x="118" y="73"/>
                </a:lnTo>
                <a:lnTo>
                  <a:pt x="119" y="84"/>
                </a:lnTo>
                <a:lnTo>
                  <a:pt x="123" y="85"/>
                </a:lnTo>
                <a:lnTo>
                  <a:pt x="123" y="114"/>
                </a:lnTo>
                <a:lnTo>
                  <a:pt x="160" y="114"/>
                </a:lnTo>
                <a:lnTo>
                  <a:pt x="164" y="129"/>
                </a:lnTo>
                <a:lnTo>
                  <a:pt x="171" y="130"/>
                </a:lnTo>
                <a:lnTo>
                  <a:pt x="171" y="144"/>
                </a:lnTo>
                <a:lnTo>
                  <a:pt x="230" y="145"/>
                </a:lnTo>
                <a:lnTo>
                  <a:pt x="231" y="159"/>
                </a:lnTo>
                <a:lnTo>
                  <a:pt x="236" y="159"/>
                </a:lnTo>
                <a:lnTo>
                  <a:pt x="236" y="173"/>
                </a:lnTo>
                <a:lnTo>
                  <a:pt x="238" y="172"/>
                </a:lnTo>
                <a:lnTo>
                  <a:pt x="252" y="217"/>
                </a:lnTo>
                <a:lnTo>
                  <a:pt x="293" y="216"/>
                </a:lnTo>
                <a:lnTo>
                  <a:pt x="293" y="233"/>
                </a:lnTo>
                <a:lnTo>
                  <a:pt x="302" y="235"/>
                </a:lnTo>
                <a:lnTo>
                  <a:pt x="298" y="245"/>
                </a:lnTo>
                <a:lnTo>
                  <a:pt x="329" y="245"/>
                </a:lnTo>
                <a:lnTo>
                  <a:pt x="330" y="259"/>
                </a:lnTo>
                <a:lnTo>
                  <a:pt x="345" y="258"/>
                </a:lnTo>
                <a:lnTo>
                  <a:pt x="342" y="267"/>
                </a:lnTo>
                <a:lnTo>
                  <a:pt x="348" y="276"/>
                </a:lnTo>
                <a:lnTo>
                  <a:pt x="381" y="275"/>
                </a:lnTo>
                <a:lnTo>
                  <a:pt x="380" y="288"/>
                </a:lnTo>
                <a:lnTo>
                  <a:pt x="387" y="331"/>
                </a:lnTo>
                <a:lnTo>
                  <a:pt x="388" y="340"/>
                </a:lnTo>
                <a:lnTo>
                  <a:pt x="405" y="349"/>
                </a:lnTo>
                <a:lnTo>
                  <a:pt x="406" y="373"/>
                </a:lnTo>
                <a:lnTo>
                  <a:pt x="411" y="424"/>
                </a:lnTo>
                <a:lnTo>
                  <a:pt x="426" y="424"/>
                </a:lnTo>
                <a:lnTo>
                  <a:pt x="425" y="450"/>
                </a:lnTo>
                <a:lnTo>
                  <a:pt x="473" y="449"/>
                </a:lnTo>
                <a:lnTo>
                  <a:pt x="474" y="467"/>
                </a:lnTo>
                <a:lnTo>
                  <a:pt x="480" y="471"/>
                </a:lnTo>
                <a:lnTo>
                  <a:pt x="483" y="487"/>
                </a:lnTo>
                <a:lnTo>
                  <a:pt x="480" y="490"/>
                </a:lnTo>
                <a:lnTo>
                  <a:pt x="488" y="497"/>
                </a:lnTo>
                <a:lnTo>
                  <a:pt x="486" y="509"/>
                </a:lnTo>
                <a:lnTo>
                  <a:pt x="496" y="510"/>
                </a:lnTo>
                <a:lnTo>
                  <a:pt x="500" y="516"/>
                </a:lnTo>
                <a:lnTo>
                  <a:pt x="498" y="525"/>
                </a:lnTo>
                <a:lnTo>
                  <a:pt x="510" y="525"/>
                </a:lnTo>
                <a:lnTo>
                  <a:pt x="513" y="540"/>
                </a:lnTo>
                <a:lnTo>
                  <a:pt x="524" y="539"/>
                </a:lnTo>
                <a:lnTo>
                  <a:pt x="528" y="557"/>
                </a:lnTo>
                <a:lnTo>
                  <a:pt x="558" y="557"/>
                </a:lnTo>
                <a:lnTo>
                  <a:pt x="564" y="568"/>
                </a:lnTo>
                <a:lnTo>
                  <a:pt x="575" y="570"/>
                </a:lnTo>
                <a:lnTo>
                  <a:pt x="573" y="587"/>
                </a:lnTo>
                <a:lnTo>
                  <a:pt x="592" y="587"/>
                </a:lnTo>
                <a:lnTo>
                  <a:pt x="591" y="600"/>
                </a:lnTo>
                <a:lnTo>
                  <a:pt x="608" y="601"/>
                </a:lnTo>
                <a:lnTo>
                  <a:pt x="608" y="612"/>
                </a:lnTo>
                <a:lnTo>
                  <a:pt x="612" y="629"/>
                </a:lnTo>
                <a:lnTo>
                  <a:pt x="628" y="631"/>
                </a:lnTo>
                <a:lnTo>
                  <a:pt x="629" y="645"/>
                </a:lnTo>
                <a:lnTo>
                  <a:pt x="648" y="645"/>
                </a:lnTo>
                <a:lnTo>
                  <a:pt x="646" y="660"/>
                </a:lnTo>
                <a:lnTo>
                  <a:pt x="663" y="661"/>
                </a:lnTo>
                <a:lnTo>
                  <a:pt x="660" y="673"/>
                </a:lnTo>
                <a:lnTo>
                  <a:pt x="663" y="679"/>
                </a:lnTo>
                <a:lnTo>
                  <a:pt x="707" y="678"/>
                </a:lnTo>
                <a:lnTo>
                  <a:pt x="710" y="707"/>
                </a:lnTo>
                <a:lnTo>
                  <a:pt x="734" y="707"/>
                </a:lnTo>
                <a:lnTo>
                  <a:pt x="806" y="811"/>
                </a:lnTo>
                <a:lnTo>
                  <a:pt x="839" y="810"/>
                </a:lnTo>
                <a:lnTo>
                  <a:pt x="843" y="840"/>
                </a:lnTo>
                <a:lnTo>
                  <a:pt x="857" y="840"/>
                </a:lnTo>
                <a:lnTo>
                  <a:pt x="857" y="858"/>
                </a:lnTo>
                <a:lnTo>
                  <a:pt x="872" y="855"/>
                </a:lnTo>
                <a:lnTo>
                  <a:pt x="878" y="924"/>
                </a:lnTo>
                <a:lnTo>
                  <a:pt x="918" y="923"/>
                </a:lnTo>
                <a:lnTo>
                  <a:pt x="923" y="946"/>
                </a:lnTo>
                <a:lnTo>
                  <a:pt x="935" y="951"/>
                </a:lnTo>
                <a:lnTo>
                  <a:pt x="940" y="982"/>
                </a:lnTo>
                <a:lnTo>
                  <a:pt x="950" y="985"/>
                </a:lnTo>
                <a:lnTo>
                  <a:pt x="952" y="1003"/>
                </a:lnTo>
                <a:lnTo>
                  <a:pt x="963" y="1003"/>
                </a:lnTo>
                <a:lnTo>
                  <a:pt x="965" y="1016"/>
                </a:lnTo>
                <a:lnTo>
                  <a:pt x="984" y="1016"/>
                </a:lnTo>
                <a:lnTo>
                  <a:pt x="986" y="1032"/>
                </a:lnTo>
                <a:lnTo>
                  <a:pt x="1011" y="1030"/>
                </a:lnTo>
                <a:lnTo>
                  <a:pt x="1011" y="1045"/>
                </a:lnTo>
                <a:lnTo>
                  <a:pt x="1062" y="1046"/>
                </a:lnTo>
                <a:lnTo>
                  <a:pt x="1064" y="1065"/>
                </a:lnTo>
                <a:lnTo>
                  <a:pt x="1068" y="1065"/>
                </a:lnTo>
                <a:lnTo>
                  <a:pt x="1068" y="1080"/>
                </a:lnTo>
                <a:lnTo>
                  <a:pt x="1110" y="1078"/>
                </a:lnTo>
                <a:lnTo>
                  <a:pt x="1113" y="1095"/>
                </a:lnTo>
                <a:lnTo>
                  <a:pt x="1145" y="1096"/>
                </a:lnTo>
                <a:lnTo>
                  <a:pt x="1144" y="1131"/>
                </a:lnTo>
                <a:lnTo>
                  <a:pt x="1160" y="1131"/>
                </a:lnTo>
                <a:lnTo>
                  <a:pt x="1158" y="1146"/>
                </a:lnTo>
                <a:lnTo>
                  <a:pt x="1188" y="1147"/>
                </a:lnTo>
                <a:lnTo>
                  <a:pt x="1187" y="1179"/>
                </a:lnTo>
                <a:lnTo>
                  <a:pt x="1212" y="1178"/>
                </a:lnTo>
                <a:lnTo>
                  <a:pt x="1212" y="1195"/>
                </a:lnTo>
                <a:lnTo>
                  <a:pt x="1251" y="1198"/>
                </a:lnTo>
                <a:lnTo>
                  <a:pt x="1256" y="1228"/>
                </a:lnTo>
                <a:lnTo>
                  <a:pt x="1278" y="1230"/>
                </a:lnTo>
                <a:lnTo>
                  <a:pt x="1281" y="1264"/>
                </a:lnTo>
                <a:lnTo>
                  <a:pt x="1336" y="1264"/>
                </a:lnTo>
                <a:lnTo>
                  <a:pt x="1338" y="1286"/>
                </a:lnTo>
                <a:lnTo>
                  <a:pt x="1349" y="1287"/>
                </a:lnTo>
                <a:lnTo>
                  <a:pt x="1347" y="1304"/>
                </a:lnTo>
                <a:lnTo>
                  <a:pt x="1361" y="1305"/>
                </a:lnTo>
                <a:lnTo>
                  <a:pt x="1364" y="1322"/>
                </a:lnTo>
                <a:lnTo>
                  <a:pt x="1376" y="1321"/>
                </a:lnTo>
                <a:lnTo>
                  <a:pt x="1376" y="1340"/>
                </a:lnTo>
                <a:lnTo>
                  <a:pt x="1443" y="1340"/>
                </a:lnTo>
                <a:lnTo>
                  <a:pt x="1444" y="1360"/>
                </a:lnTo>
                <a:lnTo>
                  <a:pt x="1455" y="1360"/>
                </a:lnTo>
                <a:lnTo>
                  <a:pt x="1455" y="1377"/>
                </a:lnTo>
                <a:lnTo>
                  <a:pt x="1574" y="1376"/>
                </a:lnTo>
                <a:lnTo>
                  <a:pt x="1574" y="1394"/>
                </a:lnTo>
                <a:lnTo>
                  <a:pt x="1589" y="1394"/>
                </a:lnTo>
                <a:lnTo>
                  <a:pt x="1592" y="1417"/>
                </a:lnTo>
                <a:lnTo>
                  <a:pt x="1659" y="1416"/>
                </a:lnTo>
                <a:lnTo>
                  <a:pt x="1659" y="1437"/>
                </a:lnTo>
                <a:lnTo>
                  <a:pt x="1676" y="1437"/>
                </a:lnTo>
                <a:lnTo>
                  <a:pt x="1678" y="1480"/>
                </a:lnTo>
                <a:lnTo>
                  <a:pt x="1713" y="1478"/>
                </a:lnTo>
                <a:lnTo>
                  <a:pt x="1714" y="1498"/>
                </a:lnTo>
                <a:lnTo>
                  <a:pt x="1758" y="1497"/>
                </a:lnTo>
                <a:lnTo>
                  <a:pt x="1761" y="1519"/>
                </a:lnTo>
                <a:lnTo>
                  <a:pt x="1809" y="1519"/>
                </a:lnTo>
                <a:lnTo>
                  <a:pt x="1811" y="1540"/>
                </a:lnTo>
                <a:lnTo>
                  <a:pt x="2153" y="1542"/>
                </a:lnTo>
                <a:lnTo>
                  <a:pt x="2154" y="1579"/>
                </a:lnTo>
                <a:lnTo>
                  <a:pt x="2169" y="1579"/>
                </a:lnTo>
                <a:lnTo>
                  <a:pt x="2172" y="1617"/>
                </a:lnTo>
                <a:lnTo>
                  <a:pt x="2460" y="1615"/>
                </a:lnTo>
                <a:lnTo>
                  <a:pt x="2460" y="1674"/>
                </a:lnTo>
                <a:lnTo>
                  <a:pt x="2928" y="1672"/>
                </a:lnTo>
                <a:lnTo>
                  <a:pt x="2931" y="1677"/>
                </a:lnTo>
              </a:path>
            </a:pathLst>
          </a:custGeom>
          <a:noFill/>
          <a:ln w="28575" cmpd="sng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14338" name="Freeform 2"/>
          <p:cNvSpPr>
            <a:spLocks/>
          </p:cNvSpPr>
          <p:nvPr/>
        </p:nvSpPr>
        <p:spPr bwMode="auto">
          <a:xfrm>
            <a:off x="2229483" y="2027210"/>
            <a:ext cx="3833813" cy="2679700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74" y="85"/>
              </a:cxn>
              <a:cxn ang="0">
                <a:pos x="87" y="112"/>
              </a:cxn>
              <a:cxn ang="0">
                <a:pos x="119" y="138"/>
              </a:cxn>
              <a:cxn ang="0">
                <a:pos x="164" y="169"/>
              </a:cxn>
              <a:cxn ang="0">
                <a:pos x="260" y="230"/>
              </a:cxn>
              <a:cxn ang="0">
                <a:pos x="276" y="289"/>
              </a:cxn>
              <a:cxn ang="0">
                <a:pos x="314" y="316"/>
              </a:cxn>
              <a:cxn ang="0">
                <a:pos x="321" y="350"/>
              </a:cxn>
              <a:cxn ang="0">
                <a:pos x="334" y="381"/>
              </a:cxn>
              <a:cxn ang="0">
                <a:pos x="351" y="442"/>
              </a:cxn>
              <a:cxn ang="0">
                <a:pos x="448" y="477"/>
              </a:cxn>
              <a:cxn ang="0">
                <a:pos x="470" y="501"/>
              </a:cxn>
              <a:cxn ang="0">
                <a:pos x="490" y="534"/>
              </a:cxn>
              <a:cxn ang="0">
                <a:pos x="506" y="564"/>
              </a:cxn>
              <a:cxn ang="0">
                <a:pos x="544" y="596"/>
              </a:cxn>
              <a:cxn ang="0">
                <a:pos x="586" y="628"/>
              </a:cxn>
              <a:cxn ang="0">
                <a:pos x="712" y="655"/>
              </a:cxn>
              <a:cxn ang="0">
                <a:pos x="761" y="720"/>
              </a:cxn>
              <a:cxn ang="0">
                <a:pos x="843" y="782"/>
              </a:cxn>
              <a:cxn ang="0">
                <a:pos x="855" y="817"/>
              </a:cxn>
              <a:cxn ang="0">
                <a:pos x="858" y="852"/>
              </a:cxn>
              <a:cxn ang="0">
                <a:pos x="873" y="883"/>
              </a:cxn>
              <a:cxn ang="0">
                <a:pos x="924" y="909"/>
              </a:cxn>
              <a:cxn ang="0">
                <a:pos x="936" y="945"/>
              </a:cxn>
              <a:cxn ang="0">
                <a:pos x="940" y="981"/>
              </a:cxn>
              <a:cxn ang="0">
                <a:pos x="1013" y="1048"/>
              </a:cxn>
              <a:cxn ang="0">
                <a:pos x="1036" y="1081"/>
              </a:cxn>
              <a:cxn ang="0">
                <a:pos x="1156" y="1112"/>
              </a:cxn>
              <a:cxn ang="0">
                <a:pos x="1180" y="1158"/>
              </a:cxn>
              <a:cxn ang="0">
                <a:pos x="1203" y="1176"/>
              </a:cxn>
              <a:cxn ang="0">
                <a:pos x="1277" y="1215"/>
              </a:cxn>
              <a:cxn ang="0">
                <a:pos x="1318" y="1255"/>
              </a:cxn>
              <a:cxn ang="0">
                <a:pos x="1476" y="1285"/>
              </a:cxn>
              <a:cxn ang="0">
                <a:pos x="1514" y="1327"/>
              </a:cxn>
              <a:cxn ang="0">
                <a:pos x="1594" y="1369"/>
              </a:cxn>
              <a:cxn ang="0">
                <a:pos x="1634" y="1413"/>
              </a:cxn>
              <a:cxn ang="0">
                <a:pos x="1686" y="1465"/>
              </a:cxn>
              <a:cxn ang="0">
                <a:pos x="2278" y="1688"/>
              </a:cxn>
            </a:cxnLst>
            <a:rect l="0" t="0" r="r" b="b"/>
            <a:pathLst>
              <a:path w="2415" h="1688">
                <a:moveTo>
                  <a:pt x="0" y="0"/>
                </a:moveTo>
                <a:lnTo>
                  <a:pt x="29" y="0"/>
                </a:lnTo>
                <a:lnTo>
                  <a:pt x="32" y="84"/>
                </a:lnTo>
                <a:lnTo>
                  <a:pt x="74" y="85"/>
                </a:lnTo>
                <a:lnTo>
                  <a:pt x="74" y="112"/>
                </a:lnTo>
                <a:lnTo>
                  <a:pt x="87" y="112"/>
                </a:lnTo>
                <a:lnTo>
                  <a:pt x="87" y="138"/>
                </a:lnTo>
                <a:lnTo>
                  <a:pt x="119" y="138"/>
                </a:lnTo>
                <a:lnTo>
                  <a:pt x="120" y="170"/>
                </a:lnTo>
                <a:lnTo>
                  <a:pt x="164" y="169"/>
                </a:lnTo>
                <a:lnTo>
                  <a:pt x="165" y="229"/>
                </a:lnTo>
                <a:lnTo>
                  <a:pt x="260" y="230"/>
                </a:lnTo>
                <a:lnTo>
                  <a:pt x="262" y="291"/>
                </a:lnTo>
                <a:lnTo>
                  <a:pt x="276" y="289"/>
                </a:lnTo>
                <a:lnTo>
                  <a:pt x="276" y="316"/>
                </a:lnTo>
                <a:lnTo>
                  <a:pt x="314" y="316"/>
                </a:lnTo>
                <a:lnTo>
                  <a:pt x="315" y="350"/>
                </a:lnTo>
                <a:lnTo>
                  <a:pt x="321" y="350"/>
                </a:lnTo>
                <a:lnTo>
                  <a:pt x="317" y="382"/>
                </a:lnTo>
                <a:lnTo>
                  <a:pt x="334" y="381"/>
                </a:lnTo>
                <a:lnTo>
                  <a:pt x="334" y="444"/>
                </a:lnTo>
                <a:lnTo>
                  <a:pt x="351" y="442"/>
                </a:lnTo>
                <a:lnTo>
                  <a:pt x="352" y="476"/>
                </a:lnTo>
                <a:lnTo>
                  <a:pt x="448" y="477"/>
                </a:lnTo>
                <a:lnTo>
                  <a:pt x="447" y="501"/>
                </a:lnTo>
                <a:lnTo>
                  <a:pt x="470" y="501"/>
                </a:lnTo>
                <a:lnTo>
                  <a:pt x="470" y="536"/>
                </a:lnTo>
                <a:lnTo>
                  <a:pt x="490" y="534"/>
                </a:lnTo>
                <a:lnTo>
                  <a:pt x="491" y="564"/>
                </a:lnTo>
                <a:lnTo>
                  <a:pt x="506" y="564"/>
                </a:lnTo>
                <a:lnTo>
                  <a:pt x="507" y="595"/>
                </a:lnTo>
                <a:lnTo>
                  <a:pt x="544" y="596"/>
                </a:lnTo>
                <a:lnTo>
                  <a:pt x="545" y="628"/>
                </a:lnTo>
                <a:lnTo>
                  <a:pt x="586" y="628"/>
                </a:lnTo>
                <a:lnTo>
                  <a:pt x="587" y="656"/>
                </a:lnTo>
                <a:lnTo>
                  <a:pt x="712" y="655"/>
                </a:lnTo>
                <a:lnTo>
                  <a:pt x="714" y="720"/>
                </a:lnTo>
                <a:lnTo>
                  <a:pt x="761" y="720"/>
                </a:lnTo>
                <a:lnTo>
                  <a:pt x="766" y="784"/>
                </a:lnTo>
                <a:lnTo>
                  <a:pt x="843" y="782"/>
                </a:lnTo>
                <a:lnTo>
                  <a:pt x="843" y="819"/>
                </a:lnTo>
                <a:lnTo>
                  <a:pt x="855" y="817"/>
                </a:lnTo>
                <a:lnTo>
                  <a:pt x="850" y="844"/>
                </a:lnTo>
                <a:lnTo>
                  <a:pt x="858" y="852"/>
                </a:lnTo>
                <a:lnTo>
                  <a:pt x="858" y="883"/>
                </a:lnTo>
                <a:lnTo>
                  <a:pt x="873" y="883"/>
                </a:lnTo>
                <a:lnTo>
                  <a:pt x="872" y="909"/>
                </a:lnTo>
                <a:lnTo>
                  <a:pt x="924" y="909"/>
                </a:lnTo>
                <a:lnTo>
                  <a:pt x="923" y="944"/>
                </a:lnTo>
                <a:lnTo>
                  <a:pt x="936" y="945"/>
                </a:lnTo>
                <a:lnTo>
                  <a:pt x="944" y="964"/>
                </a:lnTo>
                <a:lnTo>
                  <a:pt x="940" y="981"/>
                </a:lnTo>
                <a:lnTo>
                  <a:pt x="1012" y="980"/>
                </a:lnTo>
                <a:lnTo>
                  <a:pt x="1013" y="1048"/>
                </a:lnTo>
                <a:lnTo>
                  <a:pt x="1037" y="1047"/>
                </a:lnTo>
                <a:lnTo>
                  <a:pt x="1036" y="1081"/>
                </a:lnTo>
                <a:lnTo>
                  <a:pt x="1155" y="1077"/>
                </a:lnTo>
                <a:lnTo>
                  <a:pt x="1156" y="1112"/>
                </a:lnTo>
                <a:lnTo>
                  <a:pt x="1179" y="1112"/>
                </a:lnTo>
                <a:lnTo>
                  <a:pt x="1180" y="1158"/>
                </a:lnTo>
                <a:lnTo>
                  <a:pt x="1203" y="1159"/>
                </a:lnTo>
                <a:lnTo>
                  <a:pt x="1203" y="1176"/>
                </a:lnTo>
                <a:lnTo>
                  <a:pt x="1276" y="1177"/>
                </a:lnTo>
                <a:lnTo>
                  <a:pt x="1277" y="1215"/>
                </a:lnTo>
                <a:lnTo>
                  <a:pt x="1318" y="1213"/>
                </a:lnTo>
                <a:lnTo>
                  <a:pt x="1318" y="1255"/>
                </a:lnTo>
                <a:lnTo>
                  <a:pt x="1475" y="1252"/>
                </a:lnTo>
                <a:lnTo>
                  <a:pt x="1476" y="1285"/>
                </a:lnTo>
                <a:lnTo>
                  <a:pt x="1514" y="1285"/>
                </a:lnTo>
                <a:lnTo>
                  <a:pt x="1514" y="1327"/>
                </a:lnTo>
                <a:lnTo>
                  <a:pt x="1593" y="1327"/>
                </a:lnTo>
                <a:lnTo>
                  <a:pt x="1594" y="1369"/>
                </a:lnTo>
                <a:lnTo>
                  <a:pt x="1632" y="1370"/>
                </a:lnTo>
                <a:lnTo>
                  <a:pt x="1634" y="1413"/>
                </a:lnTo>
                <a:lnTo>
                  <a:pt x="1684" y="1414"/>
                </a:lnTo>
                <a:lnTo>
                  <a:pt x="1686" y="1465"/>
                </a:lnTo>
                <a:lnTo>
                  <a:pt x="2278" y="1466"/>
                </a:lnTo>
                <a:lnTo>
                  <a:pt x="2278" y="1688"/>
                </a:lnTo>
                <a:lnTo>
                  <a:pt x="2415" y="1688"/>
                </a:lnTo>
              </a:path>
            </a:pathLst>
          </a:custGeom>
          <a:noFill/>
          <a:ln w="28575" cmpd="sng">
            <a:solidFill>
              <a:schemeClr val="bg1">
                <a:lumMod val="50000"/>
              </a:schemeClr>
            </a:solidFill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017689" y="3746169"/>
            <a:ext cx="29690" cy="36576"/>
          </a:xfrm>
          <a:prstGeom prst="ellipse">
            <a:avLst/>
          </a:prstGeom>
          <a:noFill/>
          <a:ln w="63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3843925" y="3672120"/>
            <a:ext cx="29690" cy="36576"/>
          </a:xfrm>
          <a:prstGeom prst="ellipse">
            <a:avLst/>
          </a:prstGeom>
          <a:noFill/>
          <a:ln w="63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3319664" y="3046769"/>
            <a:ext cx="29690" cy="36576"/>
          </a:xfrm>
          <a:prstGeom prst="ellipse">
            <a:avLst/>
          </a:prstGeom>
          <a:noFill/>
          <a:ln w="6350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3297112" y="3046769"/>
            <a:ext cx="29690" cy="36576"/>
          </a:xfrm>
          <a:prstGeom prst="ellipse">
            <a:avLst/>
          </a:prstGeom>
          <a:noFill/>
          <a:ln w="6350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3692208" y="3510152"/>
            <a:ext cx="29690" cy="36576"/>
          </a:xfrm>
          <a:prstGeom prst="ellipse">
            <a:avLst/>
          </a:prstGeom>
          <a:noFill/>
          <a:ln w="63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3470785" y="3266175"/>
            <a:ext cx="29690" cy="36576"/>
          </a:xfrm>
          <a:prstGeom prst="ellipse">
            <a:avLst/>
          </a:prstGeom>
          <a:noFill/>
          <a:ln w="63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3600545" y="3446562"/>
            <a:ext cx="29690" cy="36576"/>
          </a:xfrm>
          <a:prstGeom prst="ellipse">
            <a:avLst/>
          </a:prstGeom>
          <a:noFill/>
          <a:ln w="63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3411328" y="3192367"/>
            <a:ext cx="29690" cy="36576"/>
          </a:xfrm>
          <a:prstGeom prst="ellipse">
            <a:avLst/>
          </a:prstGeom>
          <a:noFill/>
          <a:ln w="63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3436527" y="3245640"/>
            <a:ext cx="29690" cy="36576"/>
          </a:xfrm>
          <a:prstGeom prst="ellipse">
            <a:avLst/>
          </a:prstGeom>
          <a:noFill/>
          <a:ln w="63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735603" y="4668231"/>
            <a:ext cx="29690" cy="36576"/>
          </a:xfrm>
          <a:prstGeom prst="ellipse">
            <a:avLst/>
          </a:prstGeom>
          <a:noFill/>
          <a:ln w="63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5463063" y="4338666"/>
            <a:ext cx="29690" cy="36576"/>
          </a:xfrm>
          <a:prstGeom prst="ellipse">
            <a:avLst/>
          </a:prstGeom>
          <a:noFill/>
          <a:ln w="6350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2245518" y="2003136"/>
            <a:ext cx="29690" cy="36576"/>
          </a:xfrm>
          <a:prstGeom prst="ellipse">
            <a:avLst/>
          </a:prstGeom>
          <a:noFill/>
          <a:ln w="63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black"/>
              </a:solidFill>
            </a:endParaRPr>
          </a:p>
        </p:txBody>
      </p:sp>
      <p:sp>
        <p:nvSpPr>
          <p:cNvPr id="118" name="Round Same Side Corner Rectangle 117"/>
          <p:cNvSpPr/>
          <p:nvPr/>
        </p:nvSpPr>
        <p:spPr>
          <a:xfrm rot="10800000">
            <a:off x="4786927" y="2591556"/>
            <a:ext cx="3087367" cy="1148298"/>
          </a:xfrm>
          <a:prstGeom prst="round2SameRect">
            <a:avLst>
              <a:gd name="adj1" fmla="val 20976"/>
              <a:gd name="adj2" fmla="val 0"/>
            </a:avLst>
          </a:prstGeom>
          <a:solidFill>
            <a:schemeClr val="bg1"/>
          </a:solidFill>
          <a:ln w="127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rtl="0">
              <a:spcBef>
                <a:spcPct val="0"/>
              </a:spcBef>
            </a:pPr>
            <a:r>
              <a:rPr lang="es-ES" sz="1400" b="1" i="0" u="none" baseline="0">
                <a:solidFill>
                  <a:prstClr val="white"/>
                </a:solidFill>
              </a:rPr>
              <a:t>SSP en la población global</a:t>
            </a:r>
            <a:endParaRPr lang="es-ES" altLang="en-US" sz="1400" b="1" baseline="30000" dirty="0">
              <a:solidFill>
                <a:prstClr val="white"/>
              </a:solidFill>
            </a:endParaRPr>
          </a:p>
        </p:txBody>
      </p:sp>
      <p:sp>
        <p:nvSpPr>
          <p:cNvPr id="117" name="Round Same Side Corner Rectangle 116"/>
          <p:cNvSpPr/>
          <p:nvPr/>
        </p:nvSpPr>
        <p:spPr>
          <a:xfrm>
            <a:off x="4786932" y="1945075"/>
            <a:ext cx="3087363" cy="64549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rtl="0">
              <a:spcBef>
                <a:spcPct val="0"/>
              </a:spcBef>
            </a:pPr>
            <a:endParaRPr lang="es-ES" altLang="en-US" sz="1400" b="1" baseline="30000">
              <a:solidFill>
                <a:prstClr val="white"/>
              </a:solidFill>
            </a:endParaRPr>
          </a:p>
        </p:txBody>
      </p:sp>
      <p:graphicFrame>
        <p:nvGraphicFramePr>
          <p:cNvPr id="119" name="Table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552919"/>
              </p:ext>
            </p:extLst>
          </p:nvPr>
        </p:nvGraphicFramePr>
        <p:xfrm>
          <a:off x="4792190" y="1975818"/>
          <a:ext cx="3048239" cy="1753494"/>
        </p:xfrm>
        <a:graphic>
          <a:graphicData uri="http://schemas.openxmlformats.org/drawingml/2006/table">
            <a:tbl>
              <a:tblPr/>
              <a:tblGrid>
                <a:gridCol w="1169460"/>
                <a:gridCol w="979720"/>
                <a:gridCol w="899059"/>
              </a:tblGrid>
              <a:tr h="6375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31448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Afatinib</a:t>
                      </a:r>
                      <a:r>
                        <a:rPr kumimoji="0" 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+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paclitaxel</a:t>
                      </a:r>
                      <a:r>
                        <a:rPr kumimoji="0" 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br>
                        <a:rPr kumimoji="0" 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(n = 134)</a:t>
                      </a:r>
                    </a:p>
                  </a:txBody>
                  <a:tcPr marL="45713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Elección del inv.</a:t>
                      </a:r>
                      <a:b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(n = 68)</a:t>
                      </a:r>
                    </a:p>
                  </a:txBody>
                  <a:tcPr marL="45713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20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Episodio de SG, n (%)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100 (74,6)</a:t>
                      </a:r>
                    </a:p>
                  </a:txBody>
                  <a:tcPr marL="45713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46 (67,6)</a:t>
                      </a:r>
                    </a:p>
                  </a:txBody>
                  <a:tcPr marL="45713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35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Mediana de SG (meses)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12,2</a:t>
                      </a:r>
                    </a:p>
                  </a:txBody>
                  <a:tcPr marL="45713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12,2</a:t>
                      </a:r>
                    </a:p>
                  </a:txBody>
                  <a:tcPr marL="45713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355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HR</a:t>
                      </a: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(IC del 95 %)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Valor de </a:t>
                      </a:r>
                      <a:r>
                        <a:rPr kumimoji="0" lang="es-ES" sz="11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</a:t>
                      </a:r>
                      <a:endParaRPr kumimoji="0" lang="es-E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1,00</a:t>
                      </a:r>
                      <a:r>
                        <a:rPr kumimoji="0" lang="es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(0,70-1,43)</a:t>
                      </a:r>
                      <a:br>
                        <a:rPr kumimoji="0" lang="es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es-E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</a:t>
                      </a:r>
                      <a:r>
                        <a:rPr kumimoji="0" 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= 0,9936</a:t>
                      </a:r>
                    </a:p>
                  </a:txBody>
                  <a:tcPr marL="45713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24" name="Group 123"/>
          <p:cNvGrpSpPr/>
          <p:nvPr/>
        </p:nvGrpSpPr>
        <p:grpSpPr>
          <a:xfrm>
            <a:off x="3131732" y="2044463"/>
            <a:ext cx="1640054" cy="553998"/>
            <a:chOff x="3820739" y="2706271"/>
            <a:chExt cx="1283028" cy="553998"/>
          </a:xfrm>
        </p:grpSpPr>
        <p:sp>
          <p:nvSpPr>
            <p:cNvPr id="125" name="Rectangle 124"/>
            <p:cNvSpPr/>
            <p:nvPr/>
          </p:nvSpPr>
          <p:spPr>
            <a:xfrm>
              <a:off x="3953696" y="2706271"/>
              <a:ext cx="115007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/>
              <a:r>
                <a:rPr lang="es-ES" sz="1000" b="0" i="0" u="none" baseline="0">
                  <a:solidFill>
                    <a:srgbClr val="1CBECA"/>
                  </a:solidFill>
                </a:rPr>
                <a:t>Afatinib + paclitaxel</a:t>
              </a:r>
            </a:p>
            <a:p>
              <a:pPr algn="l" rtl="0"/>
              <a:r>
                <a:rPr lang="es-ES" sz="1000" b="0" i="0" u="none" baseline="0">
                  <a:solidFill>
                    <a:prstClr val="black"/>
                  </a:solidFill>
                </a:rPr>
                <a:t>Elección del inv.</a:t>
              </a:r>
              <a:endParaRPr lang="es-ES" sz="10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26" name="Straight Connector 125"/>
            <p:cNvCxnSpPr/>
            <p:nvPr/>
          </p:nvCxnSpPr>
          <p:spPr>
            <a:xfrm>
              <a:off x="3820739" y="2832220"/>
              <a:ext cx="160866" cy="0"/>
            </a:xfrm>
            <a:prstGeom prst="line">
              <a:avLst/>
            </a:prstGeom>
            <a:ln w="28575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820739" y="2979161"/>
              <a:ext cx="160866" cy="0"/>
            </a:xfrm>
            <a:prstGeom prst="line">
              <a:avLst/>
            </a:prstGeom>
            <a:ln w="28575" cap="rnd">
              <a:solidFill>
                <a:srgbClr val="7170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Round Same Side Corner Rectangle 120"/>
          <p:cNvSpPr/>
          <p:nvPr/>
        </p:nvSpPr>
        <p:spPr>
          <a:xfrm rot="10800000">
            <a:off x="990587" y="1773888"/>
            <a:ext cx="6980714" cy="4284007"/>
          </a:xfrm>
          <a:prstGeom prst="round2SameRect">
            <a:avLst>
              <a:gd name="adj1" fmla="val 3192"/>
              <a:gd name="adj2" fmla="val 0"/>
            </a:avLst>
          </a:prstGeom>
          <a:noFill/>
          <a:ln w="127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14" name="Round Same Side Corner Rectangle 113"/>
          <p:cNvSpPr/>
          <p:nvPr/>
        </p:nvSpPr>
        <p:spPr>
          <a:xfrm>
            <a:off x="990585" y="1433691"/>
            <a:ext cx="6995160" cy="443649"/>
          </a:xfrm>
          <a:prstGeom prst="round2SameRect">
            <a:avLst>
              <a:gd name="adj1" fmla="val 24707"/>
              <a:gd name="adj2" fmla="val 0"/>
            </a:avLst>
          </a:prstGeom>
          <a:solidFill>
            <a:schemeClr val="accent1"/>
          </a:solidFill>
          <a:ln w="127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b="1" i="0" u="none" baseline="0">
                <a:solidFill>
                  <a:prstClr val="white"/>
                </a:solidFill>
              </a:rPr>
              <a:t>SG</a:t>
            </a:r>
            <a:endParaRPr lang="es-ES" b="1" dirty="0">
              <a:solidFill>
                <a:prstClr val="white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83129" y="6570214"/>
            <a:ext cx="86740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1.Schuler M. et al. J </a:t>
            </a:r>
            <a:r>
              <a:rPr lang="en-GB" sz="1000" dirty="0" err="1"/>
              <a:t>Clin</a:t>
            </a:r>
            <a:r>
              <a:rPr lang="en-GB" sz="1000" dirty="0"/>
              <a:t> </a:t>
            </a:r>
            <a:r>
              <a:rPr lang="en-GB" sz="1000" dirty="0" err="1"/>
              <a:t>Oncol</a:t>
            </a:r>
            <a:r>
              <a:rPr lang="en-GB" sz="1000" dirty="0"/>
              <a:t> 2014; 32(15) (</a:t>
            </a:r>
            <a:r>
              <a:rPr lang="en-GB" sz="1000" dirty="0" err="1"/>
              <a:t>suppl</a:t>
            </a:r>
            <a:r>
              <a:rPr lang="en-GB" sz="1000" dirty="0"/>
              <a:t>), 5S, </a:t>
            </a:r>
            <a:r>
              <a:rPr lang="en-GB" sz="1000" dirty="0" err="1"/>
              <a:t>abstr</a:t>
            </a:r>
            <a:r>
              <a:rPr lang="en-GB" sz="1000" dirty="0"/>
              <a:t>. 8019;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08685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15-03-04 a las 6.03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10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7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5-03-04 a las 6.04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69" y="-1664"/>
            <a:ext cx="9254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18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4F81BD"/>
                </a:solidFill>
              </a:rPr>
              <a:t>Tratamiento a la progresión de </a:t>
            </a:r>
            <a:r>
              <a:rPr lang="es-ES" b="1" dirty="0" err="1">
                <a:solidFill>
                  <a:srgbClr val="4F81BD"/>
                </a:solidFill>
              </a:rPr>
              <a:t>TKi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Quimioterapia</a:t>
            </a:r>
          </a:p>
          <a:p>
            <a:r>
              <a:rPr lang="es-ES" dirty="0" smtClean="0"/>
              <a:t>Inmunoterapia</a:t>
            </a:r>
          </a:p>
          <a:p>
            <a:r>
              <a:rPr lang="es-ES" dirty="0" smtClean="0"/>
              <a:t>Mantener </a:t>
            </a:r>
            <a:r>
              <a:rPr lang="es-ES" dirty="0" err="1" smtClean="0"/>
              <a:t>Tki</a:t>
            </a:r>
            <a:r>
              <a:rPr lang="es-ES" dirty="0" smtClean="0"/>
              <a:t> +/- QT</a:t>
            </a:r>
          </a:p>
          <a:p>
            <a:r>
              <a:rPr lang="es-ES" dirty="0" err="1" smtClean="0"/>
              <a:t>Tki</a:t>
            </a:r>
            <a:r>
              <a:rPr lang="es-ES" dirty="0" smtClean="0"/>
              <a:t> 2ª generación</a:t>
            </a:r>
          </a:p>
          <a:p>
            <a:r>
              <a:rPr lang="es-ES" b="1" dirty="0" err="1" smtClean="0">
                <a:solidFill>
                  <a:srgbClr val="800000"/>
                </a:solidFill>
              </a:rPr>
              <a:t>Afatinib</a:t>
            </a:r>
            <a:r>
              <a:rPr lang="es-ES" b="1" dirty="0" smtClean="0">
                <a:solidFill>
                  <a:srgbClr val="800000"/>
                </a:solidFill>
              </a:rPr>
              <a:t> + </a:t>
            </a:r>
            <a:r>
              <a:rPr lang="es-ES" b="1" dirty="0" err="1" smtClean="0">
                <a:solidFill>
                  <a:srgbClr val="800000"/>
                </a:solidFill>
              </a:rPr>
              <a:t>Cetuximab</a:t>
            </a:r>
            <a:endParaRPr lang="es-ES" b="1" dirty="0" smtClean="0">
              <a:solidFill>
                <a:srgbClr val="800000"/>
              </a:solidFill>
            </a:endParaRPr>
          </a:p>
          <a:p>
            <a:r>
              <a:rPr lang="es-ES" dirty="0" err="1" smtClean="0"/>
              <a:t>Tki</a:t>
            </a:r>
            <a:r>
              <a:rPr lang="es-ES" dirty="0" smtClean="0"/>
              <a:t> 3ª </a:t>
            </a:r>
            <a:r>
              <a:rPr lang="es-ES" dirty="0" err="1" smtClean="0"/>
              <a:t>generació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551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823" y="-219979"/>
            <a:ext cx="8550003" cy="1348061"/>
          </a:xfrm>
        </p:spPr>
        <p:txBody>
          <a:bodyPr>
            <a:normAutofit fontScale="90000"/>
          </a:bodyPr>
          <a:lstStyle/>
          <a:p>
            <a:pPr algn="l" rtl="0"/>
            <a:r>
              <a:rPr lang="es-ES" sz="2400" dirty="0"/>
              <a:t/>
            </a:r>
            <a:br>
              <a:rPr lang="es-ES" sz="2400" dirty="0"/>
            </a:br>
            <a:r>
              <a:rPr lang="es-ES" sz="2400" b="0" i="0" u="none" baseline="0" dirty="0">
                <a:solidFill>
                  <a:srgbClr val="4F81BD"/>
                </a:solidFill>
              </a:rPr>
              <a:t>Inhibición doble del EGFR con </a:t>
            </a:r>
            <a:r>
              <a:rPr lang="es-ES" sz="2400" b="0" i="0" u="none" baseline="0" dirty="0" err="1">
                <a:solidFill>
                  <a:srgbClr val="4F81BD"/>
                </a:solidFill>
              </a:rPr>
              <a:t>afatinib</a:t>
            </a:r>
            <a:r>
              <a:rPr lang="es-ES" sz="2400" b="0" i="0" u="none" baseline="0" dirty="0">
                <a:solidFill>
                  <a:srgbClr val="4F81BD"/>
                </a:solidFill>
              </a:rPr>
              <a:t> y con </a:t>
            </a:r>
            <a:r>
              <a:rPr lang="es-ES" sz="2400" b="0" i="0" u="none" baseline="0" dirty="0" err="1">
                <a:solidFill>
                  <a:srgbClr val="4F81BD"/>
                </a:solidFill>
              </a:rPr>
              <a:t>cetuximab</a:t>
            </a:r>
            <a:r>
              <a:rPr lang="es-ES" sz="2400" b="0" i="0" u="none" baseline="0" dirty="0">
                <a:solidFill>
                  <a:srgbClr val="4F81BD"/>
                </a:solidFill>
              </a:rPr>
              <a:t> en el CPNM con mutación del </a:t>
            </a:r>
            <a:r>
              <a:rPr lang="es-ES" sz="2400" b="0" i="1" u="none" baseline="0" dirty="0">
                <a:solidFill>
                  <a:srgbClr val="4F81BD"/>
                </a:solidFill>
              </a:rPr>
              <a:t>EGFR</a:t>
            </a:r>
            <a:r>
              <a:rPr lang="es-ES" sz="2400" b="0" i="0" u="none" baseline="0" dirty="0">
                <a:solidFill>
                  <a:srgbClr val="4F81BD"/>
                </a:solidFill>
              </a:rPr>
              <a:t> resistente a inhibidores de la </a:t>
            </a:r>
            <a:r>
              <a:rPr lang="es-ES" sz="2400" b="0" i="0" u="none" baseline="0" dirty="0" err="1">
                <a:solidFill>
                  <a:srgbClr val="4F81BD"/>
                </a:solidFill>
              </a:rPr>
              <a:t>cinasa</a:t>
            </a:r>
            <a:r>
              <a:rPr lang="es-ES" sz="2400" b="0" i="0" u="none" baseline="0" dirty="0">
                <a:solidFill>
                  <a:srgbClr val="4F81BD"/>
                </a:solidFill>
              </a:rPr>
              <a:t> con y sin mutaciones T790M (</a:t>
            </a:r>
            <a:r>
              <a:rPr lang="es-ES" sz="2400" b="0" i="0" u="none" baseline="0" dirty="0" err="1">
                <a:solidFill>
                  <a:srgbClr val="4F81BD"/>
                </a:solidFill>
              </a:rPr>
              <a:t>AfaCet</a:t>
            </a:r>
            <a:r>
              <a:rPr lang="es-ES" sz="2400" b="0" i="0" u="none" baseline="0" dirty="0">
                <a:solidFill>
                  <a:srgbClr val="4F81BD"/>
                </a:solidFill>
              </a:rPr>
              <a:t>)</a:t>
            </a:r>
            <a:endParaRPr lang="es-ES" sz="2400" baseline="30000" dirty="0">
              <a:solidFill>
                <a:srgbClr val="4F81BD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6763" y="1337543"/>
            <a:ext cx="8635097" cy="1237262"/>
          </a:xfrm>
        </p:spPr>
        <p:txBody>
          <a:bodyPr/>
          <a:lstStyle/>
          <a:p>
            <a:pPr algn="l" rtl="0"/>
            <a:r>
              <a:rPr lang="es-ES" sz="1600" b="0" i="0" u="none" baseline="0" dirty="0">
                <a:solidFill>
                  <a:schemeClr val="tx1"/>
                </a:solidFill>
              </a:rPr>
              <a:t>Estudio </a:t>
            </a:r>
            <a:r>
              <a:rPr lang="es-ES" sz="1600" b="0" i="0" u="none" baseline="0" dirty="0" err="1">
                <a:solidFill>
                  <a:schemeClr val="tx1"/>
                </a:solidFill>
              </a:rPr>
              <a:t>multicéntrico</a:t>
            </a:r>
            <a:r>
              <a:rPr lang="es-ES" sz="1600" b="0" i="0" u="none" baseline="0" dirty="0">
                <a:solidFill>
                  <a:schemeClr val="tx1"/>
                </a:solidFill>
              </a:rPr>
              <a:t> y abierto de fase </a:t>
            </a:r>
            <a:r>
              <a:rPr lang="es-ES" sz="1600" b="0" i="0" u="none" baseline="0" dirty="0" err="1">
                <a:solidFill>
                  <a:schemeClr val="tx1"/>
                </a:solidFill>
              </a:rPr>
              <a:t>Ib</a:t>
            </a:r>
            <a:r>
              <a:rPr lang="es-ES" sz="1600" b="0" i="0" u="none" baseline="0" dirty="0">
                <a:solidFill>
                  <a:schemeClr val="tx1"/>
                </a:solidFill>
              </a:rPr>
              <a:t> realizado en </a:t>
            </a:r>
            <a:r>
              <a:rPr lang="es-ES" sz="1600" b="0" i="0" u="none" baseline="0" dirty="0" smtClean="0">
                <a:solidFill>
                  <a:schemeClr val="tx1"/>
                </a:solidFill>
              </a:rPr>
              <a:t>EE.UU</a:t>
            </a:r>
            <a:r>
              <a:rPr lang="es-ES" sz="1600" b="0" i="0" u="none" baseline="0" dirty="0">
                <a:solidFill>
                  <a:schemeClr val="tx1"/>
                </a:solidFill>
              </a:rPr>
              <a:t>. y en los Países Bajos</a:t>
            </a:r>
          </a:p>
          <a:p>
            <a:pPr algn="l" rtl="0"/>
            <a:r>
              <a:rPr lang="es-ES" sz="1600" b="0" i="0" u="none" baseline="0" dirty="0">
                <a:solidFill>
                  <a:schemeClr val="tx1"/>
                </a:solidFill>
              </a:rPr>
              <a:t>Criterios principales de valoración: respuesta RECIST 1.1 y </a:t>
            </a:r>
            <a:r>
              <a:rPr lang="es-ES" sz="1600" b="0" i="0" u="none" baseline="0" dirty="0" smtClean="0">
                <a:solidFill>
                  <a:schemeClr val="tx1"/>
                </a:solidFill>
              </a:rPr>
              <a:t>SLP</a:t>
            </a:r>
            <a:r>
              <a:rPr lang="es-ES" sz="1600" b="0" i="0" u="none" baseline="0" dirty="0">
                <a:solidFill>
                  <a:schemeClr val="tx1"/>
                </a:solidFill>
              </a:rPr>
              <a:t>, con imágenes en las </a:t>
            </a:r>
            <a:r>
              <a:rPr lang="es-ES" sz="1600" dirty="0">
                <a:solidFill>
                  <a:schemeClr val="tx1"/>
                </a:solidFill>
              </a:rPr>
              <a:t/>
            </a:r>
            <a:br>
              <a:rPr lang="es-ES" sz="1600" dirty="0">
                <a:solidFill>
                  <a:schemeClr val="tx1"/>
                </a:solidFill>
              </a:rPr>
            </a:br>
            <a:r>
              <a:rPr lang="es-ES" sz="1600" b="0" i="0" u="none" baseline="0" dirty="0">
                <a:solidFill>
                  <a:schemeClr val="tx1"/>
                </a:solidFill>
              </a:rPr>
              <a:t>semanas 4, 8 y 12 y posteriormente cada 8 semanas</a:t>
            </a:r>
          </a:p>
          <a:p>
            <a:pPr algn="l" rtl="0"/>
            <a:r>
              <a:rPr lang="es-ES" sz="1600" b="0" i="0" u="none" baseline="0" dirty="0">
                <a:solidFill>
                  <a:schemeClr val="tx1"/>
                </a:solidFill>
              </a:rPr>
              <a:t>Criterios </a:t>
            </a:r>
            <a:r>
              <a:rPr lang="es-ES" sz="1600" b="0" i="0" u="none" baseline="0" dirty="0" smtClean="0">
                <a:solidFill>
                  <a:schemeClr val="tx1"/>
                </a:solidFill>
              </a:rPr>
              <a:t>principales</a:t>
            </a:r>
            <a:r>
              <a:rPr lang="es-ES" sz="1600" b="0" i="0" u="none" dirty="0" smtClean="0">
                <a:solidFill>
                  <a:schemeClr val="tx1"/>
                </a:solidFill>
              </a:rPr>
              <a:t> de elegibilidad</a:t>
            </a:r>
            <a:r>
              <a:rPr lang="es-ES" sz="1600" b="0" i="0" u="none" baseline="0" dirty="0" smtClean="0">
                <a:solidFill>
                  <a:schemeClr val="tx1"/>
                </a:solidFill>
              </a:rPr>
              <a:t>: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3130" y="6239930"/>
            <a:ext cx="4822244" cy="3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 anchorCtr="0"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es-ES" sz="1200" b="0" i="0" u="none" baseline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DMT = dosis máxima tolerada, TRO = tasa de respuestas objetivas; </a:t>
            </a:r>
            <a:r>
              <a:rPr lang="es-ES" sz="1200" b="0" i="0" u="none" baseline="0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SLP </a:t>
            </a:r>
            <a:r>
              <a:rPr lang="es-ES" sz="1200" b="0" i="0" u="none" baseline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= </a:t>
            </a:r>
            <a:r>
              <a:rPr lang="es-ES" sz="1200" b="0" i="0" u="none" baseline="0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supervivencia</a:t>
            </a:r>
            <a:r>
              <a:rPr lang="es-ES" sz="1200" b="0" i="0" u="none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 libre de</a:t>
            </a:r>
            <a:r>
              <a:rPr lang="es-ES" sz="1200" b="0" i="0" u="none" baseline="0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s-ES" sz="1200" b="0" i="0" u="none" baseline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progresión, SG = supervivencia global. </a:t>
            </a:r>
            <a:endParaRPr lang="es-ES" sz="1000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blackWhite">
          <a:xfrm>
            <a:off x="57985" y="2743315"/>
            <a:ext cx="3199566" cy="2955938"/>
          </a:xfrm>
          <a:prstGeom prst="roundRect">
            <a:avLst>
              <a:gd name="adj" fmla="val 11509"/>
            </a:avLst>
          </a:prstGeom>
          <a:solidFill>
            <a:schemeClr val="bg2">
              <a:lumMod val="90000"/>
            </a:schemeClr>
          </a:solidFill>
          <a:ln w="38100" algn="ctr">
            <a:noFill/>
            <a:round/>
            <a:headEnd/>
            <a:tailEnd/>
          </a:ln>
        </p:spPr>
        <p:txBody>
          <a:bodyPr wrap="square" tIns="91440" bIns="91440" anchor="ctr">
            <a:noAutofit/>
          </a:bodyPr>
          <a:lstStyle/>
          <a:p>
            <a:pPr algn="l" rtl="0">
              <a:spcAft>
                <a:spcPts val="600"/>
              </a:spcAft>
              <a:buClr>
                <a:srgbClr val="1CBECA"/>
              </a:buClr>
              <a:defRPr/>
            </a:pPr>
            <a:r>
              <a:rPr lang="es-ES" sz="1000" b="1" i="0" u="none" baseline="0" dirty="0">
                <a:solidFill>
                  <a:prstClr val="black"/>
                </a:solidFill>
                <a:cs typeface="Arial"/>
              </a:rPr>
              <a:t>Criterios de inclusión</a:t>
            </a:r>
          </a:p>
          <a:p>
            <a:pPr marL="91440" indent="-91440" algn="l" rtl="0">
              <a:spcAft>
                <a:spcPts val="600"/>
              </a:spcAft>
              <a:buClr>
                <a:srgbClr val="1CBECA"/>
              </a:buClr>
              <a:buFont typeface="Arial" panose="020B0604020202020204" pitchFamily="34" charset="0"/>
              <a:buChar char="•"/>
              <a:defRPr/>
            </a:pPr>
            <a:r>
              <a:rPr lang="es-ES" sz="1000" b="1" i="0" u="none" baseline="0" dirty="0">
                <a:solidFill>
                  <a:prstClr val="black"/>
                </a:solidFill>
                <a:cs typeface="Arial"/>
              </a:rPr>
              <a:t>CPNM confirmado </a:t>
            </a:r>
            <a:r>
              <a:rPr lang="es-ES" sz="1000" b="1" i="0" u="none" baseline="0" dirty="0" err="1" smtClean="0">
                <a:solidFill>
                  <a:prstClr val="black"/>
                </a:solidFill>
                <a:cs typeface="Arial"/>
              </a:rPr>
              <a:t>anatomopatológicamente</a:t>
            </a:r>
            <a:endParaRPr lang="es-ES" sz="1000" b="1" dirty="0">
              <a:solidFill>
                <a:prstClr val="black"/>
              </a:solidFill>
              <a:cs typeface="Arial"/>
            </a:endParaRPr>
          </a:p>
          <a:p>
            <a:pPr marL="91440" indent="-91440" algn="l" rtl="0">
              <a:spcAft>
                <a:spcPts val="600"/>
              </a:spcAft>
              <a:buClr>
                <a:srgbClr val="1CBECA"/>
              </a:buClr>
              <a:buFont typeface="Arial" panose="020B0604020202020204" pitchFamily="34" charset="0"/>
              <a:buChar char="•"/>
              <a:defRPr/>
            </a:pPr>
            <a:r>
              <a:rPr lang="es-ES" sz="1000" b="1" i="0" u="none" baseline="0" dirty="0">
                <a:solidFill>
                  <a:prstClr val="black"/>
                </a:solidFill>
                <a:cs typeface="Arial"/>
              </a:rPr>
              <a:t>Presencia de mutaciones del EGFR </a:t>
            </a:r>
            <a:r>
              <a:rPr lang="es-ES" sz="1000" b="1" i="0" u="none" baseline="0" dirty="0" err="1">
                <a:solidFill>
                  <a:prstClr val="black"/>
                </a:solidFill>
                <a:cs typeface="Arial"/>
              </a:rPr>
              <a:t>sensibilizantes</a:t>
            </a:r>
            <a:r>
              <a:rPr lang="es-ES" sz="1000" b="1" i="0" u="none" baseline="0" dirty="0">
                <a:solidFill>
                  <a:prstClr val="black"/>
                </a:solidFill>
                <a:cs typeface="Arial"/>
              </a:rPr>
              <a:t> al fármaco o respuesta RECIST, o EE ≥ 6 meses con un tratamiento </a:t>
            </a:r>
            <a:r>
              <a:rPr lang="es-ES" sz="1000" b="1" i="0" u="none" baseline="0" dirty="0" smtClean="0">
                <a:solidFill>
                  <a:prstClr val="black"/>
                </a:solidFill>
                <a:cs typeface="Arial"/>
              </a:rPr>
              <a:t>previo con TKI </a:t>
            </a:r>
            <a:r>
              <a:rPr lang="es-ES" sz="1000" b="1" i="0" u="none" baseline="0" dirty="0">
                <a:solidFill>
                  <a:prstClr val="black"/>
                </a:solidFill>
                <a:cs typeface="Arial"/>
              </a:rPr>
              <a:t>del EGFR </a:t>
            </a:r>
            <a:endParaRPr lang="es-ES" sz="1000" b="1" i="0" u="none" baseline="0" dirty="0" smtClean="0">
              <a:solidFill>
                <a:prstClr val="black"/>
              </a:solidFill>
              <a:cs typeface="Arial"/>
            </a:endParaRPr>
          </a:p>
          <a:p>
            <a:pPr marL="91440" indent="-91440" algn="l" rtl="0">
              <a:spcAft>
                <a:spcPts val="600"/>
              </a:spcAft>
              <a:buClr>
                <a:srgbClr val="1CBECA"/>
              </a:buClr>
              <a:buFont typeface="Arial" panose="020B0604020202020204" pitchFamily="34" charset="0"/>
              <a:buChar char="•"/>
              <a:defRPr/>
            </a:pPr>
            <a:r>
              <a:rPr lang="es-ES" sz="1000" b="1" i="0" u="none" baseline="0" dirty="0" err="1" smtClean="0">
                <a:solidFill>
                  <a:prstClr val="black"/>
                </a:solidFill>
                <a:cs typeface="Arial"/>
              </a:rPr>
              <a:t>Gefitinib</a:t>
            </a:r>
            <a:r>
              <a:rPr lang="es-ES" sz="1000" b="1" i="0" u="none" baseline="0" dirty="0" smtClean="0">
                <a:solidFill>
                  <a:prstClr val="black"/>
                </a:solidFill>
                <a:cs typeface="Arial"/>
              </a:rPr>
              <a:t>/</a:t>
            </a:r>
            <a:r>
              <a:rPr lang="es-ES" sz="1000" b="1" i="0" u="none" baseline="0" dirty="0" err="1" smtClean="0">
                <a:solidFill>
                  <a:prstClr val="black"/>
                </a:solidFill>
                <a:cs typeface="Arial"/>
              </a:rPr>
              <a:t>erlotinib</a:t>
            </a:r>
            <a:r>
              <a:rPr lang="es-ES" sz="1000" b="1" i="0" u="none" baseline="0" dirty="0" smtClean="0">
                <a:solidFill>
                  <a:prstClr val="black"/>
                </a:solidFill>
                <a:cs typeface="Arial"/>
              </a:rPr>
              <a:t> </a:t>
            </a:r>
            <a:r>
              <a:rPr lang="es-ES" sz="1000" b="1" i="0" u="none" baseline="0" dirty="0">
                <a:solidFill>
                  <a:prstClr val="black"/>
                </a:solidFill>
                <a:cs typeface="Arial"/>
              </a:rPr>
              <a:t>como último tratamiento sistémico</a:t>
            </a:r>
          </a:p>
          <a:p>
            <a:pPr marL="91440" indent="-91440" algn="l" rtl="0">
              <a:spcAft>
                <a:spcPts val="600"/>
              </a:spcAft>
              <a:buClr>
                <a:srgbClr val="1CBECA"/>
              </a:buClr>
              <a:buFont typeface="Arial" panose="020B0604020202020204" pitchFamily="34" charset="0"/>
              <a:buChar char="•"/>
              <a:defRPr/>
            </a:pPr>
            <a:r>
              <a:rPr lang="es-ES" sz="1000" b="1" i="0" u="none" baseline="0" dirty="0">
                <a:solidFill>
                  <a:prstClr val="black"/>
                </a:solidFill>
                <a:cs typeface="Arial"/>
              </a:rPr>
              <a:t>Progresión de la enfermedad con el tratamiento con </a:t>
            </a:r>
            <a:r>
              <a:rPr lang="es-ES" sz="1000" b="1" i="0" u="none" baseline="0" dirty="0" err="1">
                <a:solidFill>
                  <a:prstClr val="black"/>
                </a:solidFill>
                <a:cs typeface="Arial"/>
              </a:rPr>
              <a:t>erlotinib</a:t>
            </a:r>
            <a:r>
              <a:rPr lang="es-ES" sz="1000" b="1" i="0" u="none" baseline="0" dirty="0">
                <a:solidFill>
                  <a:prstClr val="black"/>
                </a:solidFill>
                <a:cs typeface="Arial"/>
              </a:rPr>
              <a:t> o </a:t>
            </a:r>
            <a:r>
              <a:rPr lang="es-ES" sz="1000" b="1" i="0" u="none" baseline="0" dirty="0" err="1">
                <a:solidFill>
                  <a:prstClr val="black"/>
                </a:solidFill>
                <a:cs typeface="Arial"/>
              </a:rPr>
              <a:t>gefitinib</a:t>
            </a:r>
            <a:r>
              <a:rPr lang="es-ES" sz="1000" b="1" i="0" u="none" baseline="0" dirty="0">
                <a:solidFill>
                  <a:prstClr val="black"/>
                </a:solidFill>
                <a:cs typeface="Arial"/>
              </a:rPr>
              <a:t> en 30 días</a:t>
            </a:r>
          </a:p>
          <a:p>
            <a:pPr marL="91440" indent="-91440" algn="l" rtl="0">
              <a:spcAft>
                <a:spcPts val="600"/>
              </a:spcAft>
              <a:buClr>
                <a:srgbClr val="1CBECA"/>
              </a:buClr>
              <a:buFont typeface="Arial" panose="020B0604020202020204" pitchFamily="34" charset="0"/>
              <a:buChar char="•"/>
              <a:defRPr/>
            </a:pPr>
            <a:r>
              <a:rPr lang="es-ES" sz="1000" b="1" i="0" u="none" baseline="0" dirty="0">
                <a:solidFill>
                  <a:prstClr val="black"/>
                </a:solidFill>
                <a:cs typeface="Arial"/>
              </a:rPr>
              <a:t>Biopsia (disponible) en el momento de la resistencia adquirida</a:t>
            </a:r>
          </a:p>
          <a:p>
            <a:pPr marL="91440" indent="-91440" algn="l" rtl="0">
              <a:spcAft>
                <a:spcPts val="600"/>
              </a:spcAft>
              <a:buClr>
                <a:srgbClr val="1CBECA"/>
              </a:buClr>
              <a:buFont typeface="Arial" panose="020B0604020202020204" pitchFamily="34" charset="0"/>
              <a:buChar char="•"/>
              <a:defRPr/>
            </a:pPr>
            <a:r>
              <a:rPr lang="es-ES" sz="1000" b="1" dirty="0" smtClean="0">
                <a:solidFill>
                  <a:prstClr val="black"/>
                </a:solidFill>
                <a:cs typeface="Arial"/>
              </a:rPr>
              <a:t>Estado</a:t>
            </a:r>
            <a:r>
              <a:rPr lang="es-ES" sz="1000" b="1" i="0" u="none" baseline="0" dirty="0" smtClean="0">
                <a:solidFill>
                  <a:prstClr val="black"/>
                </a:solidFill>
                <a:cs typeface="Arial"/>
              </a:rPr>
              <a:t> </a:t>
            </a:r>
            <a:r>
              <a:rPr lang="es-ES" sz="1000" b="1" i="0" u="none" baseline="0" dirty="0">
                <a:solidFill>
                  <a:prstClr val="black"/>
                </a:solidFill>
                <a:cs typeface="Arial"/>
              </a:rPr>
              <a:t>funcional del ECOG de 0-2</a:t>
            </a:r>
            <a:endParaRPr lang="es-ES" sz="10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blackWhite">
          <a:xfrm>
            <a:off x="3335165" y="2743315"/>
            <a:ext cx="1439346" cy="2340586"/>
          </a:xfrm>
          <a:prstGeom prst="roundRect">
            <a:avLst>
              <a:gd name="adj" fmla="val 11509"/>
            </a:avLst>
          </a:prstGeom>
          <a:solidFill>
            <a:schemeClr val="bg2">
              <a:lumMod val="75000"/>
            </a:schemeClr>
          </a:solidFill>
          <a:ln w="38100" algn="ctr">
            <a:noFill/>
            <a:round/>
            <a:headEnd/>
            <a:tailEnd/>
          </a:ln>
        </p:spPr>
        <p:txBody>
          <a:bodyPr wrap="square" tIns="91440" bIns="91440" anchor="ctr">
            <a:noAutofit/>
          </a:bodyPr>
          <a:lstStyle/>
          <a:p>
            <a:pPr algn="l" rtl="0">
              <a:spcAft>
                <a:spcPts val="600"/>
              </a:spcAft>
              <a:buClr>
                <a:srgbClr val="1CBECA"/>
              </a:buClr>
              <a:defRPr/>
            </a:pPr>
            <a:r>
              <a:rPr lang="es-ES" sz="1000" b="1" i="0" u="none" baseline="0">
                <a:solidFill>
                  <a:prstClr val="black"/>
                </a:solidFill>
                <a:cs typeface="Arial"/>
              </a:rPr>
              <a:t>Criterios de exclusión</a:t>
            </a:r>
          </a:p>
          <a:p>
            <a:pPr marL="91440" indent="-91440" algn="l" rtl="0">
              <a:spcAft>
                <a:spcPts val="600"/>
              </a:spcAft>
              <a:buClr>
                <a:srgbClr val="1CBECA"/>
              </a:buClr>
              <a:buFont typeface="Arial" panose="020B0604020202020204" pitchFamily="34" charset="0"/>
              <a:buChar char="•"/>
              <a:defRPr/>
            </a:pPr>
            <a:r>
              <a:rPr lang="es-ES" sz="1000" b="1" i="0" u="none" baseline="0">
                <a:solidFill>
                  <a:prstClr val="black"/>
                </a:solidFill>
                <a:cs typeface="Arial"/>
              </a:rPr>
              <a:t>Tratamiento previo con anticuerpos anti-EGFR</a:t>
            </a:r>
          </a:p>
          <a:p>
            <a:pPr marL="91440" indent="-91440" algn="l" rtl="0">
              <a:spcAft>
                <a:spcPts val="600"/>
              </a:spcAft>
              <a:buClr>
                <a:srgbClr val="1CBECA"/>
              </a:buClr>
              <a:buFont typeface="Arial" panose="020B0604020202020204" pitchFamily="34" charset="0"/>
              <a:buChar char="•"/>
              <a:defRPr/>
            </a:pPr>
            <a:r>
              <a:rPr lang="es-ES" sz="1000" b="1" i="0" u="none" baseline="0">
                <a:solidFill>
                  <a:prstClr val="black"/>
                </a:solidFill>
                <a:cs typeface="Arial"/>
              </a:rPr>
              <a:t>Metástasis cerebrales sintomáticas o progresión de la enfermedad solo en el SNC</a:t>
            </a:r>
            <a:endParaRPr lang="es-ES" sz="10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blackWhite">
          <a:xfrm>
            <a:off x="5087391" y="2219286"/>
            <a:ext cx="1931774" cy="42181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 anchorCtr="0"/>
          <a:lstStyle/>
          <a:p>
            <a:pPr algn="ctr" rtl="0" eaLnBrk="0" hangingPunct="0"/>
            <a:r>
              <a:rPr lang="es-ES" sz="900" b="1" i="0" u="none" baseline="0" dirty="0">
                <a:solidFill>
                  <a:prstClr val="white"/>
                </a:solidFill>
                <a:cs typeface="Arial"/>
              </a:rPr>
              <a:t>201 pacientes dieron su consentimiento para participar en el estudio</a:t>
            </a:r>
            <a:endParaRPr lang="es-ES" sz="900" b="1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blackWhite">
          <a:xfrm>
            <a:off x="7072850" y="2451230"/>
            <a:ext cx="2034160" cy="65776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1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 anchorCtr="0"/>
          <a:lstStyle/>
          <a:p>
            <a:pPr algn="ctr" rtl="0" eaLnBrk="0" hangingPunct="0"/>
            <a:r>
              <a:rPr lang="es-ES" sz="900" b="0" i="0" u="none" baseline="0" dirty="0">
                <a:solidFill>
                  <a:prstClr val="black"/>
                </a:solidFill>
                <a:cs typeface="Arial"/>
              </a:rPr>
              <a:t>30 pacientes no cumplieron los criterios de elegibilidad o no recibieron tratamiento por otros motivos</a:t>
            </a:r>
            <a:endParaRPr lang="es-ES" sz="9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blackWhite">
          <a:xfrm>
            <a:off x="4905373" y="3145209"/>
            <a:ext cx="3097890" cy="4218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1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 anchorCtr="0"/>
          <a:lstStyle/>
          <a:p>
            <a:pPr algn="ctr" rtl="0" eaLnBrk="0" hangingPunct="0"/>
            <a:r>
              <a:rPr lang="es-ES" sz="900" b="0" i="0" u="none" baseline="0" dirty="0">
                <a:solidFill>
                  <a:prstClr val="black"/>
                </a:solidFill>
                <a:cs typeface="Arial"/>
              </a:rPr>
              <a:t>4 pacientes </a:t>
            </a:r>
            <a:r>
              <a:rPr lang="es-ES" sz="900" b="0" i="0" u="none" baseline="0" dirty="0" smtClean="0">
                <a:solidFill>
                  <a:prstClr val="black"/>
                </a:solidFill>
                <a:cs typeface="Arial"/>
              </a:rPr>
              <a:t>fueron tratados en </a:t>
            </a:r>
            <a:r>
              <a:rPr lang="es-ES" sz="900" b="0" i="0" u="none" baseline="0" dirty="0">
                <a:solidFill>
                  <a:prstClr val="black"/>
                </a:solidFill>
                <a:cs typeface="Arial"/>
              </a:rPr>
              <a:t>el primer nivel de dosis de 40 mg de </a:t>
            </a:r>
            <a:r>
              <a:rPr lang="es-ES" sz="900" b="0" i="0" u="none" baseline="0" dirty="0" err="1">
                <a:solidFill>
                  <a:prstClr val="black"/>
                </a:solidFill>
                <a:cs typeface="Arial"/>
              </a:rPr>
              <a:t>afatinib</a:t>
            </a:r>
            <a:r>
              <a:rPr lang="es-ES" sz="900" b="0" i="0" u="none" baseline="0" dirty="0">
                <a:solidFill>
                  <a:prstClr val="black"/>
                </a:solidFill>
                <a:cs typeface="Arial"/>
              </a:rPr>
              <a:t> al día más 250 mg de </a:t>
            </a:r>
            <a:r>
              <a:rPr lang="es-ES" sz="900" b="0" i="0" u="none" baseline="0" dirty="0" err="1">
                <a:solidFill>
                  <a:prstClr val="black"/>
                </a:solidFill>
                <a:cs typeface="Arial"/>
              </a:rPr>
              <a:t>cetuximab</a:t>
            </a:r>
            <a:r>
              <a:rPr lang="es-ES" sz="900" b="0" i="0" u="none" baseline="0" dirty="0">
                <a:solidFill>
                  <a:prstClr val="black"/>
                </a:solidFill>
                <a:cs typeface="Arial"/>
              </a:rPr>
              <a:t> c/2 </a:t>
            </a:r>
            <a:r>
              <a:rPr lang="es-ES" sz="900" b="0" i="0" u="none" baseline="0" dirty="0" err="1">
                <a:solidFill>
                  <a:prstClr val="black"/>
                </a:solidFill>
                <a:cs typeface="Arial"/>
              </a:rPr>
              <a:t>sem</a:t>
            </a:r>
            <a:r>
              <a:rPr lang="es-ES" sz="900" b="0" i="0" u="none" baseline="0" dirty="0">
                <a:solidFill>
                  <a:prstClr val="black"/>
                </a:solidFill>
                <a:cs typeface="Arial"/>
              </a:rPr>
              <a:t>.</a:t>
            </a:r>
            <a:endParaRPr lang="es-ES" sz="9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blackWhite">
          <a:xfrm>
            <a:off x="4905373" y="3788415"/>
            <a:ext cx="3097890" cy="564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1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 anchorCtr="0"/>
          <a:lstStyle/>
          <a:p>
            <a:pPr algn="ctr" rtl="0" eaLnBrk="0" hangingPunct="0"/>
            <a:r>
              <a:rPr lang="es-ES" sz="900" b="0" i="0" u="none" baseline="0" dirty="0">
                <a:solidFill>
                  <a:prstClr val="black"/>
                </a:solidFill>
                <a:cs typeface="Arial"/>
              </a:rPr>
              <a:t>126 pacientes recibieron 40 mg de </a:t>
            </a:r>
            <a:r>
              <a:rPr lang="es-ES" sz="900" b="0" i="0" u="none" baseline="0" dirty="0" err="1">
                <a:solidFill>
                  <a:prstClr val="black"/>
                </a:solidFill>
                <a:cs typeface="Arial"/>
              </a:rPr>
              <a:t>afatinib</a:t>
            </a:r>
            <a:r>
              <a:rPr lang="es-ES" sz="900" b="0" i="0" u="none" baseline="0" dirty="0">
                <a:solidFill>
                  <a:prstClr val="black"/>
                </a:solidFill>
                <a:cs typeface="Arial"/>
              </a:rPr>
              <a:t> al día más 500 mg de </a:t>
            </a:r>
            <a:r>
              <a:rPr lang="es-ES" sz="900" b="0" i="0" u="none" baseline="0" dirty="0" err="1">
                <a:solidFill>
                  <a:prstClr val="black"/>
                </a:solidFill>
                <a:cs typeface="Arial"/>
              </a:rPr>
              <a:t>cetuximab</a:t>
            </a:r>
            <a:r>
              <a:rPr lang="es-ES" sz="900" b="0" i="0" u="none" baseline="0" dirty="0">
                <a:solidFill>
                  <a:prstClr val="black"/>
                </a:solidFill>
                <a:cs typeface="Arial"/>
              </a:rPr>
              <a:t> c/2 </a:t>
            </a:r>
            <a:r>
              <a:rPr lang="es-ES" sz="900" b="0" i="0" u="none" baseline="0" dirty="0" err="1">
                <a:solidFill>
                  <a:prstClr val="black"/>
                </a:solidFill>
                <a:cs typeface="Arial"/>
              </a:rPr>
              <a:t>sem</a:t>
            </a:r>
            <a:r>
              <a:rPr lang="es-ES" sz="900" b="0" i="0" u="none" baseline="0" dirty="0">
                <a:solidFill>
                  <a:prstClr val="black"/>
                </a:solidFill>
                <a:cs typeface="Arial"/>
              </a:rPr>
              <a:t>., incluidos 6 pacientes procedentes de la parte de </a:t>
            </a:r>
            <a:r>
              <a:rPr lang="es-ES" sz="900" b="0" i="0" u="none" baseline="0" dirty="0" err="1" smtClean="0">
                <a:solidFill>
                  <a:prstClr val="black"/>
                </a:solidFill>
                <a:cs typeface="Arial"/>
              </a:rPr>
              <a:t>busqueda</a:t>
            </a:r>
            <a:r>
              <a:rPr lang="es-ES" sz="900" b="0" i="0" u="none" baseline="0" dirty="0" smtClean="0">
                <a:solidFill>
                  <a:prstClr val="black"/>
                </a:solidFill>
                <a:cs typeface="Arial"/>
              </a:rPr>
              <a:t> </a:t>
            </a:r>
            <a:r>
              <a:rPr lang="es-ES" sz="900" b="0" i="0" u="none" baseline="0" dirty="0">
                <a:solidFill>
                  <a:prstClr val="black"/>
                </a:solidFill>
                <a:cs typeface="Arial"/>
              </a:rPr>
              <a:t>de dosis y 120 pacientes en la parte de </a:t>
            </a:r>
            <a:r>
              <a:rPr lang="es-ES" sz="900" b="0" i="0" u="none" baseline="0" dirty="0" smtClean="0">
                <a:solidFill>
                  <a:prstClr val="black"/>
                </a:solidFill>
                <a:cs typeface="Arial"/>
              </a:rPr>
              <a:t>expansión</a:t>
            </a:r>
            <a:endParaRPr lang="es-ES" sz="9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blackWhite">
          <a:xfrm>
            <a:off x="4905373" y="4574632"/>
            <a:ext cx="3097890" cy="86863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1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anchor="ctr" anchorCtr="0"/>
          <a:lstStyle/>
          <a:p>
            <a:pPr algn="ctr" rtl="0" eaLnBrk="0" hangingPunct="0"/>
            <a:r>
              <a:rPr lang="es-ES" sz="900" b="1" i="0" u="none" baseline="0">
                <a:solidFill>
                  <a:prstClr val="black"/>
                </a:solidFill>
                <a:cs typeface="Arial"/>
              </a:rPr>
              <a:t>114 pacientes suspendieron el tratamiento </a:t>
            </a:r>
            <a:r>
              <a:rPr lang="es-ES" sz="900" b="0" i="0" u="none" baseline="0">
                <a:solidFill>
                  <a:prstClr val="black"/>
                </a:solidFill>
                <a:cs typeface="Arial"/>
              </a:rPr>
              <a:t>90 por progresión de la enfermedad</a:t>
            </a:r>
          </a:p>
          <a:p>
            <a:pPr algn="ctr" rtl="0" eaLnBrk="0" hangingPunct="0"/>
            <a:r>
              <a:rPr lang="es-ES" sz="900" b="0" i="0" u="none" baseline="0">
                <a:solidFill>
                  <a:prstClr val="black"/>
                </a:solidFill>
                <a:cs typeface="Arial"/>
              </a:rPr>
              <a:t>20 debido a acontecimientos adversos</a:t>
            </a:r>
          </a:p>
          <a:p>
            <a:pPr algn="ctr" rtl="0" eaLnBrk="0" hangingPunct="0"/>
            <a:r>
              <a:rPr lang="es-ES" sz="900" b="0" i="0" u="none" baseline="0">
                <a:solidFill>
                  <a:prstClr val="black"/>
                </a:solidFill>
                <a:cs typeface="Arial"/>
              </a:rPr>
              <a:t>1 por incumplimiento del protocolo</a:t>
            </a:r>
          </a:p>
          <a:p>
            <a:pPr algn="ctr" rtl="0" eaLnBrk="0" hangingPunct="0"/>
            <a:r>
              <a:rPr lang="es-ES" sz="900" b="0" i="0" u="none" baseline="0">
                <a:solidFill>
                  <a:prstClr val="black"/>
                </a:solidFill>
                <a:cs typeface="Arial"/>
              </a:rPr>
              <a:t>3 rechazaron el medicamento del estudio por motivos no especificados</a:t>
            </a:r>
            <a:endParaRPr lang="es-ES" sz="9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blackWhite">
          <a:xfrm>
            <a:off x="4905373" y="5664656"/>
            <a:ext cx="3097890" cy="4218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1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anchor="ctr" anchorCtr="0"/>
          <a:lstStyle/>
          <a:p>
            <a:pPr algn="ctr" rtl="0" eaLnBrk="0" hangingPunct="0"/>
            <a:r>
              <a:rPr lang="es-ES" sz="900" b="0" i="0" u="none" baseline="0">
                <a:solidFill>
                  <a:prstClr val="black"/>
                </a:solidFill>
                <a:cs typeface="Arial"/>
              </a:rPr>
              <a:t>12 pacientes estaban recibiendo tratamiento el </a:t>
            </a:r>
            <a:r>
              <a:rPr lang="es-ES" sz="900">
                <a:solidFill>
                  <a:prstClr val="black"/>
                </a:solidFill>
                <a:cs typeface="Arial"/>
              </a:rPr>
              <a:t/>
            </a:r>
            <a:br>
              <a:rPr lang="es-ES" sz="900">
                <a:solidFill>
                  <a:prstClr val="black"/>
                </a:solidFill>
                <a:cs typeface="Arial"/>
              </a:rPr>
            </a:br>
            <a:r>
              <a:rPr lang="es-ES" sz="900" b="0" i="0" u="none" baseline="0">
                <a:solidFill>
                  <a:prstClr val="black"/>
                </a:solidFill>
                <a:cs typeface="Arial"/>
              </a:rPr>
              <a:t>12 de abril de 2013</a:t>
            </a:r>
            <a:endParaRPr lang="es-ES" sz="900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4" name="Elbow Connector 3"/>
          <p:cNvCxnSpPr/>
          <p:nvPr/>
        </p:nvCxnSpPr>
        <p:spPr>
          <a:xfrm>
            <a:off x="6346479" y="2630157"/>
            <a:ext cx="734684" cy="181326"/>
          </a:xfrm>
          <a:prstGeom prst="bentConnector3">
            <a:avLst>
              <a:gd name="adj1" fmla="val 15496"/>
            </a:avLst>
          </a:prstGeom>
          <a:noFill/>
          <a:ln w="38100">
            <a:solidFill>
              <a:schemeClr val="accent1"/>
            </a:solidFill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6" name="Straight Arrow Connector 5"/>
          <p:cNvCxnSpPr/>
          <p:nvPr/>
        </p:nvCxnSpPr>
        <p:spPr>
          <a:xfrm>
            <a:off x="6454318" y="2673168"/>
            <a:ext cx="0" cy="47695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>
          <a:xfrm>
            <a:off x="6474809" y="5408670"/>
            <a:ext cx="0" cy="290583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33" name="Straight Arrow Connector 32"/>
          <p:cNvCxnSpPr/>
          <p:nvPr/>
        </p:nvCxnSpPr>
        <p:spPr>
          <a:xfrm>
            <a:off x="6474809" y="4318644"/>
            <a:ext cx="0" cy="290584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/>
          <p:nvPr/>
        </p:nvCxnSpPr>
        <p:spPr>
          <a:xfrm>
            <a:off x="6474809" y="3532427"/>
            <a:ext cx="0" cy="290584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83130" y="6588526"/>
            <a:ext cx="668886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lnSpc>
                <a:spcPct val="90000"/>
              </a:lnSpc>
              <a:spcBef>
                <a:spcPts val="300"/>
              </a:spcBef>
            </a:pPr>
            <a:r>
              <a:rPr lang="es-ES" sz="1000" b="0" i="0" u="none" baseline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1. </a:t>
            </a:r>
            <a:r>
              <a:rPr lang="es-ES" sz="1000" b="0" i="0" u="none" baseline="0" dirty="0" err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Janjigian</a:t>
            </a:r>
            <a:r>
              <a:rPr lang="es-ES" sz="1000" b="0" i="0" u="none" baseline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 et al. </a:t>
            </a:r>
            <a:r>
              <a:rPr lang="es-ES" sz="1000" b="0" i="1" u="none" baseline="0" dirty="0" err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Cancer</a:t>
            </a:r>
            <a:r>
              <a:rPr lang="es-ES" sz="1000" b="0" i="1" u="none" baseline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s-ES" sz="1000" b="0" i="1" u="none" baseline="0" dirty="0" err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Discovery</a:t>
            </a:r>
            <a:r>
              <a:rPr lang="es-ES" sz="1000" b="0" i="0" u="none" baseline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. 2014 </a:t>
            </a:r>
            <a:r>
              <a:rPr lang="es-ES" sz="1000" b="0" i="0" u="none" baseline="0" dirty="0">
                <a:solidFill>
                  <a:prstClr val="black"/>
                </a:solidFill>
              </a:rPr>
              <a:t>Jul 29. [Publicación electrónica previa a la publicación impresa].</a:t>
            </a:r>
            <a:endParaRPr lang="es-ES" sz="1000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7888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0800000">
            <a:off x="668338" y="1759788"/>
            <a:ext cx="8069262" cy="4070643"/>
          </a:xfrm>
          <a:prstGeom prst="round2SameRect">
            <a:avLst>
              <a:gd name="adj1" fmla="val 5349"/>
              <a:gd name="adj2" fmla="val 0"/>
            </a:avLst>
          </a:prstGeom>
          <a:solidFill>
            <a:schemeClr val="bg1"/>
          </a:solidFill>
          <a:ln w="127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>
            <a:off x="669925" y="1252538"/>
            <a:ext cx="8066088" cy="507251"/>
          </a:xfrm>
          <a:prstGeom prst="round2SameRect">
            <a:avLst>
              <a:gd name="adj1" fmla="val 24707"/>
              <a:gd name="adj2" fmla="val 0"/>
            </a:avLst>
          </a:prstGeom>
          <a:solidFill>
            <a:schemeClr val="accent1"/>
          </a:solidFill>
          <a:ln w="127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 err="1">
                <a:solidFill>
                  <a:srgbClr val="4F81BD"/>
                </a:solidFill>
              </a:rPr>
              <a:t>AfaCet</a:t>
            </a:r>
            <a:r>
              <a:rPr lang="es-ES" b="0" i="0" u="none" baseline="0" dirty="0">
                <a:solidFill>
                  <a:srgbClr val="4F81BD"/>
                </a:solidFill>
              </a:rPr>
              <a:t>: Características basales</a:t>
            </a:r>
            <a:endParaRPr lang="es-ES" baseline="30000" dirty="0">
              <a:solidFill>
                <a:srgbClr val="4F81BD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97580" y="5909819"/>
            <a:ext cx="8855885" cy="45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es-ES" sz="900" b="0" i="0" u="none" baseline="30000" dirty="0" err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a</a:t>
            </a:r>
            <a:r>
              <a:rPr lang="es-ES" sz="900" b="0" i="0" u="none" baseline="0" dirty="0" err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Datos</a:t>
            </a:r>
            <a:r>
              <a:rPr lang="es-ES" sz="900" b="0" i="0" u="none" baseline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 disponibles de 121, 69 y 50 pacientes, respectivamente. </a:t>
            </a:r>
            <a:r>
              <a:rPr lang="es-ES" sz="900" b="0" i="0" u="none" baseline="3000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b</a:t>
            </a:r>
            <a:r>
              <a:rPr lang="es-ES" sz="900" b="0" i="0" u="none" baseline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4,5 meses. </a:t>
            </a:r>
            <a:r>
              <a:rPr lang="es-ES" sz="900" b="0" i="0" u="none" baseline="30000" dirty="0" err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c</a:t>
            </a:r>
            <a:r>
              <a:rPr lang="es-ES" sz="900" b="0" i="0" u="none" baseline="0" dirty="0" err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Duración</a:t>
            </a:r>
            <a:r>
              <a:rPr lang="es-ES" sz="900" b="0" i="0" u="none" baseline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 máxima si los pacientes recibieron más de 1 pauta de </a:t>
            </a:r>
            <a:r>
              <a:rPr lang="es-ES" sz="900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TKI</a:t>
            </a:r>
            <a:r>
              <a:rPr lang="es-ES" sz="900" b="0" i="0" u="none" baseline="0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s-ES" sz="900" b="0" i="0" u="none" baseline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del EGFR con anterioridad.</a:t>
            </a:r>
          </a:p>
          <a:p>
            <a:pPr algn="l" rtl="0">
              <a:lnSpc>
                <a:spcPct val="90000"/>
              </a:lnSpc>
            </a:pPr>
            <a:r>
              <a:rPr lang="es-ES" sz="900" b="0" i="0" u="none" baseline="30000" dirty="0" err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d</a:t>
            </a:r>
            <a:r>
              <a:rPr lang="es-ES" sz="900" b="0" i="0" u="none" baseline="0" dirty="0" err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Se</a:t>
            </a:r>
            <a:r>
              <a:rPr lang="es-ES" sz="900" b="0" i="0" u="none" baseline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 incluyen G719S, G719A, G719C, S768I y L861Q. </a:t>
            </a:r>
            <a:r>
              <a:rPr lang="es-ES" sz="900" b="0" i="0" u="none" baseline="30000" dirty="0" err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e</a:t>
            </a:r>
            <a:r>
              <a:rPr lang="es-ES" sz="900" b="0" i="0" u="none" baseline="0" dirty="0" err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No</a:t>
            </a:r>
            <a:r>
              <a:rPr lang="es-ES" sz="900" b="0" i="0" u="none" baseline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 se requería que los pacientes incluidos en la fase de determinación de dosis tuvieran mutaciones positivas del </a:t>
            </a:r>
            <a:r>
              <a:rPr lang="es-ES" sz="900" b="0" i="1" u="none" baseline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EGFR</a:t>
            </a:r>
            <a:r>
              <a:rPr lang="es-ES" sz="900" b="0" i="0" u="none" baseline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, los incluidos después de la identificación de la DMT debían tener una mutación positiva del </a:t>
            </a:r>
            <a:r>
              <a:rPr lang="es-ES" sz="900" b="0" i="1" u="none" baseline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EGFR</a:t>
            </a:r>
            <a:r>
              <a:rPr lang="es-ES" sz="900" b="0" i="0" u="none" baseline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.</a:t>
            </a:r>
          </a:p>
          <a:p>
            <a:pPr algn="l" rtl="0">
              <a:lnSpc>
                <a:spcPct val="90000"/>
              </a:lnSpc>
            </a:pPr>
            <a:r>
              <a:rPr lang="es-ES" sz="900" b="0" i="0" u="none" baseline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Abreviatura: CF ECOG = Categoría funcional del </a:t>
            </a:r>
            <a:r>
              <a:rPr lang="es-ES" sz="900" b="0" i="1" u="none" baseline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Eastern </a:t>
            </a:r>
            <a:r>
              <a:rPr lang="es-ES" sz="900" b="0" i="1" u="none" baseline="0" dirty="0" err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Cooperative</a:t>
            </a:r>
            <a:r>
              <a:rPr lang="es-ES" sz="900" b="0" i="1" u="none" baseline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s-ES" sz="900" b="0" i="1" u="none" baseline="0" dirty="0" err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Oncology</a:t>
            </a:r>
            <a:r>
              <a:rPr lang="es-ES" sz="900" b="0" i="1" u="none" baseline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s-ES" sz="900" b="0" i="1" u="none" baseline="0" dirty="0" err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Group</a:t>
            </a:r>
            <a:endParaRPr lang="es-ES" sz="1000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129" y="6588526"/>
            <a:ext cx="629956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lnSpc>
                <a:spcPct val="90000"/>
              </a:lnSpc>
              <a:spcBef>
                <a:spcPts val="300"/>
              </a:spcBef>
            </a:pPr>
            <a:r>
              <a:rPr lang="es-ES" sz="1000" b="0" i="0" u="none" baseline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1. </a:t>
            </a:r>
            <a:r>
              <a:rPr lang="es-ES" sz="1000" b="0" i="0" u="none" baseline="0" dirty="0" err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Janjigian</a:t>
            </a:r>
            <a:r>
              <a:rPr lang="es-ES" sz="1000" b="0" i="0" u="none" baseline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 et al. </a:t>
            </a:r>
            <a:r>
              <a:rPr lang="es-ES" sz="1000" b="0" i="1" u="none" baseline="0" dirty="0" err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Cancer</a:t>
            </a:r>
            <a:r>
              <a:rPr lang="es-ES" sz="1000" b="0" i="1" u="none" baseline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s-ES" sz="1000" b="0" i="1" u="none" baseline="0" dirty="0" err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Discovery</a:t>
            </a:r>
            <a:r>
              <a:rPr lang="es-ES" sz="1000" b="0" i="0" u="none" baseline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. 2014 </a:t>
            </a:r>
            <a:r>
              <a:rPr lang="es-ES" sz="1000" b="0" i="0" u="none" baseline="0" dirty="0">
                <a:solidFill>
                  <a:prstClr val="black"/>
                </a:solidFill>
              </a:rPr>
              <a:t>Jul 29. [Publicación electrónica previa a la publicación impresa].</a:t>
            </a:r>
            <a:endParaRPr lang="es-ES" sz="1000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581656"/>
              </p:ext>
            </p:extLst>
          </p:nvPr>
        </p:nvGraphicFramePr>
        <p:xfrm>
          <a:off x="673100" y="1270000"/>
          <a:ext cx="8064500" cy="4499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7750"/>
                <a:gridCol w="1465598"/>
                <a:gridCol w="1530576"/>
                <a:gridCol w="1530576"/>
              </a:tblGrid>
              <a:tr h="32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charset="-120"/>
                        <a:cs typeface="Arial" pitchFamily="34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05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b="1" i="0" u="none" baseline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Estado mutacional T790M </a:t>
                      </a:r>
                      <a:r>
                        <a:rPr lang="es-ES" sz="105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/>
                      </a:r>
                      <a:br>
                        <a:rPr lang="es-ES" sz="105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</a:br>
                      <a:r>
                        <a:rPr lang="es-ES" sz="1050" b="1" i="0" u="none" baseline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(disponible en 124 pacientes)</a:t>
                      </a:r>
                      <a:endParaRPr lang="es-ES" sz="105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14162" marR="1416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charset="-120"/>
                        <a:cs typeface="Arial" pitchFamily="34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b="1" i="0" u="none" baseline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</a:t>
                      </a:r>
                      <a:endParaRPr lang="es-ES" sz="105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b="1" i="0" u="none" baseline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T790M+</a:t>
                      </a:r>
                      <a:endParaRPr lang="es-ES" sz="105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b="1" i="0" u="none" baseline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T790M-</a:t>
                      </a:r>
                      <a:endParaRPr lang="es-ES" sz="105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Pacientes, n (%)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126 (100)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71 (100)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53 (100)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Mediana de edad en el momento basal, años (intervalo)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59 (31-82)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58 (31-82)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60 (40-79)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Sexo, n (%)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charset="-120"/>
                        <a:cs typeface="Arial" pitchFamily="34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charset="-120"/>
                        <a:cs typeface="Arial" pitchFamily="34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charset="-120"/>
                        <a:cs typeface="Arial" pitchFamily="34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239"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Varones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33 (26)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20 (28)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12 (23)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239"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Mujeres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93 (74)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51 (72)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41 (77)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Raza, n (%)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charset="-120"/>
                        <a:cs typeface="Arial" pitchFamily="34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charset="-120"/>
                        <a:cs typeface="Arial" pitchFamily="34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charset="-120"/>
                        <a:cs typeface="Arial" pitchFamily="34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239"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Indio americano o nativo de Alaska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2 (2)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1 (1)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1 (2)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239"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Asiática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19 (15)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12 (17)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7 (13)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239"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Negra/afroamericana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10 (8)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7 (10)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3 (6)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239"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Blanca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95 (75)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51 (72)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42 (79)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CF del ECOG, n (%)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charset="-120"/>
                        <a:cs typeface="Arial" pitchFamily="34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charset="-120"/>
                        <a:cs typeface="Arial" pitchFamily="34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charset="-120"/>
                        <a:cs typeface="Arial" pitchFamily="34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239"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0</a:t>
                      </a:r>
                      <a:endParaRPr kumimoji="0" lang="es-E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charset="-120"/>
                        <a:cs typeface="Arial" pitchFamily="34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27 (21)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17 (24)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10 (19)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239"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≥ 1</a:t>
                      </a:r>
                      <a:endParaRPr kumimoji="0" lang="es-E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charset="-120"/>
                        <a:cs typeface="Arial" pitchFamily="34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99 (79)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54 (76)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43 (81)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Mediana de tiempo desde el diagnóstico</a:t>
                      </a:r>
                      <a:r>
                        <a:rPr kumimoji="0" lang="es-ES" sz="1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a</a:t>
                      </a: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, años (intervalo)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2 (0,5</a:t>
                      </a:r>
                      <a:r>
                        <a:rPr kumimoji="0" lang="es-ES" sz="1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b</a:t>
                      </a: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-11)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2 (0,5</a:t>
                      </a:r>
                      <a:r>
                        <a:rPr kumimoji="0" lang="es-ES" sz="1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b</a:t>
                      </a: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-11)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2 (1-7)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Mediana de la duración del tratamiento con </a:t>
                      </a: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TKI </a:t>
                      </a:r>
                      <a:r>
                        <a:rPr kumimoji="0" lang="es-E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del EGFR </a:t>
                      </a:r>
                      <a:r>
                        <a:rPr kumimoji="0" lang="es-E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previo</a:t>
                      </a:r>
                      <a:r>
                        <a:rPr kumimoji="0" lang="es-ES" sz="10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c</a:t>
                      </a:r>
                      <a:r>
                        <a:rPr kumimoji="0" lang="es-E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, años (intervalo)</a:t>
                      </a:r>
                      <a:endParaRPr kumimoji="0" lang="es-ES" altLang="zh-TW" sz="1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charset="-120"/>
                        <a:cs typeface="Arial" pitchFamily="34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1 (0-7)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2 (0-7)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1 (0-6)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Quimioterapia previa, n (%)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charset="-120"/>
                        <a:cs typeface="Arial" pitchFamily="34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charset="-120"/>
                        <a:cs typeface="Arial" pitchFamily="34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charset="-120"/>
                        <a:cs typeface="Arial" pitchFamily="34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239"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0-1 línea</a:t>
                      </a:r>
                      <a:endParaRPr kumimoji="0" lang="es-E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charset="-120"/>
                        <a:cs typeface="Arial" pitchFamily="34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61 (48)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32 (45)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28 (53)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239"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≥ 2 líneas</a:t>
                      </a:r>
                      <a:endParaRPr kumimoji="0" lang="es-E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charset="-120"/>
                        <a:cs typeface="Arial" pitchFamily="34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65 (52)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39 (55)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25 (47)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Estado mutacional de EGFR, n (%)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charset="-120"/>
                        <a:cs typeface="Arial" pitchFamily="34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charset="-120"/>
                        <a:cs typeface="Arial" pitchFamily="34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charset="-120"/>
                        <a:cs typeface="Arial" pitchFamily="34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239"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Del 19+</a:t>
                      </a:r>
                      <a:endParaRPr kumimoji="0" lang="es-E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charset="-120"/>
                        <a:cs typeface="Arial" pitchFamily="34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78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44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34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239"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L858R+</a:t>
                      </a:r>
                      <a:endParaRPr kumimoji="0" lang="es-E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charset="-120"/>
                        <a:cs typeface="Arial" pitchFamily="34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41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24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15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239"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Otros</a:t>
                      </a:r>
                      <a:r>
                        <a:rPr kumimoji="0" lang="es-ES" sz="1000" b="0" i="0" u="none" strike="noStrike" kern="1200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d</a:t>
                      </a:r>
                      <a:endParaRPr kumimoji="0" lang="es-ES" sz="1000" b="0" i="0" u="none" strike="noStrike" kern="1200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charset="-120"/>
                        <a:cs typeface="Arial" pitchFamily="34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4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2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2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239"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EGFR no mutado</a:t>
                      </a:r>
                      <a:r>
                        <a:rPr kumimoji="0" lang="es-ES" sz="1000" b="0" i="0" u="none" strike="noStrike" kern="1200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e</a:t>
                      </a:r>
                      <a:endParaRPr kumimoji="0" lang="es-ES" sz="1000" b="0" i="0" u="none" strike="noStrike" kern="1200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charset="-120"/>
                        <a:cs typeface="Arial" pitchFamily="34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3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1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charset="-120"/>
                          <a:cs typeface="Arial" pitchFamily="34" charset="0"/>
                        </a:rPr>
                        <a:t>2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7519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Mecanismos de resistencia a los </a:t>
            </a:r>
            <a:r>
              <a:rPr lang="es-ES" b="1" dirty="0" err="1" smtClean="0">
                <a:solidFill>
                  <a:schemeClr val="accent1"/>
                </a:solidFill>
              </a:rPr>
              <a:t>TKi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491880" y="6309320"/>
            <a:ext cx="517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err="1"/>
              <a:t>Nature</a:t>
            </a:r>
            <a:r>
              <a:rPr lang="es-ES" i="1" dirty="0"/>
              <a:t> </a:t>
            </a:r>
            <a:r>
              <a:rPr lang="es-ES" i="1" dirty="0" err="1"/>
              <a:t>Reviews</a:t>
            </a:r>
            <a:r>
              <a:rPr lang="es-ES" i="1" dirty="0"/>
              <a:t> </a:t>
            </a:r>
            <a:r>
              <a:rPr lang="es-ES" i="1" dirty="0" err="1"/>
              <a:t>Clinical</a:t>
            </a:r>
            <a:r>
              <a:rPr lang="es-ES" i="1" dirty="0"/>
              <a:t> </a:t>
            </a:r>
            <a:r>
              <a:rPr lang="es-ES" i="1" dirty="0" err="1"/>
              <a:t>Oncology</a:t>
            </a:r>
            <a:r>
              <a:rPr lang="es-ES" dirty="0"/>
              <a:t> </a:t>
            </a:r>
            <a:r>
              <a:rPr lang="es-ES" b="1" dirty="0"/>
              <a:t>11</a:t>
            </a:r>
            <a:r>
              <a:rPr lang="es-ES" dirty="0"/>
              <a:t>, 473–481 (2014)</a:t>
            </a:r>
          </a:p>
        </p:txBody>
      </p:sp>
      <p:pic>
        <p:nvPicPr>
          <p:cNvPr id="4" name="Imagen 3" descr="Captura de pantalla 2015-04-21 a las 6.58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8496944" cy="443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097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ound Same Side Corner Rectangle 113"/>
          <p:cNvSpPr/>
          <p:nvPr/>
        </p:nvSpPr>
        <p:spPr>
          <a:xfrm rot="10800000">
            <a:off x="1035773" y="3853060"/>
            <a:ext cx="4180956" cy="2098521"/>
          </a:xfrm>
          <a:prstGeom prst="round2SameRect">
            <a:avLst>
              <a:gd name="adj1" fmla="val 4503"/>
              <a:gd name="adj2" fmla="val 0"/>
            </a:avLst>
          </a:prstGeom>
          <a:solidFill>
            <a:schemeClr val="bg1"/>
          </a:solidFill>
          <a:ln w="127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15" name="Round Same Side Corner Rectangle 114"/>
          <p:cNvSpPr/>
          <p:nvPr/>
        </p:nvSpPr>
        <p:spPr>
          <a:xfrm>
            <a:off x="1035776" y="3542758"/>
            <a:ext cx="4180953" cy="31030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rtl="0">
              <a:spcBef>
                <a:spcPct val="0"/>
              </a:spcBef>
            </a:pPr>
            <a:r>
              <a:rPr lang="es-ES" sz="1400" b="0" i="0" u="none" baseline="0" dirty="0" smtClean="0">
                <a:solidFill>
                  <a:schemeClr val="bg1"/>
                </a:solidFill>
              </a:rPr>
              <a:t>SLP </a:t>
            </a:r>
            <a:r>
              <a:rPr lang="es-ES" sz="1400" b="0" i="0" u="none" baseline="0" dirty="0">
                <a:solidFill>
                  <a:schemeClr val="bg1"/>
                </a:solidFill>
              </a:rPr>
              <a:t>según el estado </a:t>
            </a:r>
            <a:r>
              <a:rPr lang="es-ES" sz="1400" b="0" i="0" u="none" baseline="0" dirty="0" err="1">
                <a:solidFill>
                  <a:schemeClr val="bg1"/>
                </a:solidFill>
              </a:rPr>
              <a:t>mutacional</a:t>
            </a:r>
            <a:r>
              <a:rPr lang="es-ES" sz="1400" b="0" i="0" u="none" baseline="0" dirty="0">
                <a:solidFill>
                  <a:schemeClr val="bg1"/>
                </a:solidFill>
              </a:rPr>
              <a:t> T790M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278" name="Round Same Side Corner Rectangle 277"/>
          <p:cNvSpPr/>
          <p:nvPr/>
        </p:nvSpPr>
        <p:spPr>
          <a:xfrm>
            <a:off x="1020572" y="1200774"/>
            <a:ext cx="7086845" cy="583246"/>
          </a:xfrm>
          <a:prstGeom prst="round2SameRect">
            <a:avLst/>
          </a:prstGeom>
          <a:solidFill>
            <a:schemeClr val="accent1"/>
          </a:solidFill>
          <a:ln w="127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white"/>
              </a:solidFill>
            </a:endParaRPr>
          </a:p>
        </p:txBody>
      </p:sp>
      <p:sp>
        <p:nvSpPr>
          <p:cNvPr id="279" name="Round Same Side Corner Rectangle 278"/>
          <p:cNvSpPr/>
          <p:nvPr/>
        </p:nvSpPr>
        <p:spPr>
          <a:xfrm rot="10800000">
            <a:off x="1020571" y="1784020"/>
            <a:ext cx="7086847" cy="1708859"/>
          </a:xfrm>
          <a:prstGeom prst="round2SameRect">
            <a:avLst>
              <a:gd name="adj1" fmla="val 5801"/>
              <a:gd name="adj2" fmla="val 0"/>
            </a:avLst>
          </a:prstGeom>
          <a:solidFill>
            <a:schemeClr val="bg1"/>
          </a:solidFill>
          <a:ln w="127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white"/>
              </a:solidFill>
            </a:endParaRPr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823" y="218197"/>
            <a:ext cx="8550003" cy="798680"/>
          </a:xfrm>
        </p:spPr>
        <p:txBody>
          <a:bodyPr>
            <a:noAutofit/>
          </a:bodyPr>
          <a:lstStyle/>
          <a:p>
            <a:pPr algn="l" rtl="0"/>
            <a:r>
              <a:rPr lang="es-ES" sz="3200" b="0" i="0" u="none" baseline="0" dirty="0" err="1">
                <a:solidFill>
                  <a:srgbClr val="4F81BD"/>
                </a:solidFill>
              </a:rPr>
              <a:t>AfaCet</a:t>
            </a:r>
            <a:r>
              <a:rPr lang="es-ES" sz="3200" b="0" i="0" u="none" baseline="0" dirty="0">
                <a:solidFill>
                  <a:srgbClr val="4F81BD"/>
                </a:solidFill>
              </a:rPr>
              <a:t>: Tasas de respuesta confirmadas según RECIST y supervivencia </a:t>
            </a:r>
            <a:r>
              <a:rPr lang="es-ES" sz="3200" dirty="0" smtClean="0">
                <a:solidFill>
                  <a:srgbClr val="4F81BD"/>
                </a:solidFill>
              </a:rPr>
              <a:t>libre de</a:t>
            </a:r>
            <a:r>
              <a:rPr lang="es-ES" sz="3200" b="0" i="0" u="none" baseline="0" dirty="0" smtClean="0">
                <a:solidFill>
                  <a:srgbClr val="4F81BD"/>
                </a:solidFill>
              </a:rPr>
              <a:t> </a:t>
            </a:r>
            <a:r>
              <a:rPr lang="es-ES" sz="3200" b="0" i="0" u="none" baseline="0" dirty="0">
                <a:solidFill>
                  <a:srgbClr val="4F81BD"/>
                </a:solidFill>
              </a:rPr>
              <a:t>progresión</a:t>
            </a:r>
            <a:endParaRPr lang="es-ES" sz="3200" baseline="30000" dirty="0">
              <a:solidFill>
                <a:srgbClr val="4F81BD"/>
              </a:solidFill>
            </a:endParaRPr>
          </a:p>
        </p:txBody>
      </p:sp>
      <p:graphicFrame>
        <p:nvGraphicFramePr>
          <p:cNvPr id="28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716720"/>
              </p:ext>
            </p:extLst>
          </p:nvPr>
        </p:nvGraphicFramePr>
        <p:xfrm>
          <a:off x="1030030" y="1209830"/>
          <a:ext cx="7084554" cy="2283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790"/>
                <a:gridCol w="1683944"/>
                <a:gridCol w="741685"/>
                <a:gridCol w="948905"/>
                <a:gridCol w="767751"/>
                <a:gridCol w="785479"/>
              </a:tblGrid>
              <a:tr h="31915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baseline="0">
                          <a:solidFill>
                            <a:schemeClr val="bg1"/>
                          </a:solidFill>
                        </a:rPr>
                        <a:t>Cohorte</a:t>
                      </a:r>
                      <a:endParaRPr lang="es-ES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/>
                      <a:endParaRPr lang="es-ES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/>
                      <a:endParaRPr lang="es-ES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33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baseline="0">
                          <a:solidFill>
                            <a:schemeClr val="bg1"/>
                          </a:solidFill>
                        </a:rPr>
                        <a:t>Todos los pacientes</a:t>
                      </a:r>
                      <a:r>
                        <a:rPr lang="es-ES" sz="1100" b="1" i="0" u="none" baseline="3000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100" b="1" i="0" u="none" baseline="0">
                          <a:solidFill>
                            <a:schemeClr val="bg1"/>
                          </a:solidFill>
                        </a:rPr>
                        <a:t>T790M-</a:t>
                      </a:r>
                      <a:r>
                        <a:rPr lang="es-ES" sz="1100" b="1" i="0" u="none" baseline="3000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s-ES" sz="1100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100" b="1" i="0" u="none" baseline="0">
                          <a:solidFill>
                            <a:schemeClr val="bg1"/>
                          </a:solidFill>
                        </a:rPr>
                        <a:t>T790M+</a:t>
                      </a:r>
                      <a:r>
                        <a:rPr lang="es-ES" sz="1100" b="1" i="0" u="none" baseline="3000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s-ES" sz="1100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100" b="1" i="0" u="none" baseline="0">
                          <a:solidFill>
                            <a:schemeClr val="bg1"/>
                          </a:solidFill>
                        </a:rPr>
                        <a:t>Del19</a:t>
                      </a:r>
                      <a:endParaRPr lang="es-E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100" b="1" i="0" u="none" baseline="0">
                          <a:solidFill>
                            <a:schemeClr val="bg1"/>
                          </a:solidFill>
                        </a:rPr>
                        <a:t>L858R</a:t>
                      </a:r>
                      <a:endParaRPr lang="es-E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8459">
                <a:tc>
                  <a:txBody>
                    <a:bodyPr/>
                    <a:lstStyle/>
                    <a:p>
                      <a:pPr algn="l" rtl="0"/>
                      <a:r>
                        <a:rPr lang="es-ES" sz="1100" b="0" i="0" u="non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tratados (n)</a:t>
                      </a:r>
                      <a:endParaRPr lang="es-ES" sz="11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100" b="0" i="0" u="non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126</a:t>
                      </a:r>
                      <a:endParaRPr lang="es-ES" sz="1100" baseline="30000" dirty="0"/>
                    </a:p>
                  </a:txBody>
                  <a:tcPr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100" b="0" i="0" u="non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endParaRPr lang="es-ES" sz="1100" dirty="0"/>
                    </a:p>
                  </a:txBody>
                  <a:tcPr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100" b="0" i="0" u="none" baseline="0"/>
                        <a:t>53</a:t>
                      </a:r>
                      <a:endParaRPr lang="es-ES" sz="1100" dirty="0"/>
                    </a:p>
                  </a:txBody>
                  <a:tcPr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100" b="0" i="0" u="none" baseline="0"/>
                        <a:t>78</a:t>
                      </a:r>
                      <a:endParaRPr lang="es-ES" sz="1100" dirty="0"/>
                    </a:p>
                  </a:txBody>
                  <a:tcPr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100" b="0" i="0" u="none" baseline="0"/>
                        <a:t>41</a:t>
                      </a:r>
                      <a:endParaRPr lang="es-ES" sz="1100" dirty="0"/>
                    </a:p>
                  </a:txBody>
                  <a:tcPr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5281">
                <a:tc>
                  <a:txBody>
                    <a:bodyPr/>
                    <a:lstStyle/>
                    <a:p>
                      <a:pPr algn="l" rtl="0"/>
                      <a:r>
                        <a:rPr lang="es-ES" sz="11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Respuesta RECIST</a:t>
                      </a:r>
                    </a:p>
                    <a:p>
                      <a:pPr indent="-457200" algn="l" rtl="0"/>
                      <a:r>
                        <a:rPr lang="es-ES" sz="11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RO</a:t>
                      </a:r>
                      <a:r>
                        <a:rPr lang="es-ES" sz="1100" b="0" i="0" u="none" kern="1200" baseline="30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s-ES" sz="11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(RC/RP)</a:t>
                      </a:r>
                    </a:p>
                    <a:p>
                      <a:pPr indent="-457200" algn="l" rtl="0"/>
                      <a:r>
                        <a:rPr lang="es-ES" sz="11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EE</a:t>
                      </a:r>
                    </a:p>
                    <a:p>
                      <a:pPr indent="-457200" algn="l" rtl="0"/>
                      <a:r>
                        <a:rPr lang="es-ES" sz="11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RO no confirmada</a:t>
                      </a:r>
                      <a:endParaRPr lang="es-ES" sz="11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100" b="0" i="0" u="non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89 (71)</a:t>
                      </a:r>
                    </a:p>
                    <a:p>
                      <a:pPr algn="ctr" rtl="0"/>
                      <a:r>
                        <a:rPr lang="es-ES" sz="1100" b="0" i="0" u="non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 (29)</a:t>
                      </a:r>
                    </a:p>
                    <a:p>
                      <a:pPr algn="ctr" rtl="0"/>
                      <a:r>
                        <a:rPr lang="es-ES" sz="1100" b="0" i="0" u="non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 (41)</a:t>
                      </a:r>
                    </a:p>
                    <a:p>
                      <a:pPr algn="ctr" rtl="0"/>
                      <a:r>
                        <a:rPr lang="es-ES" sz="1100" b="0" i="0" u="non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(4)</a:t>
                      </a:r>
                      <a:endParaRPr lang="es-ES" sz="1100" dirty="0"/>
                    </a:p>
                  </a:txBody>
                  <a:tcPr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100" b="0" i="0" u="none" baseline="0"/>
                        <a:t>54 (76)</a:t>
                      </a:r>
                    </a:p>
                    <a:p>
                      <a:pPr algn="ctr" rtl="0"/>
                      <a:r>
                        <a:rPr lang="es-ES" sz="1100" b="0" i="0" u="none" baseline="0"/>
                        <a:t>23 (32)</a:t>
                      </a:r>
                    </a:p>
                    <a:p>
                      <a:pPr algn="ctr" rtl="0"/>
                      <a:r>
                        <a:rPr lang="es-ES" sz="1100" b="0" i="0" u="none" baseline="0"/>
                        <a:t>31 (44)</a:t>
                      </a:r>
                    </a:p>
                    <a:p>
                      <a:pPr algn="ctr" rtl="0"/>
                      <a:r>
                        <a:rPr lang="es-ES" sz="1100" b="0" i="0" u="none" baseline="0"/>
                        <a:t>4 (6)</a:t>
                      </a:r>
                      <a:endParaRPr lang="es-ES" sz="1100" dirty="0"/>
                    </a:p>
                  </a:txBody>
                  <a:tcPr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100" b="0" i="0" u="non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 (62)</a:t>
                      </a:r>
                    </a:p>
                    <a:p>
                      <a:pPr algn="ctr" rtl="0"/>
                      <a:r>
                        <a:rPr lang="es-ES" sz="1100" b="0" i="0" u="non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(25)</a:t>
                      </a:r>
                    </a:p>
                    <a:p>
                      <a:pPr algn="ctr" rtl="0"/>
                      <a:r>
                        <a:rPr lang="es-ES" sz="1100" b="0" i="0" u="non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(38)</a:t>
                      </a:r>
                    </a:p>
                    <a:p>
                      <a:pPr algn="ctr" rtl="0"/>
                      <a:r>
                        <a:rPr lang="es-ES" sz="1100" b="0" i="0" u="non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(2)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100" b="0" i="0" u="none" baseline="0"/>
                        <a:t>48 (62)</a:t>
                      </a:r>
                    </a:p>
                    <a:p>
                      <a:pPr algn="ctr" rtl="0"/>
                      <a:r>
                        <a:rPr lang="es-ES" sz="1100" b="0" i="0" u="none" baseline="0"/>
                        <a:t>23 (29)</a:t>
                      </a:r>
                    </a:p>
                    <a:p>
                      <a:pPr algn="ctr" rtl="0"/>
                      <a:r>
                        <a:rPr lang="es-ES" sz="1100" b="0" i="0" u="none" baseline="0"/>
                        <a:t>25 (32)</a:t>
                      </a:r>
                    </a:p>
                    <a:p>
                      <a:pPr algn="ctr" rtl="0"/>
                      <a:r>
                        <a:rPr lang="es-ES" sz="1100" b="0" i="0" u="none" baseline="0"/>
                        <a:t>3 (4)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100" b="0" i="0" u="none" baseline="0"/>
                        <a:t>34 (83)</a:t>
                      </a:r>
                    </a:p>
                    <a:p>
                      <a:pPr algn="ctr" rtl="0"/>
                      <a:r>
                        <a:rPr lang="es-ES" sz="1100" b="0" i="0" u="none" baseline="0"/>
                        <a:t>14 (34)</a:t>
                      </a:r>
                    </a:p>
                    <a:p>
                      <a:pPr algn="ctr" rtl="0"/>
                      <a:r>
                        <a:rPr lang="es-ES" sz="1100" b="0" i="0" u="none" baseline="0"/>
                        <a:t>20 (49)</a:t>
                      </a:r>
                    </a:p>
                    <a:p>
                      <a:pPr algn="ctr" rtl="0"/>
                      <a:r>
                        <a:rPr lang="es-ES" sz="1100" b="0" i="0" u="none" baseline="0"/>
                        <a:t>1 (2)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5218">
                <a:tc>
                  <a:txBody>
                    <a:bodyPr/>
                    <a:lstStyle/>
                    <a:p>
                      <a:pPr algn="l" rtl="0"/>
                      <a:r>
                        <a:rPr lang="es-ES" sz="1100" b="0" i="0" u="non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  <a:p>
                      <a:pPr algn="l" rtl="0"/>
                      <a:r>
                        <a:rPr lang="es-ES" sz="1100" b="0" i="0" u="non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RC/RP &lt; 35 d seguida por PE</a:t>
                      </a:r>
                    </a:p>
                    <a:p>
                      <a:pPr algn="l" rtl="0"/>
                      <a:r>
                        <a:rPr lang="es-ES" sz="1100" b="0" i="0" u="non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EE &lt; 35d seguida por PE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100" b="0" i="0" u="non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(21)</a:t>
                      </a:r>
                    </a:p>
                    <a:p>
                      <a:pPr algn="ctr" rtl="0"/>
                      <a:r>
                        <a:rPr lang="es-ES" sz="1100" b="0" i="0" u="non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(2)</a:t>
                      </a:r>
                    </a:p>
                    <a:p>
                      <a:pPr algn="ctr" rtl="0"/>
                      <a:r>
                        <a:rPr lang="es-ES" sz="1100" b="0" i="0" u="non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(12)</a:t>
                      </a:r>
                      <a:endParaRPr lang="es-ES" sz="1100" dirty="0"/>
                    </a:p>
                  </a:txBody>
                  <a:tcPr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100" b="0" i="0" u="none" baseline="0"/>
                        <a:t>14 (20)</a:t>
                      </a:r>
                    </a:p>
                    <a:p>
                      <a:pPr algn="ctr" rtl="0"/>
                      <a:r>
                        <a:rPr lang="es-ES" sz="1100" b="0" i="0" u="none" baseline="0"/>
                        <a:t>1 (1)</a:t>
                      </a:r>
                    </a:p>
                    <a:p>
                      <a:pPr algn="ctr" rtl="0"/>
                      <a:r>
                        <a:rPr lang="es-ES" sz="1100" b="0" i="0" u="none" baseline="0"/>
                        <a:t>8 (11)</a:t>
                      </a:r>
                      <a:endParaRPr lang="es-ES" sz="1100" dirty="0"/>
                    </a:p>
                  </a:txBody>
                  <a:tcPr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100" b="0" i="0" u="non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(25)</a:t>
                      </a:r>
                    </a:p>
                    <a:p>
                      <a:pPr algn="ctr" rtl="0"/>
                      <a:r>
                        <a:rPr lang="es-ES" sz="1100" b="0" i="0" u="non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(4)</a:t>
                      </a:r>
                    </a:p>
                    <a:p>
                      <a:pPr algn="ctr" rtl="0"/>
                      <a:r>
                        <a:rPr lang="es-ES" sz="1100" b="0" i="0" u="non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(13)</a:t>
                      </a:r>
                      <a:endParaRPr lang="es-ES" sz="1100" dirty="0"/>
                    </a:p>
                  </a:txBody>
                  <a:tcPr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100" b="0" i="0" u="none" baseline="0"/>
                        <a:t>23 (29)</a:t>
                      </a:r>
                    </a:p>
                    <a:p>
                      <a:pPr algn="ctr" rtl="0"/>
                      <a:r>
                        <a:rPr lang="es-ES" sz="1100" b="0" i="0" u="none" baseline="0"/>
                        <a:t>3 (4)</a:t>
                      </a:r>
                    </a:p>
                    <a:p>
                      <a:pPr algn="ctr" rtl="0"/>
                      <a:r>
                        <a:rPr lang="es-ES" sz="1100" b="0" i="0" u="none" baseline="0"/>
                        <a:t>14 (18)</a:t>
                      </a:r>
                      <a:endParaRPr lang="es-ES" sz="1100" dirty="0"/>
                    </a:p>
                  </a:txBody>
                  <a:tcPr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100" b="0" i="0" u="none" baseline="0" dirty="0"/>
                        <a:t>4 (10)</a:t>
                      </a:r>
                    </a:p>
                    <a:p>
                      <a:pPr algn="ctr" rtl="0"/>
                      <a:r>
                        <a:rPr lang="es-ES" sz="1100" b="0" i="0" u="none" baseline="0" dirty="0"/>
                        <a:t>0 (0)</a:t>
                      </a:r>
                    </a:p>
                    <a:p>
                      <a:pPr algn="ctr" rtl="0"/>
                      <a:r>
                        <a:rPr lang="es-ES" sz="1100" b="0" i="0" u="none" baseline="0" dirty="0"/>
                        <a:t>1 (2)</a:t>
                      </a:r>
                      <a:endParaRPr lang="es-ES" sz="1100" dirty="0"/>
                    </a:p>
                  </a:txBody>
                  <a:tcPr anchor="ctr">
                    <a:lnL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71" name="TextBox 270"/>
          <p:cNvSpPr txBox="1"/>
          <p:nvPr/>
        </p:nvSpPr>
        <p:spPr>
          <a:xfrm>
            <a:off x="60955" y="6031170"/>
            <a:ext cx="8656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ES" sz="1000" b="0" i="0" u="none" baseline="30000">
                <a:solidFill>
                  <a:prstClr val="black"/>
                </a:solidFill>
              </a:rPr>
              <a:t>a</a:t>
            </a:r>
            <a:r>
              <a:rPr lang="es-ES" sz="1000" b="0" i="0" u="none" baseline="0">
                <a:solidFill>
                  <a:prstClr val="black"/>
                </a:solidFill>
              </a:rPr>
              <a:t>Se incluyen 2 pacientes en los que se desconocía el estado T790M debido a la insuficiencia de muestras de tejido para el estudio; </a:t>
            </a:r>
            <a:r>
              <a:rPr lang="es-ES" sz="1000" b="0" i="0" u="none" baseline="30000">
                <a:solidFill>
                  <a:prstClr val="black"/>
                </a:solidFill>
              </a:rPr>
              <a:t>b</a:t>
            </a:r>
            <a:r>
              <a:rPr lang="es-ES" sz="1000" b="0" i="0" u="none" baseline="0">
                <a:solidFill>
                  <a:prstClr val="black"/>
                </a:solidFill>
              </a:rPr>
              <a:t>Disponible en 124 de 126 pacientes tratados.</a:t>
            </a:r>
          </a:p>
          <a:p>
            <a:pPr algn="l" rtl="0"/>
            <a:r>
              <a:rPr lang="es-ES" sz="1000" b="0" i="0" u="none" baseline="30000">
                <a:solidFill>
                  <a:prstClr val="black"/>
                </a:solidFill>
              </a:rPr>
              <a:t>c</a:t>
            </a:r>
            <a:r>
              <a:rPr lang="es-ES" sz="1000" b="0" i="0" u="none" baseline="0">
                <a:solidFill>
                  <a:prstClr val="black"/>
                </a:solidFill>
              </a:rPr>
              <a:t>Todas las RO fueron RP, no se observaron RC. Abreviatura: d, días.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34846" y="3923735"/>
            <a:ext cx="3967951" cy="1819404"/>
            <a:chOff x="2744406" y="3880674"/>
            <a:chExt cx="3967951" cy="1819404"/>
          </a:xfrm>
        </p:grpSpPr>
        <p:sp>
          <p:nvSpPr>
            <p:cNvPr id="10" name="Freeform 9"/>
            <p:cNvSpPr/>
            <p:nvPr/>
          </p:nvSpPr>
          <p:spPr>
            <a:xfrm>
              <a:off x="3250406" y="3931444"/>
              <a:ext cx="3281363" cy="1328737"/>
            </a:xfrm>
            <a:custGeom>
              <a:avLst/>
              <a:gdLst>
                <a:gd name="connsiteX0" fmla="*/ 0 w 3281363"/>
                <a:gd name="connsiteY0" fmla="*/ 0 h 1328737"/>
                <a:gd name="connsiteX1" fmla="*/ 0 w 3281363"/>
                <a:gd name="connsiteY1" fmla="*/ 0 h 1328737"/>
                <a:gd name="connsiteX2" fmla="*/ 21432 w 3281363"/>
                <a:gd name="connsiteY2" fmla="*/ 4762 h 1328737"/>
                <a:gd name="connsiteX3" fmla="*/ 35719 w 3281363"/>
                <a:gd name="connsiteY3" fmla="*/ 14287 h 1328737"/>
                <a:gd name="connsiteX4" fmla="*/ 54769 w 3281363"/>
                <a:gd name="connsiteY4" fmla="*/ 19050 h 1328737"/>
                <a:gd name="connsiteX5" fmla="*/ 76200 w 3281363"/>
                <a:gd name="connsiteY5" fmla="*/ 26194 h 1328737"/>
                <a:gd name="connsiteX6" fmla="*/ 119063 w 3281363"/>
                <a:gd name="connsiteY6" fmla="*/ 28575 h 1328737"/>
                <a:gd name="connsiteX7" fmla="*/ 123825 w 3281363"/>
                <a:gd name="connsiteY7" fmla="*/ 35719 h 1328737"/>
                <a:gd name="connsiteX8" fmla="*/ 130969 w 3281363"/>
                <a:gd name="connsiteY8" fmla="*/ 38100 h 1328737"/>
                <a:gd name="connsiteX9" fmla="*/ 147638 w 3281363"/>
                <a:gd name="connsiteY9" fmla="*/ 40481 h 1328737"/>
                <a:gd name="connsiteX10" fmla="*/ 161925 w 3281363"/>
                <a:gd name="connsiteY10" fmla="*/ 45244 h 1328737"/>
                <a:gd name="connsiteX11" fmla="*/ 166688 w 3281363"/>
                <a:gd name="connsiteY11" fmla="*/ 59531 h 1328737"/>
                <a:gd name="connsiteX12" fmla="*/ 169069 w 3281363"/>
                <a:gd name="connsiteY12" fmla="*/ 69056 h 1328737"/>
                <a:gd name="connsiteX13" fmla="*/ 178594 w 3281363"/>
                <a:gd name="connsiteY13" fmla="*/ 83344 h 1328737"/>
                <a:gd name="connsiteX14" fmla="*/ 185738 w 3281363"/>
                <a:gd name="connsiteY14" fmla="*/ 85725 h 1328737"/>
                <a:gd name="connsiteX15" fmla="*/ 188119 w 3281363"/>
                <a:gd name="connsiteY15" fmla="*/ 92869 h 1328737"/>
                <a:gd name="connsiteX16" fmla="*/ 192882 w 3281363"/>
                <a:gd name="connsiteY16" fmla="*/ 100012 h 1328737"/>
                <a:gd name="connsiteX17" fmla="*/ 202407 w 3281363"/>
                <a:gd name="connsiteY17" fmla="*/ 121444 h 1328737"/>
                <a:gd name="connsiteX18" fmla="*/ 207169 w 3281363"/>
                <a:gd name="connsiteY18" fmla="*/ 135731 h 1328737"/>
                <a:gd name="connsiteX19" fmla="*/ 209550 w 3281363"/>
                <a:gd name="connsiteY19" fmla="*/ 142875 h 1328737"/>
                <a:gd name="connsiteX20" fmla="*/ 211932 w 3281363"/>
                <a:gd name="connsiteY20" fmla="*/ 152400 h 1328737"/>
                <a:gd name="connsiteX21" fmla="*/ 214313 w 3281363"/>
                <a:gd name="connsiteY21" fmla="*/ 161925 h 1328737"/>
                <a:gd name="connsiteX22" fmla="*/ 290513 w 3281363"/>
                <a:gd name="connsiteY22" fmla="*/ 161925 h 1328737"/>
                <a:gd name="connsiteX23" fmla="*/ 335757 w 3281363"/>
                <a:gd name="connsiteY23" fmla="*/ 207169 h 1328737"/>
                <a:gd name="connsiteX24" fmla="*/ 388144 w 3281363"/>
                <a:gd name="connsiteY24" fmla="*/ 207169 h 1328737"/>
                <a:gd name="connsiteX25" fmla="*/ 388144 w 3281363"/>
                <a:gd name="connsiteY25" fmla="*/ 230981 h 1328737"/>
                <a:gd name="connsiteX26" fmla="*/ 390525 w 3281363"/>
                <a:gd name="connsiteY26" fmla="*/ 247650 h 1328737"/>
                <a:gd name="connsiteX27" fmla="*/ 397669 w 3281363"/>
                <a:gd name="connsiteY27" fmla="*/ 266700 h 1328737"/>
                <a:gd name="connsiteX28" fmla="*/ 404813 w 3281363"/>
                <a:gd name="connsiteY28" fmla="*/ 273844 h 1328737"/>
                <a:gd name="connsiteX29" fmla="*/ 409575 w 3281363"/>
                <a:gd name="connsiteY29" fmla="*/ 280987 h 1328737"/>
                <a:gd name="connsiteX30" fmla="*/ 411957 w 3281363"/>
                <a:gd name="connsiteY30" fmla="*/ 297656 h 1328737"/>
                <a:gd name="connsiteX31" fmla="*/ 414338 w 3281363"/>
                <a:gd name="connsiteY31" fmla="*/ 311944 h 1328737"/>
                <a:gd name="connsiteX32" fmla="*/ 423863 w 3281363"/>
                <a:gd name="connsiteY32" fmla="*/ 361950 h 1328737"/>
                <a:gd name="connsiteX33" fmla="*/ 442913 w 3281363"/>
                <a:gd name="connsiteY33" fmla="*/ 373856 h 1328737"/>
                <a:gd name="connsiteX34" fmla="*/ 450057 w 3281363"/>
                <a:gd name="connsiteY34" fmla="*/ 376237 h 1328737"/>
                <a:gd name="connsiteX35" fmla="*/ 464344 w 3281363"/>
                <a:gd name="connsiteY35" fmla="*/ 383381 h 1328737"/>
                <a:gd name="connsiteX36" fmla="*/ 478632 w 3281363"/>
                <a:gd name="connsiteY36" fmla="*/ 390525 h 1328737"/>
                <a:gd name="connsiteX37" fmla="*/ 485775 w 3281363"/>
                <a:gd name="connsiteY37" fmla="*/ 400050 h 1328737"/>
                <a:gd name="connsiteX38" fmla="*/ 564357 w 3281363"/>
                <a:gd name="connsiteY38" fmla="*/ 407194 h 1328737"/>
                <a:gd name="connsiteX39" fmla="*/ 633413 w 3281363"/>
                <a:gd name="connsiteY39" fmla="*/ 485775 h 1328737"/>
                <a:gd name="connsiteX40" fmla="*/ 642938 w 3281363"/>
                <a:gd name="connsiteY40" fmla="*/ 485775 h 1328737"/>
                <a:gd name="connsiteX41" fmla="*/ 645319 w 3281363"/>
                <a:gd name="connsiteY41" fmla="*/ 485775 h 1328737"/>
                <a:gd name="connsiteX42" fmla="*/ 673894 w 3281363"/>
                <a:gd name="connsiteY42" fmla="*/ 483394 h 1328737"/>
                <a:gd name="connsiteX43" fmla="*/ 688182 w 3281363"/>
                <a:gd name="connsiteY43" fmla="*/ 492919 h 1328737"/>
                <a:gd name="connsiteX44" fmla="*/ 721519 w 3281363"/>
                <a:gd name="connsiteY44" fmla="*/ 495300 h 1328737"/>
                <a:gd name="connsiteX45" fmla="*/ 764382 w 3281363"/>
                <a:gd name="connsiteY45" fmla="*/ 495300 h 1328737"/>
                <a:gd name="connsiteX46" fmla="*/ 783432 w 3281363"/>
                <a:gd name="connsiteY46" fmla="*/ 497681 h 1328737"/>
                <a:gd name="connsiteX47" fmla="*/ 809625 w 3281363"/>
                <a:gd name="connsiteY47" fmla="*/ 504825 h 1328737"/>
                <a:gd name="connsiteX48" fmla="*/ 816769 w 3281363"/>
                <a:gd name="connsiteY48" fmla="*/ 507206 h 1328737"/>
                <a:gd name="connsiteX49" fmla="*/ 823913 w 3281363"/>
                <a:gd name="connsiteY49" fmla="*/ 509587 h 1328737"/>
                <a:gd name="connsiteX50" fmla="*/ 826294 w 3281363"/>
                <a:gd name="connsiteY50" fmla="*/ 516731 h 1328737"/>
                <a:gd name="connsiteX51" fmla="*/ 840582 w 3281363"/>
                <a:gd name="connsiteY51" fmla="*/ 521494 h 1328737"/>
                <a:gd name="connsiteX52" fmla="*/ 842963 w 3281363"/>
                <a:gd name="connsiteY52" fmla="*/ 528637 h 1328737"/>
                <a:gd name="connsiteX53" fmla="*/ 869157 w 3281363"/>
                <a:gd name="connsiteY53" fmla="*/ 540544 h 1328737"/>
                <a:gd name="connsiteX54" fmla="*/ 876300 w 3281363"/>
                <a:gd name="connsiteY54" fmla="*/ 542925 h 1328737"/>
                <a:gd name="connsiteX55" fmla="*/ 883444 w 3281363"/>
                <a:gd name="connsiteY55" fmla="*/ 547687 h 1328737"/>
                <a:gd name="connsiteX56" fmla="*/ 902494 w 3281363"/>
                <a:gd name="connsiteY56" fmla="*/ 550069 h 1328737"/>
                <a:gd name="connsiteX57" fmla="*/ 916782 w 3281363"/>
                <a:gd name="connsiteY57" fmla="*/ 554831 h 1328737"/>
                <a:gd name="connsiteX58" fmla="*/ 923925 w 3281363"/>
                <a:gd name="connsiteY58" fmla="*/ 557212 h 1328737"/>
                <a:gd name="connsiteX59" fmla="*/ 928688 w 3281363"/>
                <a:gd name="connsiteY59" fmla="*/ 564356 h 1328737"/>
                <a:gd name="connsiteX60" fmla="*/ 950119 w 3281363"/>
                <a:gd name="connsiteY60" fmla="*/ 576262 h 1328737"/>
                <a:gd name="connsiteX61" fmla="*/ 957263 w 3281363"/>
                <a:gd name="connsiteY61" fmla="*/ 581025 h 1328737"/>
                <a:gd name="connsiteX62" fmla="*/ 964407 w 3281363"/>
                <a:gd name="connsiteY62" fmla="*/ 583406 h 1328737"/>
                <a:gd name="connsiteX63" fmla="*/ 966788 w 3281363"/>
                <a:gd name="connsiteY63" fmla="*/ 590550 h 1328737"/>
                <a:gd name="connsiteX64" fmla="*/ 978694 w 3281363"/>
                <a:gd name="connsiteY64" fmla="*/ 600075 h 1328737"/>
                <a:gd name="connsiteX65" fmla="*/ 983457 w 3281363"/>
                <a:gd name="connsiteY65" fmla="*/ 607219 h 1328737"/>
                <a:gd name="connsiteX66" fmla="*/ 990600 w 3281363"/>
                <a:gd name="connsiteY66" fmla="*/ 611981 h 1328737"/>
                <a:gd name="connsiteX67" fmla="*/ 992982 w 3281363"/>
                <a:gd name="connsiteY67" fmla="*/ 614362 h 1328737"/>
                <a:gd name="connsiteX68" fmla="*/ 1002507 w 3281363"/>
                <a:gd name="connsiteY68" fmla="*/ 619125 h 1328737"/>
                <a:gd name="connsiteX69" fmla="*/ 1019175 w 3281363"/>
                <a:gd name="connsiteY69" fmla="*/ 633412 h 1328737"/>
                <a:gd name="connsiteX70" fmla="*/ 1026319 w 3281363"/>
                <a:gd name="connsiteY70" fmla="*/ 652462 h 1328737"/>
                <a:gd name="connsiteX71" fmla="*/ 1031082 w 3281363"/>
                <a:gd name="connsiteY71" fmla="*/ 676275 h 1328737"/>
                <a:gd name="connsiteX72" fmla="*/ 1026319 w 3281363"/>
                <a:gd name="connsiteY72" fmla="*/ 692944 h 1328737"/>
                <a:gd name="connsiteX73" fmla="*/ 1031082 w 3281363"/>
                <a:gd name="connsiteY73" fmla="*/ 707231 h 1328737"/>
                <a:gd name="connsiteX74" fmla="*/ 1033463 w 3281363"/>
                <a:gd name="connsiteY74" fmla="*/ 714375 h 1328737"/>
                <a:gd name="connsiteX75" fmla="*/ 1040607 w 3281363"/>
                <a:gd name="connsiteY75" fmla="*/ 716756 h 1328737"/>
                <a:gd name="connsiteX76" fmla="*/ 1050132 w 3281363"/>
                <a:gd name="connsiteY76" fmla="*/ 728662 h 1328737"/>
                <a:gd name="connsiteX77" fmla="*/ 1059657 w 3281363"/>
                <a:gd name="connsiteY77" fmla="*/ 742950 h 1328737"/>
                <a:gd name="connsiteX78" fmla="*/ 1066800 w 3281363"/>
                <a:gd name="connsiteY78" fmla="*/ 764381 h 1328737"/>
                <a:gd name="connsiteX79" fmla="*/ 1081088 w 3281363"/>
                <a:gd name="connsiteY79" fmla="*/ 769144 h 1328737"/>
                <a:gd name="connsiteX80" fmla="*/ 1085850 w 3281363"/>
                <a:gd name="connsiteY80" fmla="*/ 776287 h 1328737"/>
                <a:gd name="connsiteX81" fmla="*/ 1133475 w 3281363"/>
                <a:gd name="connsiteY81" fmla="*/ 783431 h 1328737"/>
                <a:gd name="connsiteX82" fmla="*/ 1135857 w 3281363"/>
                <a:gd name="connsiteY82" fmla="*/ 790575 h 1328737"/>
                <a:gd name="connsiteX83" fmla="*/ 1171575 w 3281363"/>
                <a:gd name="connsiteY83" fmla="*/ 788194 h 1328737"/>
                <a:gd name="connsiteX84" fmla="*/ 1200150 w 3281363"/>
                <a:gd name="connsiteY84" fmla="*/ 790575 h 1328737"/>
                <a:gd name="connsiteX85" fmla="*/ 1212057 w 3281363"/>
                <a:gd name="connsiteY85" fmla="*/ 807244 h 1328737"/>
                <a:gd name="connsiteX86" fmla="*/ 1250157 w 3281363"/>
                <a:gd name="connsiteY86" fmla="*/ 809625 h 1328737"/>
                <a:gd name="connsiteX87" fmla="*/ 1273969 w 3281363"/>
                <a:gd name="connsiteY87" fmla="*/ 816769 h 1328737"/>
                <a:gd name="connsiteX88" fmla="*/ 1316832 w 3281363"/>
                <a:gd name="connsiteY88" fmla="*/ 819150 h 1328737"/>
                <a:gd name="connsiteX89" fmla="*/ 1393032 w 3281363"/>
                <a:gd name="connsiteY89" fmla="*/ 819150 h 1328737"/>
                <a:gd name="connsiteX90" fmla="*/ 1397794 w 3281363"/>
                <a:gd name="connsiteY90" fmla="*/ 826294 h 1328737"/>
                <a:gd name="connsiteX91" fmla="*/ 1404938 w 3281363"/>
                <a:gd name="connsiteY91" fmla="*/ 840581 h 1328737"/>
                <a:gd name="connsiteX92" fmla="*/ 1409700 w 3281363"/>
                <a:gd name="connsiteY92" fmla="*/ 854869 h 1328737"/>
                <a:gd name="connsiteX93" fmla="*/ 1412082 w 3281363"/>
                <a:gd name="connsiteY93" fmla="*/ 862012 h 1328737"/>
                <a:gd name="connsiteX94" fmla="*/ 1414463 w 3281363"/>
                <a:gd name="connsiteY94" fmla="*/ 900112 h 1328737"/>
                <a:gd name="connsiteX95" fmla="*/ 1423988 w 3281363"/>
                <a:gd name="connsiteY95" fmla="*/ 914400 h 1328737"/>
                <a:gd name="connsiteX96" fmla="*/ 1428750 w 3281363"/>
                <a:gd name="connsiteY96" fmla="*/ 931069 h 1328737"/>
                <a:gd name="connsiteX97" fmla="*/ 1431132 w 3281363"/>
                <a:gd name="connsiteY97" fmla="*/ 938212 h 1328737"/>
                <a:gd name="connsiteX98" fmla="*/ 1435894 w 3281363"/>
                <a:gd name="connsiteY98" fmla="*/ 954881 h 1328737"/>
                <a:gd name="connsiteX99" fmla="*/ 1440657 w 3281363"/>
                <a:gd name="connsiteY99" fmla="*/ 962025 h 1328737"/>
                <a:gd name="connsiteX100" fmla="*/ 1447800 w 3281363"/>
                <a:gd name="connsiteY100" fmla="*/ 971550 h 1328737"/>
                <a:gd name="connsiteX101" fmla="*/ 1485900 w 3281363"/>
                <a:gd name="connsiteY101" fmla="*/ 971550 h 1328737"/>
                <a:gd name="connsiteX102" fmla="*/ 1493044 w 3281363"/>
                <a:gd name="connsiteY102" fmla="*/ 990600 h 1328737"/>
                <a:gd name="connsiteX103" fmla="*/ 1585913 w 3281363"/>
                <a:gd name="connsiteY103" fmla="*/ 990600 h 1328737"/>
                <a:gd name="connsiteX104" fmla="*/ 1609725 w 3281363"/>
                <a:gd name="connsiteY104" fmla="*/ 1016794 h 1328737"/>
                <a:gd name="connsiteX105" fmla="*/ 1781175 w 3281363"/>
                <a:gd name="connsiteY105" fmla="*/ 1016794 h 1328737"/>
                <a:gd name="connsiteX106" fmla="*/ 1826419 w 3281363"/>
                <a:gd name="connsiteY106" fmla="*/ 1076325 h 1328737"/>
                <a:gd name="connsiteX107" fmla="*/ 1826419 w 3281363"/>
                <a:gd name="connsiteY107" fmla="*/ 1109662 h 1328737"/>
                <a:gd name="connsiteX108" fmla="*/ 1859757 w 3281363"/>
                <a:gd name="connsiteY108" fmla="*/ 1109662 h 1328737"/>
                <a:gd name="connsiteX109" fmla="*/ 1874044 w 3281363"/>
                <a:gd name="connsiteY109" fmla="*/ 1123949 h 1328737"/>
                <a:gd name="connsiteX110" fmla="*/ 1919288 w 3281363"/>
                <a:gd name="connsiteY110" fmla="*/ 1123949 h 1328737"/>
                <a:gd name="connsiteX111" fmla="*/ 1928813 w 3281363"/>
                <a:gd name="connsiteY111" fmla="*/ 1133474 h 1328737"/>
                <a:gd name="connsiteX112" fmla="*/ 1959769 w 3281363"/>
                <a:gd name="connsiteY112" fmla="*/ 1133474 h 1328737"/>
                <a:gd name="connsiteX113" fmla="*/ 1959769 w 3281363"/>
                <a:gd name="connsiteY113" fmla="*/ 1157287 h 1328737"/>
                <a:gd name="connsiteX114" fmla="*/ 2200275 w 3281363"/>
                <a:gd name="connsiteY114" fmla="*/ 1157287 h 1328737"/>
                <a:gd name="connsiteX115" fmla="*/ 2200275 w 3281363"/>
                <a:gd name="connsiteY115" fmla="*/ 1164431 h 1328737"/>
                <a:gd name="connsiteX116" fmla="*/ 2216944 w 3281363"/>
                <a:gd name="connsiteY116" fmla="*/ 1176337 h 1328737"/>
                <a:gd name="connsiteX117" fmla="*/ 2231232 w 3281363"/>
                <a:gd name="connsiteY117" fmla="*/ 1185862 h 1328737"/>
                <a:gd name="connsiteX118" fmla="*/ 2238375 w 3281363"/>
                <a:gd name="connsiteY118" fmla="*/ 1190625 h 1328737"/>
                <a:gd name="connsiteX119" fmla="*/ 2252663 w 3281363"/>
                <a:gd name="connsiteY119" fmla="*/ 1195387 h 1328737"/>
                <a:gd name="connsiteX120" fmla="*/ 2259807 w 3281363"/>
                <a:gd name="connsiteY120" fmla="*/ 1212056 h 1328737"/>
                <a:gd name="connsiteX121" fmla="*/ 2264569 w 3281363"/>
                <a:gd name="connsiteY121" fmla="*/ 1226344 h 1328737"/>
                <a:gd name="connsiteX122" fmla="*/ 2278857 w 3281363"/>
                <a:gd name="connsiteY122" fmla="*/ 1233487 h 1328737"/>
                <a:gd name="connsiteX123" fmla="*/ 2278857 w 3281363"/>
                <a:gd name="connsiteY123" fmla="*/ 1235869 h 1328737"/>
                <a:gd name="connsiteX124" fmla="*/ 2383632 w 3281363"/>
                <a:gd name="connsiteY124" fmla="*/ 1235869 h 1328737"/>
                <a:gd name="connsiteX125" fmla="*/ 2383632 w 3281363"/>
                <a:gd name="connsiteY125" fmla="*/ 1259681 h 1328737"/>
                <a:gd name="connsiteX126" fmla="*/ 2524125 w 3281363"/>
                <a:gd name="connsiteY126" fmla="*/ 1257300 h 1328737"/>
                <a:gd name="connsiteX127" fmla="*/ 2681288 w 3281363"/>
                <a:gd name="connsiteY127" fmla="*/ 1281112 h 1328737"/>
                <a:gd name="connsiteX128" fmla="*/ 2686050 w 3281363"/>
                <a:gd name="connsiteY128" fmla="*/ 1307306 h 1328737"/>
                <a:gd name="connsiteX129" fmla="*/ 3052763 w 3281363"/>
                <a:gd name="connsiteY129" fmla="*/ 1307306 h 1328737"/>
                <a:gd name="connsiteX130" fmla="*/ 3052763 w 3281363"/>
                <a:gd name="connsiteY130" fmla="*/ 1328737 h 1328737"/>
                <a:gd name="connsiteX131" fmla="*/ 3281363 w 3281363"/>
                <a:gd name="connsiteY131" fmla="*/ 1328737 h 132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3281363" h="1328737">
                  <a:moveTo>
                    <a:pt x="0" y="0"/>
                  </a:moveTo>
                  <a:lnTo>
                    <a:pt x="0" y="0"/>
                  </a:lnTo>
                  <a:cubicBezTo>
                    <a:pt x="7144" y="1587"/>
                    <a:pt x="14637" y="2044"/>
                    <a:pt x="21432" y="4762"/>
                  </a:cubicBezTo>
                  <a:cubicBezTo>
                    <a:pt x="26746" y="6888"/>
                    <a:pt x="35719" y="14287"/>
                    <a:pt x="35719" y="14287"/>
                  </a:cubicBezTo>
                  <a:cubicBezTo>
                    <a:pt x="40519" y="28688"/>
                    <a:pt x="34175" y="17466"/>
                    <a:pt x="54769" y="19050"/>
                  </a:cubicBezTo>
                  <a:cubicBezTo>
                    <a:pt x="54781" y="19051"/>
                    <a:pt x="72622" y="25001"/>
                    <a:pt x="76200" y="26194"/>
                  </a:cubicBezTo>
                  <a:cubicBezTo>
                    <a:pt x="89775" y="30721"/>
                    <a:pt x="104775" y="27781"/>
                    <a:pt x="119063" y="28575"/>
                  </a:cubicBezTo>
                  <a:cubicBezTo>
                    <a:pt x="120650" y="30956"/>
                    <a:pt x="121590" y="33931"/>
                    <a:pt x="123825" y="35719"/>
                  </a:cubicBezTo>
                  <a:cubicBezTo>
                    <a:pt x="125785" y="37287"/>
                    <a:pt x="128508" y="37608"/>
                    <a:pt x="130969" y="38100"/>
                  </a:cubicBezTo>
                  <a:cubicBezTo>
                    <a:pt x="136473" y="39201"/>
                    <a:pt x="142082" y="39687"/>
                    <a:pt x="147638" y="40481"/>
                  </a:cubicBezTo>
                  <a:cubicBezTo>
                    <a:pt x="152400" y="42069"/>
                    <a:pt x="160337" y="40482"/>
                    <a:pt x="161925" y="45244"/>
                  </a:cubicBezTo>
                  <a:cubicBezTo>
                    <a:pt x="163513" y="50006"/>
                    <a:pt x="165471" y="54661"/>
                    <a:pt x="166688" y="59531"/>
                  </a:cubicBezTo>
                  <a:cubicBezTo>
                    <a:pt x="167482" y="62706"/>
                    <a:pt x="167605" y="66129"/>
                    <a:pt x="169069" y="69056"/>
                  </a:cubicBezTo>
                  <a:cubicBezTo>
                    <a:pt x="171629" y="74176"/>
                    <a:pt x="175419" y="78581"/>
                    <a:pt x="178594" y="83344"/>
                  </a:cubicBezTo>
                  <a:cubicBezTo>
                    <a:pt x="179986" y="85433"/>
                    <a:pt x="183357" y="84931"/>
                    <a:pt x="185738" y="85725"/>
                  </a:cubicBezTo>
                  <a:cubicBezTo>
                    <a:pt x="186532" y="88106"/>
                    <a:pt x="186996" y="90624"/>
                    <a:pt x="188119" y="92869"/>
                  </a:cubicBezTo>
                  <a:cubicBezTo>
                    <a:pt x="189399" y="95429"/>
                    <a:pt x="191720" y="97397"/>
                    <a:pt x="192882" y="100012"/>
                  </a:cubicBezTo>
                  <a:cubicBezTo>
                    <a:pt x="204219" y="125519"/>
                    <a:pt x="191627" y="105275"/>
                    <a:pt x="202407" y="121444"/>
                  </a:cubicBezTo>
                  <a:lnTo>
                    <a:pt x="207169" y="135731"/>
                  </a:lnTo>
                  <a:cubicBezTo>
                    <a:pt x="207963" y="138112"/>
                    <a:pt x="208941" y="140440"/>
                    <a:pt x="209550" y="142875"/>
                  </a:cubicBezTo>
                  <a:cubicBezTo>
                    <a:pt x="210344" y="146050"/>
                    <a:pt x="211033" y="149253"/>
                    <a:pt x="211932" y="152400"/>
                  </a:cubicBezTo>
                  <a:cubicBezTo>
                    <a:pt x="214564" y="161611"/>
                    <a:pt x="214313" y="156618"/>
                    <a:pt x="214313" y="161925"/>
                  </a:cubicBezTo>
                  <a:lnTo>
                    <a:pt x="290513" y="161925"/>
                  </a:lnTo>
                  <a:lnTo>
                    <a:pt x="335757" y="207169"/>
                  </a:lnTo>
                  <a:lnTo>
                    <a:pt x="388144" y="207169"/>
                  </a:lnTo>
                  <a:lnTo>
                    <a:pt x="388144" y="230981"/>
                  </a:lnTo>
                  <a:lnTo>
                    <a:pt x="390525" y="247650"/>
                  </a:lnTo>
                  <a:cubicBezTo>
                    <a:pt x="392906" y="254000"/>
                    <a:pt x="394421" y="260746"/>
                    <a:pt x="397669" y="266700"/>
                  </a:cubicBezTo>
                  <a:cubicBezTo>
                    <a:pt x="399282" y="269656"/>
                    <a:pt x="402657" y="271257"/>
                    <a:pt x="404813" y="273844"/>
                  </a:cubicBezTo>
                  <a:cubicBezTo>
                    <a:pt x="406645" y="276042"/>
                    <a:pt x="407988" y="278606"/>
                    <a:pt x="409575" y="280987"/>
                  </a:cubicBezTo>
                  <a:cubicBezTo>
                    <a:pt x="410369" y="286543"/>
                    <a:pt x="411103" y="292108"/>
                    <a:pt x="411957" y="297656"/>
                  </a:cubicBezTo>
                  <a:cubicBezTo>
                    <a:pt x="412691" y="302428"/>
                    <a:pt x="413953" y="307131"/>
                    <a:pt x="414338" y="311944"/>
                  </a:cubicBezTo>
                  <a:cubicBezTo>
                    <a:pt x="418260" y="360972"/>
                    <a:pt x="403890" y="348634"/>
                    <a:pt x="423863" y="361950"/>
                  </a:cubicBezTo>
                  <a:cubicBezTo>
                    <a:pt x="431409" y="373271"/>
                    <a:pt x="425910" y="368189"/>
                    <a:pt x="442913" y="373856"/>
                  </a:cubicBezTo>
                  <a:lnTo>
                    <a:pt x="450057" y="376237"/>
                  </a:lnTo>
                  <a:cubicBezTo>
                    <a:pt x="470522" y="389883"/>
                    <a:pt x="444632" y="373525"/>
                    <a:pt x="464344" y="383381"/>
                  </a:cubicBezTo>
                  <a:cubicBezTo>
                    <a:pt x="482809" y="392613"/>
                    <a:pt x="460676" y="384540"/>
                    <a:pt x="478632" y="390525"/>
                  </a:cubicBezTo>
                  <a:cubicBezTo>
                    <a:pt x="484017" y="398603"/>
                    <a:pt x="481370" y="395645"/>
                    <a:pt x="485775" y="400050"/>
                  </a:cubicBezTo>
                  <a:lnTo>
                    <a:pt x="564357" y="407194"/>
                  </a:lnTo>
                  <a:lnTo>
                    <a:pt x="633413" y="485775"/>
                  </a:lnTo>
                  <a:lnTo>
                    <a:pt x="642938" y="485775"/>
                  </a:lnTo>
                  <a:lnTo>
                    <a:pt x="645319" y="485775"/>
                  </a:lnTo>
                  <a:cubicBezTo>
                    <a:pt x="657472" y="483074"/>
                    <a:pt x="663831" y="477803"/>
                    <a:pt x="673894" y="483394"/>
                  </a:cubicBezTo>
                  <a:cubicBezTo>
                    <a:pt x="678898" y="486174"/>
                    <a:pt x="682473" y="492511"/>
                    <a:pt x="688182" y="492919"/>
                  </a:cubicBezTo>
                  <a:lnTo>
                    <a:pt x="721519" y="495300"/>
                  </a:lnTo>
                  <a:cubicBezTo>
                    <a:pt x="741592" y="501990"/>
                    <a:pt x="718514" y="495300"/>
                    <a:pt x="764382" y="495300"/>
                  </a:cubicBezTo>
                  <a:cubicBezTo>
                    <a:pt x="770781" y="495300"/>
                    <a:pt x="777107" y="496708"/>
                    <a:pt x="783432" y="497681"/>
                  </a:cubicBezTo>
                  <a:cubicBezTo>
                    <a:pt x="795937" y="499605"/>
                    <a:pt x="796862" y="500570"/>
                    <a:pt x="809625" y="504825"/>
                  </a:cubicBezTo>
                  <a:lnTo>
                    <a:pt x="816769" y="507206"/>
                  </a:lnTo>
                  <a:lnTo>
                    <a:pt x="823913" y="509587"/>
                  </a:lnTo>
                  <a:cubicBezTo>
                    <a:pt x="824707" y="511968"/>
                    <a:pt x="824251" y="515272"/>
                    <a:pt x="826294" y="516731"/>
                  </a:cubicBezTo>
                  <a:cubicBezTo>
                    <a:pt x="830379" y="519649"/>
                    <a:pt x="840582" y="521494"/>
                    <a:pt x="840582" y="521494"/>
                  </a:cubicBezTo>
                  <a:cubicBezTo>
                    <a:pt x="841376" y="523875"/>
                    <a:pt x="841188" y="526862"/>
                    <a:pt x="842963" y="528637"/>
                  </a:cubicBezTo>
                  <a:cubicBezTo>
                    <a:pt x="854422" y="540096"/>
                    <a:pt x="856019" y="537259"/>
                    <a:pt x="869157" y="540544"/>
                  </a:cubicBezTo>
                  <a:cubicBezTo>
                    <a:pt x="871592" y="541153"/>
                    <a:pt x="874055" y="541803"/>
                    <a:pt x="876300" y="542925"/>
                  </a:cubicBezTo>
                  <a:cubicBezTo>
                    <a:pt x="878860" y="544205"/>
                    <a:pt x="880683" y="546934"/>
                    <a:pt x="883444" y="547687"/>
                  </a:cubicBezTo>
                  <a:cubicBezTo>
                    <a:pt x="889618" y="549371"/>
                    <a:pt x="896144" y="549275"/>
                    <a:pt x="902494" y="550069"/>
                  </a:cubicBezTo>
                  <a:lnTo>
                    <a:pt x="916782" y="554831"/>
                  </a:lnTo>
                  <a:lnTo>
                    <a:pt x="923925" y="557212"/>
                  </a:lnTo>
                  <a:cubicBezTo>
                    <a:pt x="925513" y="559593"/>
                    <a:pt x="926534" y="562471"/>
                    <a:pt x="928688" y="564356"/>
                  </a:cubicBezTo>
                  <a:cubicBezTo>
                    <a:pt x="938766" y="573175"/>
                    <a:pt x="940307" y="572992"/>
                    <a:pt x="950119" y="576262"/>
                  </a:cubicBezTo>
                  <a:cubicBezTo>
                    <a:pt x="952500" y="577850"/>
                    <a:pt x="954703" y="579745"/>
                    <a:pt x="957263" y="581025"/>
                  </a:cubicBezTo>
                  <a:cubicBezTo>
                    <a:pt x="959508" y="582148"/>
                    <a:pt x="962632" y="581631"/>
                    <a:pt x="964407" y="583406"/>
                  </a:cubicBezTo>
                  <a:cubicBezTo>
                    <a:pt x="966182" y="585181"/>
                    <a:pt x="965666" y="588305"/>
                    <a:pt x="966788" y="590550"/>
                  </a:cubicBezTo>
                  <a:cubicBezTo>
                    <a:pt x="971096" y="599167"/>
                    <a:pt x="970454" y="597329"/>
                    <a:pt x="978694" y="600075"/>
                  </a:cubicBezTo>
                  <a:cubicBezTo>
                    <a:pt x="980282" y="602456"/>
                    <a:pt x="981433" y="605195"/>
                    <a:pt x="983457" y="607219"/>
                  </a:cubicBezTo>
                  <a:cubicBezTo>
                    <a:pt x="985480" y="609242"/>
                    <a:pt x="988311" y="610264"/>
                    <a:pt x="990600" y="611981"/>
                  </a:cubicBezTo>
                  <a:cubicBezTo>
                    <a:pt x="991498" y="612655"/>
                    <a:pt x="992188" y="613568"/>
                    <a:pt x="992982" y="614362"/>
                  </a:cubicBezTo>
                  <a:lnTo>
                    <a:pt x="1002507" y="619125"/>
                  </a:lnTo>
                  <a:cubicBezTo>
                    <a:pt x="1008063" y="623887"/>
                    <a:pt x="1014001" y="628238"/>
                    <a:pt x="1019175" y="633412"/>
                  </a:cubicBezTo>
                  <a:cubicBezTo>
                    <a:pt x="1025066" y="639303"/>
                    <a:pt x="1024956" y="644283"/>
                    <a:pt x="1026319" y="652462"/>
                  </a:cubicBezTo>
                  <a:cubicBezTo>
                    <a:pt x="1029967" y="674350"/>
                    <a:pt x="1026517" y="662584"/>
                    <a:pt x="1031082" y="676275"/>
                  </a:cubicBezTo>
                  <a:cubicBezTo>
                    <a:pt x="1030135" y="679116"/>
                    <a:pt x="1026089" y="690641"/>
                    <a:pt x="1026319" y="692944"/>
                  </a:cubicBezTo>
                  <a:cubicBezTo>
                    <a:pt x="1026819" y="697939"/>
                    <a:pt x="1029494" y="702469"/>
                    <a:pt x="1031082" y="707231"/>
                  </a:cubicBezTo>
                  <a:cubicBezTo>
                    <a:pt x="1031876" y="709612"/>
                    <a:pt x="1031082" y="713581"/>
                    <a:pt x="1033463" y="714375"/>
                  </a:cubicBezTo>
                  <a:lnTo>
                    <a:pt x="1040607" y="716756"/>
                  </a:lnTo>
                  <a:cubicBezTo>
                    <a:pt x="1053804" y="725556"/>
                    <a:pt x="1043366" y="716485"/>
                    <a:pt x="1050132" y="728662"/>
                  </a:cubicBezTo>
                  <a:cubicBezTo>
                    <a:pt x="1052912" y="733666"/>
                    <a:pt x="1059657" y="742950"/>
                    <a:pt x="1059657" y="742950"/>
                  </a:cubicBezTo>
                  <a:lnTo>
                    <a:pt x="1066800" y="764381"/>
                  </a:lnTo>
                  <a:cubicBezTo>
                    <a:pt x="1068387" y="769144"/>
                    <a:pt x="1081088" y="769144"/>
                    <a:pt x="1081088" y="769144"/>
                  </a:cubicBezTo>
                  <a:cubicBezTo>
                    <a:pt x="1082675" y="771525"/>
                    <a:pt x="1083423" y="774770"/>
                    <a:pt x="1085850" y="776287"/>
                  </a:cubicBezTo>
                  <a:cubicBezTo>
                    <a:pt x="1097612" y="783638"/>
                    <a:pt x="1124190" y="782768"/>
                    <a:pt x="1133475" y="783431"/>
                  </a:cubicBezTo>
                  <a:cubicBezTo>
                    <a:pt x="1134269" y="785812"/>
                    <a:pt x="1133366" y="790264"/>
                    <a:pt x="1135857" y="790575"/>
                  </a:cubicBezTo>
                  <a:cubicBezTo>
                    <a:pt x="1147697" y="792055"/>
                    <a:pt x="1159643" y="788194"/>
                    <a:pt x="1171575" y="788194"/>
                  </a:cubicBezTo>
                  <a:cubicBezTo>
                    <a:pt x="1181133" y="788194"/>
                    <a:pt x="1190625" y="789781"/>
                    <a:pt x="1200150" y="790575"/>
                  </a:cubicBezTo>
                  <a:cubicBezTo>
                    <a:pt x="1203830" y="801613"/>
                    <a:pt x="1201089" y="806089"/>
                    <a:pt x="1212057" y="807244"/>
                  </a:cubicBezTo>
                  <a:cubicBezTo>
                    <a:pt x="1224712" y="808576"/>
                    <a:pt x="1237457" y="808831"/>
                    <a:pt x="1250157" y="809625"/>
                  </a:cubicBezTo>
                  <a:cubicBezTo>
                    <a:pt x="1253051" y="810590"/>
                    <a:pt x="1269026" y="816320"/>
                    <a:pt x="1273969" y="816769"/>
                  </a:cubicBezTo>
                  <a:cubicBezTo>
                    <a:pt x="1288220" y="818065"/>
                    <a:pt x="1302544" y="818356"/>
                    <a:pt x="1316832" y="819150"/>
                  </a:cubicBezTo>
                  <a:cubicBezTo>
                    <a:pt x="1335078" y="818136"/>
                    <a:pt x="1373247" y="814204"/>
                    <a:pt x="1393032" y="819150"/>
                  </a:cubicBezTo>
                  <a:cubicBezTo>
                    <a:pt x="1395808" y="819844"/>
                    <a:pt x="1396514" y="823734"/>
                    <a:pt x="1397794" y="826294"/>
                  </a:cubicBezTo>
                  <a:cubicBezTo>
                    <a:pt x="1407648" y="846003"/>
                    <a:pt x="1391293" y="820115"/>
                    <a:pt x="1404938" y="840581"/>
                  </a:cubicBezTo>
                  <a:lnTo>
                    <a:pt x="1409700" y="854869"/>
                  </a:lnTo>
                  <a:lnTo>
                    <a:pt x="1412082" y="862012"/>
                  </a:lnTo>
                  <a:cubicBezTo>
                    <a:pt x="1412876" y="874712"/>
                    <a:pt x="1411643" y="887704"/>
                    <a:pt x="1414463" y="900112"/>
                  </a:cubicBezTo>
                  <a:cubicBezTo>
                    <a:pt x="1415732" y="905694"/>
                    <a:pt x="1423988" y="914400"/>
                    <a:pt x="1423988" y="914400"/>
                  </a:cubicBezTo>
                  <a:cubicBezTo>
                    <a:pt x="1429706" y="931555"/>
                    <a:pt x="1422759" y="910104"/>
                    <a:pt x="1428750" y="931069"/>
                  </a:cubicBezTo>
                  <a:cubicBezTo>
                    <a:pt x="1429440" y="933482"/>
                    <a:pt x="1430442" y="935799"/>
                    <a:pt x="1431132" y="938212"/>
                  </a:cubicBezTo>
                  <a:cubicBezTo>
                    <a:pt x="1432149" y="941772"/>
                    <a:pt x="1433991" y="951075"/>
                    <a:pt x="1435894" y="954881"/>
                  </a:cubicBezTo>
                  <a:cubicBezTo>
                    <a:pt x="1437174" y="957441"/>
                    <a:pt x="1439069" y="959644"/>
                    <a:pt x="1440657" y="962025"/>
                  </a:cubicBezTo>
                  <a:cubicBezTo>
                    <a:pt x="1443599" y="970853"/>
                    <a:pt x="1440793" y="968046"/>
                    <a:pt x="1447800" y="971550"/>
                  </a:cubicBezTo>
                  <a:lnTo>
                    <a:pt x="1485900" y="971550"/>
                  </a:lnTo>
                  <a:lnTo>
                    <a:pt x="1493044" y="990600"/>
                  </a:lnTo>
                  <a:lnTo>
                    <a:pt x="1585913" y="990600"/>
                  </a:lnTo>
                  <a:lnTo>
                    <a:pt x="1609725" y="1016794"/>
                  </a:lnTo>
                  <a:lnTo>
                    <a:pt x="1781175" y="1016794"/>
                  </a:lnTo>
                  <a:lnTo>
                    <a:pt x="1826419" y="1076325"/>
                  </a:lnTo>
                  <a:lnTo>
                    <a:pt x="1826419" y="1109662"/>
                  </a:lnTo>
                  <a:lnTo>
                    <a:pt x="1859757" y="1109662"/>
                  </a:lnTo>
                  <a:lnTo>
                    <a:pt x="1874044" y="1123949"/>
                  </a:lnTo>
                  <a:lnTo>
                    <a:pt x="1919288" y="1123949"/>
                  </a:lnTo>
                  <a:lnTo>
                    <a:pt x="1928813" y="1133474"/>
                  </a:lnTo>
                  <a:lnTo>
                    <a:pt x="1959769" y="1133474"/>
                  </a:lnTo>
                  <a:lnTo>
                    <a:pt x="1959769" y="1157287"/>
                  </a:lnTo>
                  <a:lnTo>
                    <a:pt x="2200275" y="1157287"/>
                  </a:lnTo>
                  <a:lnTo>
                    <a:pt x="2200275" y="1164431"/>
                  </a:lnTo>
                  <a:cubicBezTo>
                    <a:pt x="2205831" y="1168400"/>
                    <a:pt x="2211612" y="1172072"/>
                    <a:pt x="2216944" y="1176337"/>
                  </a:cubicBezTo>
                  <a:cubicBezTo>
                    <a:pt x="2229685" y="1186530"/>
                    <a:pt x="2218044" y="1181467"/>
                    <a:pt x="2231232" y="1185862"/>
                  </a:cubicBezTo>
                  <a:cubicBezTo>
                    <a:pt x="2233613" y="1187450"/>
                    <a:pt x="2235760" y="1189463"/>
                    <a:pt x="2238375" y="1190625"/>
                  </a:cubicBezTo>
                  <a:cubicBezTo>
                    <a:pt x="2242963" y="1192664"/>
                    <a:pt x="2252663" y="1195387"/>
                    <a:pt x="2252663" y="1195387"/>
                  </a:cubicBezTo>
                  <a:cubicBezTo>
                    <a:pt x="2260217" y="1206719"/>
                    <a:pt x="2255614" y="1198079"/>
                    <a:pt x="2259807" y="1212056"/>
                  </a:cubicBezTo>
                  <a:cubicBezTo>
                    <a:pt x="2261250" y="1216864"/>
                    <a:pt x="2259806" y="1224757"/>
                    <a:pt x="2264569" y="1226344"/>
                  </a:cubicBezTo>
                  <a:cubicBezTo>
                    <a:pt x="2270378" y="1228280"/>
                    <a:pt x="2274242" y="1228872"/>
                    <a:pt x="2278857" y="1233487"/>
                  </a:cubicBezTo>
                  <a:lnTo>
                    <a:pt x="2278857" y="1235869"/>
                  </a:lnTo>
                  <a:lnTo>
                    <a:pt x="2383632" y="1235869"/>
                  </a:lnTo>
                  <a:lnTo>
                    <a:pt x="2383632" y="1259681"/>
                  </a:lnTo>
                  <a:lnTo>
                    <a:pt x="2524125" y="1257300"/>
                  </a:lnTo>
                  <a:lnTo>
                    <a:pt x="2681288" y="1281112"/>
                  </a:lnTo>
                  <a:lnTo>
                    <a:pt x="2686050" y="1307306"/>
                  </a:lnTo>
                  <a:lnTo>
                    <a:pt x="3052763" y="1307306"/>
                  </a:lnTo>
                  <a:lnTo>
                    <a:pt x="3052763" y="1328737"/>
                  </a:lnTo>
                  <a:lnTo>
                    <a:pt x="3281363" y="1328737"/>
                  </a:lnTo>
                </a:path>
              </a:pathLst>
            </a:cu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s-ES" sz="1600">
                <a:solidFill>
                  <a:prstClr val="black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 bwMode="gray">
            <a:xfrm>
              <a:off x="5285245" y="3965946"/>
              <a:ext cx="1427112" cy="1878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 rtl="0"/>
              <a:r>
                <a:rPr lang="es-ES" sz="900" b="0" i="0" u="none" baseline="0">
                  <a:solidFill>
                    <a:prstClr val="black"/>
                  </a:solidFill>
                </a:rPr>
                <a:t>Grupo combinado (n = 126)</a:t>
              </a:r>
              <a:endParaRPr lang="es-ES" sz="900" dirty="0">
                <a:solidFill>
                  <a:prstClr val="black"/>
                </a:solidFill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 bwMode="auto">
            <a:xfrm>
              <a:off x="5030915" y="4055294"/>
              <a:ext cx="207158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2" name="TextBox 121"/>
            <p:cNvSpPr txBox="1"/>
            <p:nvPr/>
          </p:nvSpPr>
          <p:spPr bwMode="gray">
            <a:xfrm>
              <a:off x="3226697" y="5578115"/>
              <a:ext cx="3319030" cy="12196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 rtl="0"/>
              <a:r>
                <a:rPr lang="es-ES" sz="900" b="0" i="0" u="none" baseline="0">
                  <a:solidFill>
                    <a:prstClr val="black"/>
                  </a:solidFill>
                </a:rPr>
                <a:t>Tiempo (meses)</a:t>
              </a:r>
              <a:endParaRPr lang="es-ES" sz="900" dirty="0">
                <a:solidFill>
                  <a:prstClr val="black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744406" y="3880674"/>
              <a:ext cx="3894393" cy="1671346"/>
              <a:chOff x="2744406" y="3880674"/>
              <a:chExt cx="3894393" cy="1671346"/>
            </a:xfrm>
          </p:grpSpPr>
          <p:sp>
            <p:nvSpPr>
              <p:cNvPr id="123" name="TextBox 14"/>
              <p:cNvSpPr txBox="1">
                <a:spLocks noChangeArrowheads="1"/>
              </p:cNvSpPr>
              <p:nvPr/>
            </p:nvSpPr>
            <p:spPr bwMode="auto">
              <a:xfrm>
                <a:off x="4306670" y="5413521"/>
                <a:ext cx="95173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b" anchorCtr="0">
                <a:spAutoFit/>
              </a:bodyPr>
              <a:lstStyle/>
              <a:p>
                <a:pPr algn="ctr" rtl="0">
                  <a:tabLst>
                    <a:tab pos="76200" algn="ctr"/>
                    <a:tab pos="457200" algn="ctr"/>
                    <a:tab pos="857250" algn="ctr"/>
                    <a:tab pos="1314450" algn="ctr"/>
                    <a:tab pos="1714500" algn="ctr"/>
                    <a:tab pos="2114550" algn="ctr"/>
                    <a:tab pos="2514600" algn="ctr"/>
                    <a:tab pos="2914650" algn="ctr"/>
                    <a:tab pos="3314700" algn="ctr"/>
                    <a:tab pos="3714750" algn="ctr"/>
                    <a:tab pos="4524375" algn="ctr"/>
                    <a:tab pos="5238750" algn="ctr"/>
                    <a:tab pos="5981700" algn="ctr"/>
                    <a:tab pos="6715125" algn="ctr"/>
                  </a:tabLst>
                </a:pPr>
                <a:r>
                  <a:rPr lang="es-ES" sz="900" b="0" i="0" u="none" baseline="0">
                    <a:solidFill>
                      <a:srgbClr val="000000"/>
                    </a:solidFill>
                  </a:rPr>
                  <a:t>5	</a:t>
                </a:r>
              </a:p>
            </p:txBody>
          </p:sp>
          <p:sp>
            <p:nvSpPr>
              <p:cNvPr id="124" name="TextBox 14"/>
              <p:cNvSpPr txBox="1">
                <a:spLocks noChangeArrowheads="1"/>
              </p:cNvSpPr>
              <p:nvPr/>
            </p:nvSpPr>
            <p:spPr bwMode="auto">
              <a:xfrm>
                <a:off x="3203971" y="5413521"/>
                <a:ext cx="95173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b" anchorCtr="0">
                <a:spAutoFit/>
              </a:bodyPr>
              <a:lstStyle/>
              <a:p>
                <a:pPr algn="ctr" rtl="0">
                  <a:tabLst>
                    <a:tab pos="76200" algn="ctr"/>
                    <a:tab pos="457200" algn="ctr"/>
                    <a:tab pos="857250" algn="ctr"/>
                    <a:tab pos="1314450" algn="ctr"/>
                    <a:tab pos="1714500" algn="ctr"/>
                    <a:tab pos="2114550" algn="ctr"/>
                    <a:tab pos="2514600" algn="ctr"/>
                    <a:tab pos="2914650" algn="ctr"/>
                    <a:tab pos="3314700" algn="ctr"/>
                    <a:tab pos="3714750" algn="ctr"/>
                    <a:tab pos="4524375" algn="ctr"/>
                    <a:tab pos="5238750" algn="ctr"/>
                    <a:tab pos="5981700" algn="ctr"/>
                    <a:tab pos="6715125" algn="ctr"/>
                  </a:tabLst>
                </a:pPr>
                <a:r>
                  <a:rPr lang="es-ES" sz="900" b="0" i="0" u="none" baseline="0">
                    <a:solidFill>
                      <a:srgbClr val="000000"/>
                    </a:solidFill>
                  </a:rPr>
                  <a:t>0	</a:t>
                </a:r>
              </a:p>
            </p:txBody>
          </p:sp>
          <p:sp>
            <p:nvSpPr>
              <p:cNvPr id="125" name="TextBox 14"/>
              <p:cNvSpPr txBox="1">
                <a:spLocks noChangeArrowheads="1"/>
              </p:cNvSpPr>
              <p:nvPr/>
            </p:nvSpPr>
            <p:spPr bwMode="auto">
              <a:xfrm>
                <a:off x="4745990" y="5413521"/>
                <a:ext cx="95173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b" anchorCtr="0">
                <a:spAutoFit/>
              </a:bodyPr>
              <a:lstStyle/>
              <a:p>
                <a:pPr algn="ctr" rtl="0">
                  <a:tabLst>
                    <a:tab pos="76200" algn="ctr"/>
                    <a:tab pos="457200" algn="ctr"/>
                    <a:tab pos="857250" algn="ctr"/>
                    <a:tab pos="1314450" algn="ctr"/>
                    <a:tab pos="1714500" algn="ctr"/>
                    <a:tab pos="2114550" algn="ctr"/>
                    <a:tab pos="2514600" algn="ctr"/>
                    <a:tab pos="2914650" algn="ctr"/>
                    <a:tab pos="3314700" algn="ctr"/>
                    <a:tab pos="3714750" algn="ctr"/>
                    <a:tab pos="4524375" algn="ctr"/>
                    <a:tab pos="5238750" algn="ctr"/>
                    <a:tab pos="5981700" algn="ctr"/>
                    <a:tab pos="6715125" algn="ctr"/>
                  </a:tabLst>
                </a:pPr>
                <a:r>
                  <a:rPr lang="es-ES" sz="900" b="0" i="0" u="none" baseline="0">
                    <a:solidFill>
                      <a:srgbClr val="000000"/>
                    </a:solidFill>
                  </a:rPr>
                  <a:t>7</a:t>
                </a:r>
                <a:endParaRPr lang="es-ES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TextBox 14"/>
              <p:cNvSpPr txBox="1">
                <a:spLocks noChangeArrowheads="1"/>
              </p:cNvSpPr>
              <p:nvPr/>
            </p:nvSpPr>
            <p:spPr bwMode="auto">
              <a:xfrm>
                <a:off x="5190072" y="5413521"/>
                <a:ext cx="95173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b" anchorCtr="0">
                <a:spAutoFit/>
              </a:bodyPr>
              <a:lstStyle/>
              <a:p>
                <a:pPr algn="ctr" rtl="0">
                  <a:tabLst>
                    <a:tab pos="76200" algn="ctr"/>
                    <a:tab pos="457200" algn="ctr"/>
                    <a:tab pos="857250" algn="ctr"/>
                    <a:tab pos="1314450" algn="ctr"/>
                    <a:tab pos="1714500" algn="ctr"/>
                    <a:tab pos="2114550" algn="ctr"/>
                    <a:tab pos="2514600" algn="ctr"/>
                    <a:tab pos="2914650" algn="ctr"/>
                    <a:tab pos="3314700" algn="ctr"/>
                    <a:tab pos="3714750" algn="ctr"/>
                    <a:tab pos="4524375" algn="ctr"/>
                    <a:tab pos="5238750" algn="ctr"/>
                    <a:tab pos="5981700" algn="ctr"/>
                    <a:tab pos="6715125" algn="ctr"/>
                  </a:tabLst>
                </a:pPr>
                <a:r>
                  <a:rPr lang="es-ES" sz="900" b="0" i="0" u="none" baseline="0">
                    <a:solidFill>
                      <a:srgbClr val="000000"/>
                    </a:solidFill>
                  </a:rPr>
                  <a:t>9</a:t>
                </a:r>
                <a:endParaRPr lang="es-ES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TextBox 14"/>
              <p:cNvSpPr txBox="1">
                <a:spLocks noChangeArrowheads="1"/>
              </p:cNvSpPr>
              <p:nvPr/>
            </p:nvSpPr>
            <p:spPr bwMode="auto">
              <a:xfrm>
                <a:off x="5593564" y="5413521"/>
                <a:ext cx="161129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b" anchorCtr="0">
                <a:spAutoFit/>
              </a:bodyPr>
              <a:lstStyle/>
              <a:p>
                <a:pPr algn="ctr" rtl="0">
                  <a:tabLst>
                    <a:tab pos="76200" algn="ctr"/>
                    <a:tab pos="457200" algn="ctr"/>
                    <a:tab pos="857250" algn="ctr"/>
                    <a:tab pos="1314450" algn="ctr"/>
                    <a:tab pos="1714500" algn="ctr"/>
                    <a:tab pos="2114550" algn="ctr"/>
                    <a:tab pos="2514600" algn="ctr"/>
                    <a:tab pos="2914650" algn="ctr"/>
                    <a:tab pos="3314700" algn="ctr"/>
                    <a:tab pos="3714750" algn="ctr"/>
                    <a:tab pos="4524375" algn="ctr"/>
                    <a:tab pos="5238750" algn="ctr"/>
                    <a:tab pos="5981700" algn="ctr"/>
                    <a:tab pos="6715125" algn="ctr"/>
                  </a:tabLst>
                </a:pPr>
                <a:r>
                  <a:rPr lang="es-ES" sz="900" b="0" i="0" u="none" baseline="0">
                    <a:solidFill>
                      <a:srgbClr val="000000"/>
                    </a:solidFill>
                  </a:rPr>
                  <a:t>11	</a:t>
                </a:r>
              </a:p>
            </p:txBody>
          </p:sp>
          <p:sp>
            <p:nvSpPr>
              <p:cNvPr id="128" name="TextBox 14"/>
              <p:cNvSpPr txBox="1">
                <a:spLocks noChangeArrowheads="1"/>
              </p:cNvSpPr>
              <p:nvPr/>
            </p:nvSpPr>
            <p:spPr bwMode="auto">
              <a:xfrm>
                <a:off x="6033236" y="5413521"/>
                <a:ext cx="161129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b" anchorCtr="0">
                <a:spAutoFit/>
              </a:bodyPr>
              <a:lstStyle/>
              <a:p>
                <a:pPr algn="ctr" rtl="0">
                  <a:tabLst>
                    <a:tab pos="76200" algn="ctr"/>
                    <a:tab pos="457200" algn="ctr"/>
                    <a:tab pos="857250" algn="ctr"/>
                    <a:tab pos="1314450" algn="ctr"/>
                    <a:tab pos="1714500" algn="ctr"/>
                    <a:tab pos="2114550" algn="ctr"/>
                    <a:tab pos="2514600" algn="ctr"/>
                    <a:tab pos="2914650" algn="ctr"/>
                    <a:tab pos="3314700" algn="ctr"/>
                    <a:tab pos="3714750" algn="ctr"/>
                    <a:tab pos="4524375" algn="ctr"/>
                    <a:tab pos="5238750" algn="ctr"/>
                    <a:tab pos="5981700" algn="ctr"/>
                    <a:tab pos="6715125" algn="ctr"/>
                  </a:tabLst>
                </a:pPr>
                <a:r>
                  <a:rPr lang="es-ES" sz="900" b="0" i="0" u="none" baseline="0">
                    <a:solidFill>
                      <a:srgbClr val="000000"/>
                    </a:solidFill>
                  </a:rPr>
                  <a:t>13	</a:t>
                </a:r>
              </a:p>
            </p:txBody>
          </p:sp>
          <p:sp>
            <p:nvSpPr>
              <p:cNvPr id="129" name="TextBox 14"/>
              <p:cNvSpPr txBox="1">
                <a:spLocks noChangeArrowheads="1"/>
              </p:cNvSpPr>
              <p:nvPr/>
            </p:nvSpPr>
            <p:spPr bwMode="auto">
              <a:xfrm>
                <a:off x="6477670" y="5413521"/>
                <a:ext cx="161129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b" anchorCtr="0">
                <a:spAutoFit/>
              </a:bodyPr>
              <a:lstStyle/>
              <a:p>
                <a:pPr algn="ctr" rtl="0">
                  <a:tabLst>
                    <a:tab pos="76200" algn="ctr"/>
                    <a:tab pos="457200" algn="ctr"/>
                    <a:tab pos="857250" algn="ctr"/>
                    <a:tab pos="1314450" algn="ctr"/>
                    <a:tab pos="1714500" algn="ctr"/>
                    <a:tab pos="2114550" algn="ctr"/>
                    <a:tab pos="2514600" algn="ctr"/>
                    <a:tab pos="2914650" algn="ctr"/>
                    <a:tab pos="3314700" algn="ctr"/>
                    <a:tab pos="3714750" algn="ctr"/>
                    <a:tab pos="4524375" algn="ctr"/>
                    <a:tab pos="5238750" algn="ctr"/>
                    <a:tab pos="5981700" algn="ctr"/>
                    <a:tab pos="6715125" algn="ctr"/>
                  </a:tabLst>
                </a:pPr>
                <a:r>
                  <a:rPr lang="es-ES" sz="900" b="0" i="0" u="none" baseline="0">
                    <a:solidFill>
                      <a:srgbClr val="000000"/>
                    </a:solidFill>
                  </a:rPr>
                  <a:t>15	</a:t>
                </a:r>
              </a:p>
            </p:txBody>
          </p:sp>
          <p:sp>
            <p:nvSpPr>
              <p:cNvPr id="130" name="TextBox 5"/>
              <p:cNvSpPr txBox="1">
                <a:spLocks noChangeArrowheads="1"/>
              </p:cNvSpPr>
              <p:nvPr/>
            </p:nvSpPr>
            <p:spPr bwMode="auto">
              <a:xfrm rot="16200000">
                <a:off x="2321815" y="4518829"/>
                <a:ext cx="1102546" cy="257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rtl="0"/>
                <a:r>
                  <a:rPr lang="es-ES" sz="900" b="0" i="0" u="none" baseline="0">
                    <a:solidFill>
                      <a:srgbClr val="000000"/>
                    </a:solidFill>
                  </a:rPr>
                  <a:t>Probabilidad de SSP (%)</a:t>
                </a:r>
                <a:endParaRPr lang="es-ES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7"/>
              <p:cNvSpPr>
                <a:spLocks/>
              </p:cNvSpPr>
              <p:nvPr/>
            </p:nvSpPr>
            <p:spPr bwMode="auto">
              <a:xfrm>
                <a:off x="3253463" y="3921955"/>
                <a:ext cx="3296197" cy="1456899"/>
              </a:xfrm>
              <a:custGeom>
                <a:avLst/>
                <a:gdLst>
                  <a:gd name="T0" fmla="*/ 0 w 4311"/>
                  <a:gd name="T1" fmla="*/ 0 h 2374"/>
                  <a:gd name="T2" fmla="*/ 0 w 4311"/>
                  <a:gd name="T3" fmla="*/ 2147483647 h 2374"/>
                  <a:gd name="T4" fmla="*/ 2147483647 w 4311"/>
                  <a:gd name="T5" fmla="*/ 2147483647 h 2374"/>
                  <a:gd name="T6" fmla="*/ 0 60000 65536"/>
                  <a:gd name="T7" fmla="*/ 0 60000 65536"/>
                  <a:gd name="T8" fmla="*/ 0 60000 65536"/>
                  <a:gd name="T9" fmla="*/ 0 w 4311"/>
                  <a:gd name="T10" fmla="*/ 0 h 2374"/>
                  <a:gd name="T11" fmla="*/ 4311 w 4311"/>
                  <a:gd name="T12" fmla="*/ 2374 h 23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1" h="2374">
                    <a:moveTo>
                      <a:pt x="0" y="0"/>
                    </a:moveTo>
                    <a:lnTo>
                      <a:pt x="0" y="2374"/>
                    </a:lnTo>
                    <a:lnTo>
                      <a:pt x="4311" y="2374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 sz="9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2973629" y="3880674"/>
                <a:ext cx="219263" cy="1563555"/>
                <a:chOff x="2973629" y="3866385"/>
                <a:chExt cx="219263" cy="1563555"/>
              </a:xfrm>
            </p:grpSpPr>
            <p:sp>
              <p:nvSpPr>
                <p:cNvPr id="131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2973629" y="5024657"/>
                  <a:ext cx="219263" cy="1157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b" anchorCtr="0">
                  <a:spAutoFit/>
                </a:bodyPr>
                <a:lstStyle/>
                <a:p>
                  <a:pPr algn="r" rtl="0">
                    <a:tabLst>
                      <a:tab pos="76200" algn="ctr"/>
                      <a:tab pos="457200" algn="ctr"/>
                      <a:tab pos="857250" algn="ctr"/>
                      <a:tab pos="1314450" algn="ctr"/>
                      <a:tab pos="1714500" algn="ctr"/>
                      <a:tab pos="2114550" algn="ctr"/>
                      <a:tab pos="2514600" algn="ctr"/>
                      <a:tab pos="2914650" algn="ctr"/>
                      <a:tab pos="3314700" algn="ctr"/>
                      <a:tab pos="3714750" algn="ctr"/>
                      <a:tab pos="4524375" algn="ctr"/>
                      <a:tab pos="5238750" algn="ctr"/>
                      <a:tab pos="5981700" algn="ctr"/>
                      <a:tab pos="6715125" algn="ctr"/>
                    </a:tabLst>
                  </a:pPr>
                  <a:r>
                    <a:rPr lang="es-ES" sz="900" b="0" i="0" u="none" baseline="0">
                      <a:solidFill>
                        <a:srgbClr val="000000"/>
                      </a:solidFill>
                    </a:rPr>
                    <a:t>20</a:t>
                  </a:r>
                  <a:endParaRPr lang="es-ES" sz="9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2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2973629" y="4735089"/>
                  <a:ext cx="219263" cy="1157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b" anchorCtr="0">
                  <a:spAutoFit/>
                </a:bodyPr>
                <a:lstStyle/>
                <a:p>
                  <a:pPr algn="r" rtl="0">
                    <a:tabLst>
                      <a:tab pos="76200" algn="ctr"/>
                      <a:tab pos="457200" algn="ctr"/>
                      <a:tab pos="857250" algn="ctr"/>
                      <a:tab pos="1314450" algn="ctr"/>
                      <a:tab pos="1714500" algn="ctr"/>
                      <a:tab pos="2114550" algn="ctr"/>
                      <a:tab pos="2514600" algn="ctr"/>
                      <a:tab pos="2914650" algn="ctr"/>
                      <a:tab pos="3314700" algn="ctr"/>
                      <a:tab pos="3714750" algn="ctr"/>
                      <a:tab pos="4524375" algn="ctr"/>
                      <a:tab pos="5238750" algn="ctr"/>
                      <a:tab pos="5981700" algn="ctr"/>
                      <a:tab pos="6715125" algn="ctr"/>
                    </a:tabLst>
                  </a:pPr>
                  <a:r>
                    <a:rPr lang="es-ES" sz="900" b="0" i="0" u="none" baseline="0">
                      <a:solidFill>
                        <a:srgbClr val="000000"/>
                      </a:solidFill>
                    </a:rPr>
                    <a:t>40</a:t>
                  </a:r>
                  <a:endParaRPr lang="es-ES" sz="9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2973629" y="4445521"/>
                  <a:ext cx="219263" cy="1157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b" anchorCtr="0">
                  <a:spAutoFit/>
                </a:bodyPr>
                <a:lstStyle/>
                <a:p>
                  <a:pPr algn="r" rtl="0">
                    <a:tabLst>
                      <a:tab pos="76200" algn="ctr"/>
                      <a:tab pos="457200" algn="ctr"/>
                      <a:tab pos="857250" algn="ctr"/>
                      <a:tab pos="1314450" algn="ctr"/>
                      <a:tab pos="1714500" algn="ctr"/>
                      <a:tab pos="2114550" algn="ctr"/>
                      <a:tab pos="2514600" algn="ctr"/>
                      <a:tab pos="2914650" algn="ctr"/>
                      <a:tab pos="3314700" algn="ctr"/>
                      <a:tab pos="3714750" algn="ctr"/>
                      <a:tab pos="4524375" algn="ctr"/>
                      <a:tab pos="5238750" algn="ctr"/>
                      <a:tab pos="5981700" algn="ctr"/>
                      <a:tab pos="6715125" algn="ctr"/>
                    </a:tabLst>
                  </a:pPr>
                  <a:r>
                    <a:rPr lang="es-ES" sz="900" b="0" i="0" u="none" baseline="0">
                      <a:solidFill>
                        <a:srgbClr val="000000"/>
                      </a:solidFill>
                    </a:rPr>
                    <a:t>60</a:t>
                  </a:r>
                  <a:endParaRPr lang="es-ES" sz="9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2973629" y="4155953"/>
                  <a:ext cx="219263" cy="1157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b" anchorCtr="0">
                  <a:spAutoFit/>
                </a:bodyPr>
                <a:lstStyle/>
                <a:p>
                  <a:pPr algn="r" rtl="0">
                    <a:tabLst>
                      <a:tab pos="76200" algn="ctr"/>
                      <a:tab pos="457200" algn="ctr"/>
                      <a:tab pos="857250" algn="ctr"/>
                      <a:tab pos="1314450" algn="ctr"/>
                      <a:tab pos="1714500" algn="ctr"/>
                      <a:tab pos="2114550" algn="ctr"/>
                      <a:tab pos="2514600" algn="ctr"/>
                      <a:tab pos="2914650" algn="ctr"/>
                      <a:tab pos="3314700" algn="ctr"/>
                      <a:tab pos="3714750" algn="ctr"/>
                      <a:tab pos="4524375" algn="ctr"/>
                      <a:tab pos="5238750" algn="ctr"/>
                      <a:tab pos="5981700" algn="ctr"/>
                      <a:tab pos="6715125" algn="ctr"/>
                    </a:tabLst>
                  </a:pPr>
                  <a:r>
                    <a:rPr lang="es-ES" sz="900" b="0" i="0" u="none" baseline="0">
                      <a:solidFill>
                        <a:srgbClr val="000000"/>
                      </a:solidFill>
                    </a:rPr>
                    <a:t>80</a:t>
                  </a:r>
                  <a:endParaRPr lang="es-ES" sz="9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5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2973629" y="3866385"/>
                  <a:ext cx="219263" cy="1157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b" anchorCtr="0">
                  <a:spAutoFit/>
                </a:bodyPr>
                <a:lstStyle/>
                <a:p>
                  <a:pPr algn="r" rtl="0">
                    <a:tabLst>
                      <a:tab pos="76200" algn="ctr"/>
                      <a:tab pos="457200" algn="ctr"/>
                      <a:tab pos="857250" algn="ctr"/>
                      <a:tab pos="1314450" algn="ctr"/>
                      <a:tab pos="1714500" algn="ctr"/>
                      <a:tab pos="2114550" algn="ctr"/>
                      <a:tab pos="2514600" algn="ctr"/>
                      <a:tab pos="2914650" algn="ctr"/>
                      <a:tab pos="3314700" algn="ctr"/>
                      <a:tab pos="3714750" algn="ctr"/>
                      <a:tab pos="4524375" algn="ctr"/>
                      <a:tab pos="5238750" algn="ctr"/>
                      <a:tab pos="5981700" algn="ctr"/>
                      <a:tab pos="6715125" algn="ctr"/>
                    </a:tabLst>
                  </a:pPr>
                  <a:r>
                    <a:rPr lang="es-ES" sz="900" b="0" i="0" u="none" baseline="0">
                      <a:solidFill>
                        <a:srgbClr val="000000"/>
                      </a:solidFill>
                    </a:rPr>
                    <a:t>100</a:t>
                  </a:r>
                  <a:endParaRPr lang="es-ES" sz="9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6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2973629" y="5314221"/>
                  <a:ext cx="219263" cy="1157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b" anchorCtr="0">
                  <a:spAutoFit/>
                </a:bodyPr>
                <a:lstStyle/>
                <a:p>
                  <a:pPr algn="r" rtl="0">
                    <a:tabLst>
                      <a:tab pos="76200" algn="ctr"/>
                      <a:tab pos="457200" algn="ctr"/>
                      <a:tab pos="857250" algn="ctr"/>
                      <a:tab pos="1314450" algn="ctr"/>
                      <a:tab pos="1714500" algn="ctr"/>
                      <a:tab pos="2114550" algn="ctr"/>
                      <a:tab pos="2514600" algn="ctr"/>
                      <a:tab pos="2914650" algn="ctr"/>
                      <a:tab pos="3314700" algn="ctr"/>
                      <a:tab pos="3714750" algn="ctr"/>
                      <a:tab pos="4524375" algn="ctr"/>
                      <a:tab pos="5238750" algn="ctr"/>
                      <a:tab pos="5981700" algn="ctr"/>
                      <a:tab pos="6715125" algn="ctr"/>
                    </a:tabLst>
                  </a:pPr>
                  <a:r>
                    <a:rPr lang="es-ES" sz="900" b="0" i="0" u="none" baseline="0">
                      <a:solidFill>
                        <a:srgbClr val="000000"/>
                      </a:solidFill>
                    </a:rPr>
                    <a:t>0</a:t>
                  </a:r>
                  <a:endParaRPr lang="es-ES" sz="9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2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2973629" y="4011169"/>
                  <a:ext cx="219263" cy="1157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b" anchorCtr="0">
                  <a:spAutoFit/>
                </a:bodyPr>
                <a:lstStyle/>
                <a:p>
                  <a:pPr algn="r" rtl="0">
                    <a:tabLst>
                      <a:tab pos="76200" algn="ctr"/>
                      <a:tab pos="457200" algn="ctr"/>
                      <a:tab pos="857250" algn="ctr"/>
                      <a:tab pos="1314450" algn="ctr"/>
                      <a:tab pos="1714500" algn="ctr"/>
                      <a:tab pos="2114550" algn="ctr"/>
                      <a:tab pos="2514600" algn="ctr"/>
                      <a:tab pos="2914650" algn="ctr"/>
                      <a:tab pos="3314700" algn="ctr"/>
                      <a:tab pos="3714750" algn="ctr"/>
                      <a:tab pos="4524375" algn="ctr"/>
                      <a:tab pos="5238750" algn="ctr"/>
                      <a:tab pos="5981700" algn="ctr"/>
                      <a:tab pos="6715125" algn="ctr"/>
                    </a:tabLst>
                  </a:pPr>
                  <a:r>
                    <a:rPr lang="es-ES" sz="900" b="0" i="0" u="none" baseline="0">
                      <a:solidFill>
                        <a:srgbClr val="000000"/>
                      </a:solidFill>
                    </a:rPr>
                    <a:t>90</a:t>
                  </a:r>
                  <a:endParaRPr lang="es-ES" sz="9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2973629" y="4300737"/>
                  <a:ext cx="219263" cy="1157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b" anchorCtr="0">
                  <a:spAutoFit/>
                </a:bodyPr>
                <a:lstStyle/>
                <a:p>
                  <a:pPr algn="r" rtl="0">
                    <a:tabLst>
                      <a:tab pos="76200" algn="ctr"/>
                      <a:tab pos="457200" algn="ctr"/>
                      <a:tab pos="857250" algn="ctr"/>
                      <a:tab pos="1314450" algn="ctr"/>
                      <a:tab pos="1714500" algn="ctr"/>
                      <a:tab pos="2114550" algn="ctr"/>
                      <a:tab pos="2514600" algn="ctr"/>
                      <a:tab pos="2914650" algn="ctr"/>
                      <a:tab pos="3314700" algn="ctr"/>
                      <a:tab pos="3714750" algn="ctr"/>
                      <a:tab pos="4524375" algn="ctr"/>
                      <a:tab pos="5238750" algn="ctr"/>
                      <a:tab pos="5981700" algn="ctr"/>
                      <a:tab pos="6715125" algn="ctr"/>
                    </a:tabLst>
                  </a:pPr>
                  <a:r>
                    <a:rPr lang="es-ES" sz="900" b="0" i="0" u="none" baseline="0">
                      <a:solidFill>
                        <a:srgbClr val="000000"/>
                      </a:solidFill>
                    </a:rPr>
                    <a:t>70</a:t>
                  </a:r>
                  <a:endParaRPr lang="es-ES" sz="9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2973629" y="5169441"/>
                  <a:ext cx="219263" cy="1157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b" anchorCtr="0">
                  <a:spAutoFit/>
                </a:bodyPr>
                <a:lstStyle/>
                <a:p>
                  <a:pPr algn="r" rtl="0">
                    <a:tabLst>
                      <a:tab pos="76200" algn="ctr"/>
                      <a:tab pos="457200" algn="ctr"/>
                      <a:tab pos="857250" algn="ctr"/>
                      <a:tab pos="1314450" algn="ctr"/>
                      <a:tab pos="1714500" algn="ctr"/>
                      <a:tab pos="2114550" algn="ctr"/>
                      <a:tab pos="2514600" algn="ctr"/>
                      <a:tab pos="2914650" algn="ctr"/>
                      <a:tab pos="3314700" algn="ctr"/>
                      <a:tab pos="3714750" algn="ctr"/>
                      <a:tab pos="4524375" algn="ctr"/>
                      <a:tab pos="5238750" algn="ctr"/>
                      <a:tab pos="5981700" algn="ctr"/>
                      <a:tab pos="6715125" algn="ctr"/>
                    </a:tabLst>
                  </a:pPr>
                  <a:r>
                    <a:rPr lang="es-ES" sz="900" b="0" i="0" u="none" baseline="0">
                      <a:solidFill>
                        <a:srgbClr val="000000"/>
                      </a:solidFill>
                    </a:rPr>
                    <a:t>10</a:t>
                  </a:r>
                  <a:endParaRPr lang="es-ES" sz="9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2973629" y="4879873"/>
                  <a:ext cx="219263" cy="1157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b" anchorCtr="0">
                  <a:spAutoFit/>
                </a:bodyPr>
                <a:lstStyle/>
                <a:p>
                  <a:pPr algn="r" rtl="0">
                    <a:tabLst>
                      <a:tab pos="76200" algn="ctr"/>
                      <a:tab pos="457200" algn="ctr"/>
                      <a:tab pos="857250" algn="ctr"/>
                      <a:tab pos="1314450" algn="ctr"/>
                      <a:tab pos="1714500" algn="ctr"/>
                      <a:tab pos="2114550" algn="ctr"/>
                      <a:tab pos="2514600" algn="ctr"/>
                      <a:tab pos="2914650" algn="ctr"/>
                      <a:tab pos="3314700" algn="ctr"/>
                      <a:tab pos="3714750" algn="ctr"/>
                      <a:tab pos="4524375" algn="ctr"/>
                      <a:tab pos="5238750" algn="ctr"/>
                      <a:tab pos="5981700" algn="ctr"/>
                      <a:tab pos="6715125" algn="ctr"/>
                    </a:tabLst>
                  </a:pPr>
                  <a:r>
                    <a:rPr lang="es-ES" sz="900" b="0" i="0" u="none" baseline="0">
                      <a:solidFill>
                        <a:srgbClr val="000000"/>
                      </a:solidFill>
                    </a:rPr>
                    <a:t>30</a:t>
                  </a:r>
                  <a:endParaRPr lang="es-ES" sz="9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6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2973629" y="4590305"/>
                  <a:ext cx="219263" cy="1157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b" anchorCtr="0">
                  <a:spAutoFit/>
                </a:bodyPr>
                <a:lstStyle/>
                <a:p>
                  <a:pPr algn="r" rtl="0">
                    <a:tabLst>
                      <a:tab pos="76200" algn="ctr"/>
                      <a:tab pos="457200" algn="ctr"/>
                      <a:tab pos="857250" algn="ctr"/>
                      <a:tab pos="1314450" algn="ctr"/>
                      <a:tab pos="1714500" algn="ctr"/>
                      <a:tab pos="2114550" algn="ctr"/>
                      <a:tab pos="2514600" algn="ctr"/>
                      <a:tab pos="2914650" algn="ctr"/>
                      <a:tab pos="3314700" algn="ctr"/>
                      <a:tab pos="3714750" algn="ctr"/>
                      <a:tab pos="4524375" algn="ctr"/>
                      <a:tab pos="5238750" algn="ctr"/>
                      <a:tab pos="5981700" algn="ctr"/>
                      <a:tab pos="6715125" algn="ctr"/>
                    </a:tabLst>
                  </a:pPr>
                  <a:r>
                    <a:rPr lang="es-ES" sz="900" b="0" i="0" u="none" baseline="0">
                      <a:solidFill>
                        <a:srgbClr val="000000"/>
                      </a:solidFill>
                    </a:rPr>
                    <a:t>50</a:t>
                  </a:r>
                  <a:endParaRPr lang="es-ES" sz="9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7" name="TextBox 14"/>
              <p:cNvSpPr txBox="1">
                <a:spLocks noChangeArrowheads="1"/>
              </p:cNvSpPr>
              <p:nvPr/>
            </p:nvSpPr>
            <p:spPr bwMode="auto">
              <a:xfrm>
                <a:off x="3428804" y="5413521"/>
                <a:ext cx="95173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b" anchorCtr="0">
                <a:spAutoFit/>
              </a:bodyPr>
              <a:lstStyle/>
              <a:p>
                <a:pPr algn="ctr" rtl="0">
                  <a:tabLst>
                    <a:tab pos="76200" algn="ctr"/>
                    <a:tab pos="457200" algn="ctr"/>
                    <a:tab pos="857250" algn="ctr"/>
                    <a:tab pos="1314450" algn="ctr"/>
                    <a:tab pos="1714500" algn="ctr"/>
                    <a:tab pos="2114550" algn="ctr"/>
                    <a:tab pos="2514600" algn="ctr"/>
                    <a:tab pos="2914650" algn="ctr"/>
                    <a:tab pos="3314700" algn="ctr"/>
                    <a:tab pos="3714750" algn="ctr"/>
                    <a:tab pos="4524375" algn="ctr"/>
                    <a:tab pos="5238750" algn="ctr"/>
                    <a:tab pos="5981700" algn="ctr"/>
                    <a:tab pos="6715125" algn="ctr"/>
                  </a:tabLst>
                </a:pPr>
                <a:r>
                  <a:rPr lang="es-ES" sz="900" b="0" i="0" u="none" baseline="0">
                    <a:solidFill>
                      <a:srgbClr val="000000"/>
                    </a:solidFill>
                  </a:rPr>
                  <a:t>1	</a:t>
                </a:r>
              </a:p>
            </p:txBody>
          </p:sp>
          <p:sp>
            <p:nvSpPr>
              <p:cNvPr id="218" name="TextBox 14"/>
              <p:cNvSpPr txBox="1">
                <a:spLocks noChangeArrowheads="1"/>
              </p:cNvSpPr>
              <p:nvPr/>
            </p:nvSpPr>
            <p:spPr bwMode="auto">
              <a:xfrm>
                <a:off x="3868045" y="5413521"/>
                <a:ext cx="95173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b" anchorCtr="0">
                <a:spAutoFit/>
              </a:bodyPr>
              <a:lstStyle/>
              <a:p>
                <a:pPr algn="ctr" rtl="0">
                  <a:tabLst>
                    <a:tab pos="76200" algn="ctr"/>
                    <a:tab pos="457200" algn="ctr"/>
                    <a:tab pos="857250" algn="ctr"/>
                    <a:tab pos="1314450" algn="ctr"/>
                    <a:tab pos="1714500" algn="ctr"/>
                    <a:tab pos="2114550" algn="ctr"/>
                    <a:tab pos="2514600" algn="ctr"/>
                    <a:tab pos="2914650" algn="ctr"/>
                    <a:tab pos="3314700" algn="ctr"/>
                    <a:tab pos="3714750" algn="ctr"/>
                    <a:tab pos="4524375" algn="ctr"/>
                    <a:tab pos="5238750" algn="ctr"/>
                    <a:tab pos="5981700" algn="ctr"/>
                    <a:tab pos="6715125" algn="ctr"/>
                  </a:tabLst>
                </a:pPr>
                <a:r>
                  <a:rPr lang="es-ES" sz="900" b="0" i="0" u="none" baseline="0">
                    <a:solidFill>
                      <a:srgbClr val="000000"/>
                    </a:solidFill>
                  </a:rPr>
                  <a:t>3</a:t>
                </a:r>
                <a:endParaRPr lang="es-ES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TextBox 14"/>
              <p:cNvSpPr txBox="1">
                <a:spLocks noChangeArrowheads="1"/>
              </p:cNvSpPr>
              <p:nvPr/>
            </p:nvSpPr>
            <p:spPr bwMode="auto">
              <a:xfrm>
                <a:off x="4965650" y="5413521"/>
                <a:ext cx="95173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b" anchorCtr="0">
                <a:spAutoFit/>
              </a:bodyPr>
              <a:lstStyle/>
              <a:p>
                <a:pPr algn="ctr" rtl="0">
                  <a:tabLst>
                    <a:tab pos="76200" algn="ctr"/>
                    <a:tab pos="457200" algn="ctr"/>
                    <a:tab pos="857250" algn="ctr"/>
                    <a:tab pos="1314450" algn="ctr"/>
                    <a:tab pos="1714500" algn="ctr"/>
                    <a:tab pos="2114550" algn="ctr"/>
                    <a:tab pos="2514600" algn="ctr"/>
                    <a:tab pos="2914650" algn="ctr"/>
                    <a:tab pos="3314700" algn="ctr"/>
                    <a:tab pos="3714750" algn="ctr"/>
                    <a:tab pos="4524375" algn="ctr"/>
                    <a:tab pos="5238750" algn="ctr"/>
                    <a:tab pos="5981700" algn="ctr"/>
                    <a:tab pos="6715125" algn="ctr"/>
                  </a:tabLst>
                </a:pPr>
                <a:r>
                  <a:rPr lang="es-ES" sz="900" b="0" i="0" u="none" baseline="0">
                    <a:solidFill>
                      <a:srgbClr val="000000"/>
                    </a:solidFill>
                  </a:rPr>
                  <a:t>8	</a:t>
                </a:r>
              </a:p>
            </p:txBody>
          </p:sp>
          <p:sp>
            <p:nvSpPr>
              <p:cNvPr id="220" name="TextBox 14"/>
              <p:cNvSpPr txBox="1">
                <a:spLocks noChangeArrowheads="1"/>
              </p:cNvSpPr>
              <p:nvPr/>
            </p:nvSpPr>
            <p:spPr bwMode="auto">
              <a:xfrm>
                <a:off x="5373728" y="5413521"/>
                <a:ext cx="161129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b" anchorCtr="0">
                <a:spAutoFit/>
              </a:bodyPr>
              <a:lstStyle/>
              <a:p>
                <a:pPr algn="ctr" rtl="0">
                  <a:tabLst>
                    <a:tab pos="76200" algn="ctr"/>
                    <a:tab pos="457200" algn="ctr"/>
                    <a:tab pos="857250" algn="ctr"/>
                    <a:tab pos="1314450" algn="ctr"/>
                    <a:tab pos="1714500" algn="ctr"/>
                    <a:tab pos="2114550" algn="ctr"/>
                    <a:tab pos="2514600" algn="ctr"/>
                    <a:tab pos="2914650" algn="ctr"/>
                    <a:tab pos="3314700" algn="ctr"/>
                    <a:tab pos="3714750" algn="ctr"/>
                    <a:tab pos="4524375" algn="ctr"/>
                    <a:tab pos="5238750" algn="ctr"/>
                    <a:tab pos="5981700" algn="ctr"/>
                    <a:tab pos="6715125" algn="ctr"/>
                  </a:tabLst>
                </a:pPr>
                <a:r>
                  <a:rPr lang="es-ES" sz="900" b="0" i="0" u="none" baseline="0">
                    <a:solidFill>
                      <a:srgbClr val="000000"/>
                    </a:solidFill>
                  </a:rPr>
                  <a:t>10	</a:t>
                </a:r>
              </a:p>
            </p:txBody>
          </p:sp>
          <p:sp>
            <p:nvSpPr>
              <p:cNvPr id="221" name="TextBox 14"/>
              <p:cNvSpPr txBox="1">
                <a:spLocks noChangeArrowheads="1"/>
              </p:cNvSpPr>
              <p:nvPr/>
            </p:nvSpPr>
            <p:spPr bwMode="auto">
              <a:xfrm>
                <a:off x="5813400" y="5413521"/>
                <a:ext cx="161129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b" anchorCtr="0">
                <a:spAutoFit/>
              </a:bodyPr>
              <a:lstStyle/>
              <a:p>
                <a:pPr algn="ctr" rtl="0">
                  <a:tabLst>
                    <a:tab pos="76200" algn="ctr"/>
                    <a:tab pos="457200" algn="ctr"/>
                    <a:tab pos="857250" algn="ctr"/>
                    <a:tab pos="1314450" algn="ctr"/>
                    <a:tab pos="1714500" algn="ctr"/>
                    <a:tab pos="2114550" algn="ctr"/>
                    <a:tab pos="2514600" algn="ctr"/>
                    <a:tab pos="2914650" algn="ctr"/>
                    <a:tab pos="3314700" algn="ctr"/>
                    <a:tab pos="3714750" algn="ctr"/>
                    <a:tab pos="4524375" algn="ctr"/>
                    <a:tab pos="5238750" algn="ctr"/>
                    <a:tab pos="5981700" algn="ctr"/>
                    <a:tab pos="6715125" algn="ctr"/>
                  </a:tabLst>
                </a:pPr>
                <a:r>
                  <a:rPr lang="es-ES" sz="900" b="0" i="0" u="none" baseline="0">
                    <a:solidFill>
                      <a:srgbClr val="000000"/>
                    </a:solidFill>
                  </a:rPr>
                  <a:t>12	</a:t>
                </a:r>
              </a:p>
            </p:txBody>
          </p:sp>
          <p:sp>
            <p:nvSpPr>
              <p:cNvPr id="222" name="TextBox 14"/>
              <p:cNvSpPr txBox="1">
                <a:spLocks noChangeArrowheads="1"/>
              </p:cNvSpPr>
              <p:nvPr/>
            </p:nvSpPr>
            <p:spPr bwMode="auto">
              <a:xfrm>
                <a:off x="6253072" y="5413521"/>
                <a:ext cx="161129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b" anchorCtr="0">
                <a:spAutoFit/>
              </a:bodyPr>
              <a:lstStyle/>
              <a:p>
                <a:pPr algn="ctr" rtl="0">
                  <a:tabLst>
                    <a:tab pos="76200" algn="ctr"/>
                    <a:tab pos="457200" algn="ctr"/>
                    <a:tab pos="857250" algn="ctr"/>
                    <a:tab pos="1314450" algn="ctr"/>
                    <a:tab pos="1714500" algn="ctr"/>
                    <a:tab pos="2114550" algn="ctr"/>
                    <a:tab pos="2514600" algn="ctr"/>
                    <a:tab pos="2914650" algn="ctr"/>
                    <a:tab pos="3314700" algn="ctr"/>
                    <a:tab pos="3714750" algn="ctr"/>
                    <a:tab pos="4524375" algn="ctr"/>
                    <a:tab pos="5238750" algn="ctr"/>
                    <a:tab pos="5981700" algn="ctr"/>
                    <a:tab pos="6715125" algn="ctr"/>
                  </a:tabLst>
                </a:pPr>
                <a:r>
                  <a:rPr lang="es-ES" sz="900" b="0" i="0" u="none" baseline="0">
                    <a:solidFill>
                      <a:srgbClr val="000000"/>
                    </a:solidFill>
                  </a:rPr>
                  <a:t>14	</a:t>
                </a:r>
              </a:p>
            </p:txBody>
          </p:sp>
          <p:sp>
            <p:nvSpPr>
              <p:cNvPr id="223" name="TextBox 14"/>
              <p:cNvSpPr txBox="1">
                <a:spLocks noChangeArrowheads="1"/>
              </p:cNvSpPr>
              <p:nvPr/>
            </p:nvSpPr>
            <p:spPr bwMode="auto">
              <a:xfrm>
                <a:off x="4087010" y="5413521"/>
                <a:ext cx="95173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b" anchorCtr="0">
                <a:spAutoFit/>
              </a:bodyPr>
              <a:lstStyle/>
              <a:p>
                <a:pPr algn="ctr" rtl="0">
                  <a:tabLst>
                    <a:tab pos="76200" algn="ctr"/>
                    <a:tab pos="457200" algn="ctr"/>
                    <a:tab pos="857250" algn="ctr"/>
                    <a:tab pos="1314450" algn="ctr"/>
                    <a:tab pos="1714500" algn="ctr"/>
                    <a:tab pos="2114550" algn="ctr"/>
                    <a:tab pos="2514600" algn="ctr"/>
                    <a:tab pos="2914650" algn="ctr"/>
                    <a:tab pos="3314700" algn="ctr"/>
                    <a:tab pos="3714750" algn="ctr"/>
                    <a:tab pos="4524375" algn="ctr"/>
                    <a:tab pos="5238750" algn="ctr"/>
                    <a:tab pos="5981700" algn="ctr"/>
                    <a:tab pos="6715125" algn="ctr"/>
                  </a:tabLst>
                </a:pPr>
                <a:r>
                  <a:rPr lang="es-ES" sz="900" b="0" i="0" u="none" baseline="0">
                    <a:solidFill>
                      <a:srgbClr val="000000"/>
                    </a:solidFill>
                  </a:rPr>
                  <a:t>4</a:t>
                </a:r>
                <a:endParaRPr lang="es-ES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TextBox 14"/>
              <p:cNvSpPr txBox="1">
                <a:spLocks noChangeArrowheads="1"/>
              </p:cNvSpPr>
              <p:nvPr/>
            </p:nvSpPr>
            <p:spPr bwMode="auto">
              <a:xfrm>
                <a:off x="4528711" y="5413521"/>
                <a:ext cx="95173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b" anchorCtr="0">
                <a:spAutoFit/>
              </a:bodyPr>
              <a:lstStyle/>
              <a:p>
                <a:pPr algn="ctr" rtl="0">
                  <a:tabLst>
                    <a:tab pos="76200" algn="ctr"/>
                    <a:tab pos="457200" algn="ctr"/>
                    <a:tab pos="857250" algn="ctr"/>
                    <a:tab pos="1314450" algn="ctr"/>
                    <a:tab pos="1714500" algn="ctr"/>
                    <a:tab pos="2114550" algn="ctr"/>
                    <a:tab pos="2514600" algn="ctr"/>
                    <a:tab pos="2914650" algn="ctr"/>
                    <a:tab pos="3314700" algn="ctr"/>
                    <a:tab pos="3714750" algn="ctr"/>
                    <a:tab pos="4524375" algn="ctr"/>
                    <a:tab pos="5238750" algn="ctr"/>
                    <a:tab pos="5981700" algn="ctr"/>
                    <a:tab pos="6715125" algn="ctr"/>
                  </a:tabLst>
                </a:pPr>
                <a:r>
                  <a:rPr lang="es-ES" sz="900" b="0" i="0" u="none" baseline="0">
                    <a:solidFill>
                      <a:srgbClr val="000000"/>
                    </a:solidFill>
                  </a:rPr>
                  <a:t>6	</a:t>
                </a:r>
              </a:p>
            </p:txBody>
          </p:sp>
          <p:sp>
            <p:nvSpPr>
              <p:cNvPr id="225" name="TextBox 14"/>
              <p:cNvSpPr txBox="1">
                <a:spLocks noChangeArrowheads="1"/>
              </p:cNvSpPr>
              <p:nvPr/>
            </p:nvSpPr>
            <p:spPr bwMode="auto">
              <a:xfrm>
                <a:off x="3646699" y="5413521"/>
                <a:ext cx="95173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b" anchorCtr="0">
                <a:spAutoFit/>
              </a:bodyPr>
              <a:lstStyle/>
              <a:p>
                <a:pPr algn="ctr" rtl="0">
                  <a:tabLst>
                    <a:tab pos="76200" algn="ctr"/>
                    <a:tab pos="457200" algn="ctr"/>
                    <a:tab pos="857250" algn="ctr"/>
                    <a:tab pos="1314450" algn="ctr"/>
                    <a:tab pos="1714500" algn="ctr"/>
                    <a:tab pos="2114550" algn="ctr"/>
                    <a:tab pos="2514600" algn="ctr"/>
                    <a:tab pos="2914650" algn="ctr"/>
                    <a:tab pos="3314700" algn="ctr"/>
                    <a:tab pos="3714750" algn="ctr"/>
                    <a:tab pos="4524375" algn="ctr"/>
                    <a:tab pos="5238750" algn="ctr"/>
                    <a:tab pos="5981700" algn="ctr"/>
                    <a:tab pos="6715125" algn="ctr"/>
                  </a:tabLst>
                </a:pPr>
                <a:r>
                  <a:rPr lang="es-ES" sz="900" b="0" i="0" u="none" baseline="0">
                    <a:solidFill>
                      <a:srgbClr val="000000"/>
                    </a:solidFill>
                  </a:rPr>
                  <a:t>2	</a:t>
                </a:r>
              </a:p>
            </p:txBody>
          </p:sp>
          <p:cxnSp>
            <p:nvCxnSpPr>
              <p:cNvPr id="138" name="Straight Connector 137"/>
              <p:cNvCxnSpPr/>
              <p:nvPr/>
            </p:nvCxnSpPr>
            <p:spPr bwMode="auto">
              <a:xfrm>
                <a:off x="3473898" y="5385529"/>
                <a:ext cx="0" cy="308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9" name="Straight Connector 138"/>
              <p:cNvCxnSpPr/>
              <p:nvPr/>
            </p:nvCxnSpPr>
            <p:spPr bwMode="auto">
              <a:xfrm>
                <a:off x="3253975" y="5385529"/>
                <a:ext cx="0" cy="308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0" name="Straight Connector 139"/>
              <p:cNvCxnSpPr/>
              <p:nvPr/>
            </p:nvCxnSpPr>
            <p:spPr bwMode="auto">
              <a:xfrm>
                <a:off x="3693821" y="5385529"/>
                <a:ext cx="0" cy="308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1" name="Straight Connector 140"/>
              <p:cNvCxnSpPr/>
              <p:nvPr/>
            </p:nvCxnSpPr>
            <p:spPr bwMode="auto">
              <a:xfrm>
                <a:off x="4133667" y="5385529"/>
                <a:ext cx="0" cy="308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2" name="Straight Connector 141"/>
              <p:cNvCxnSpPr/>
              <p:nvPr/>
            </p:nvCxnSpPr>
            <p:spPr bwMode="auto">
              <a:xfrm>
                <a:off x="4793436" y="5385529"/>
                <a:ext cx="0" cy="308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Straight Connector 142"/>
              <p:cNvCxnSpPr/>
              <p:nvPr/>
            </p:nvCxnSpPr>
            <p:spPr bwMode="auto">
              <a:xfrm>
                <a:off x="5893051" y="5385529"/>
                <a:ext cx="0" cy="308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Straight Connector 143"/>
              <p:cNvCxnSpPr/>
              <p:nvPr/>
            </p:nvCxnSpPr>
            <p:spPr bwMode="auto">
              <a:xfrm>
                <a:off x="6552817" y="5381331"/>
                <a:ext cx="0" cy="35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Straight Connector 144"/>
              <p:cNvCxnSpPr/>
              <p:nvPr/>
            </p:nvCxnSpPr>
            <p:spPr bwMode="auto">
              <a:xfrm rot="16200000">
                <a:off x="3228519" y="5357413"/>
                <a:ext cx="0" cy="4043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6" name="Straight Connector 145"/>
              <p:cNvCxnSpPr/>
              <p:nvPr/>
            </p:nvCxnSpPr>
            <p:spPr bwMode="auto">
              <a:xfrm rot="16200000">
                <a:off x="3228519" y="5067228"/>
                <a:ext cx="0" cy="4043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7" name="Straight Connector 146"/>
              <p:cNvCxnSpPr/>
              <p:nvPr/>
            </p:nvCxnSpPr>
            <p:spPr bwMode="auto">
              <a:xfrm rot="16200000">
                <a:off x="3228519" y="4777046"/>
                <a:ext cx="0" cy="4043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 rot="16200000">
                <a:off x="3228519" y="4486864"/>
                <a:ext cx="0" cy="4043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9" name="Straight Connector 148"/>
              <p:cNvCxnSpPr/>
              <p:nvPr/>
            </p:nvCxnSpPr>
            <p:spPr bwMode="auto">
              <a:xfrm rot="16200000">
                <a:off x="3228519" y="4196682"/>
                <a:ext cx="0" cy="4043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0" name="Straight Connector 149"/>
              <p:cNvCxnSpPr/>
              <p:nvPr/>
            </p:nvCxnSpPr>
            <p:spPr bwMode="auto">
              <a:xfrm rot="16200000">
                <a:off x="3228519" y="3906500"/>
                <a:ext cx="0" cy="4043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7" name="Straight Connector 226"/>
              <p:cNvCxnSpPr/>
              <p:nvPr/>
            </p:nvCxnSpPr>
            <p:spPr bwMode="auto">
              <a:xfrm>
                <a:off x="6332897" y="5381331"/>
                <a:ext cx="0" cy="35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8" name="Straight Connector 227"/>
              <p:cNvCxnSpPr/>
              <p:nvPr/>
            </p:nvCxnSpPr>
            <p:spPr bwMode="auto">
              <a:xfrm>
                <a:off x="6112974" y="5381331"/>
                <a:ext cx="0" cy="35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9" name="Straight Connector 228"/>
              <p:cNvCxnSpPr/>
              <p:nvPr/>
            </p:nvCxnSpPr>
            <p:spPr bwMode="auto">
              <a:xfrm>
                <a:off x="5673128" y="5381331"/>
                <a:ext cx="0" cy="35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0" name="Straight Connector 229"/>
              <p:cNvCxnSpPr/>
              <p:nvPr/>
            </p:nvCxnSpPr>
            <p:spPr bwMode="auto">
              <a:xfrm>
                <a:off x="5453205" y="5381331"/>
                <a:ext cx="0" cy="35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1" name="Straight Connector 230"/>
              <p:cNvCxnSpPr/>
              <p:nvPr/>
            </p:nvCxnSpPr>
            <p:spPr bwMode="auto">
              <a:xfrm>
                <a:off x="5233282" y="5381331"/>
                <a:ext cx="0" cy="35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2" name="Straight Connector 231"/>
              <p:cNvCxnSpPr/>
              <p:nvPr/>
            </p:nvCxnSpPr>
            <p:spPr bwMode="auto">
              <a:xfrm>
                <a:off x="5013359" y="5381331"/>
                <a:ext cx="0" cy="35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3" name="Straight Connector 232"/>
              <p:cNvCxnSpPr/>
              <p:nvPr/>
            </p:nvCxnSpPr>
            <p:spPr bwMode="auto">
              <a:xfrm>
                <a:off x="4573513" y="5381331"/>
                <a:ext cx="0" cy="35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4" name="Straight Connector 233"/>
              <p:cNvCxnSpPr/>
              <p:nvPr/>
            </p:nvCxnSpPr>
            <p:spPr bwMode="auto">
              <a:xfrm>
                <a:off x="4353590" y="5381331"/>
                <a:ext cx="0" cy="35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5" name="Straight Connector 234"/>
              <p:cNvCxnSpPr/>
              <p:nvPr/>
            </p:nvCxnSpPr>
            <p:spPr bwMode="auto">
              <a:xfrm rot="16200000">
                <a:off x="3228520" y="5212319"/>
                <a:ext cx="0" cy="4043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6" name="Straight Connector 235"/>
              <p:cNvCxnSpPr/>
              <p:nvPr/>
            </p:nvCxnSpPr>
            <p:spPr bwMode="auto">
              <a:xfrm rot="16200000">
                <a:off x="3228520" y="4922137"/>
                <a:ext cx="0" cy="4043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7" name="Straight Connector 236"/>
              <p:cNvCxnSpPr/>
              <p:nvPr/>
            </p:nvCxnSpPr>
            <p:spPr bwMode="auto">
              <a:xfrm rot="16200000">
                <a:off x="3228520" y="4631955"/>
                <a:ext cx="0" cy="4043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8" name="Straight Connector 237"/>
              <p:cNvCxnSpPr/>
              <p:nvPr/>
            </p:nvCxnSpPr>
            <p:spPr bwMode="auto">
              <a:xfrm rot="16200000">
                <a:off x="3228520" y="4341773"/>
                <a:ext cx="0" cy="4043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9" name="Straight Connector 238"/>
              <p:cNvCxnSpPr/>
              <p:nvPr/>
            </p:nvCxnSpPr>
            <p:spPr bwMode="auto">
              <a:xfrm rot="16200000">
                <a:off x="3228520" y="4051591"/>
                <a:ext cx="0" cy="4043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9" name="Straight Connector 268"/>
              <p:cNvCxnSpPr/>
              <p:nvPr/>
            </p:nvCxnSpPr>
            <p:spPr bwMode="auto">
              <a:xfrm>
                <a:off x="3913744" y="5385529"/>
                <a:ext cx="0" cy="308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72" name="Group 271"/>
            <p:cNvGrpSpPr/>
            <p:nvPr/>
          </p:nvGrpSpPr>
          <p:grpSpPr>
            <a:xfrm>
              <a:off x="3420957" y="4011650"/>
              <a:ext cx="37465" cy="37465"/>
              <a:chOff x="1971228" y="2458597"/>
              <a:chExt cx="37465" cy="37465"/>
            </a:xfrm>
          </p:grpSpPr>
          <p:cxnSp>
            <p:nvCxnSpPr>
              <p:cNvPr id="273" name="Straight Connector 272"/>
              <p:cNvCxnSpPr/>
              <p:nvPr/>
            </p:nvCxnSpPr>
            <p:spPr>
              <a:xfrm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16200000"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5" name="Group 274"/>
            <p:cNvGrpSpPr/>
            <p:nvPr/>
          </p:nvGrpSpPr>
          <p:grpSpPr>
            <a:xfrm>
              <a:off x="3436433" y="4054918"/>
              <a:ext cx="37465" cy="37465"/>
              <a:chOff x="1971228" y="2458597"/>
              <a:chExt cx="37465" cy="37465"/>
            </a:xfrm>
          </p:grpSpPr>
          <p:cxnSp>
            <p:nvCxnSpPr>
              <p:cNvPr id="276" name="Straight Connector 275"/>
              <p:cNvCxnSpPr/>
              <p:nvPr/>
            </p:nvCxnSpPr>
            <p:spPr>
              <a:xfrm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rot="16200000"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1" name="Group 280"/>
            <p:cNvGrpSpPr/>
            <p:nvPr/>
          </p:nvGrpSpPr>
          <p:grpSpPr>
            <a:xfrm>
              <a:off x="3541504" y="4104884"/>
              <a:ext cx="37465" cy="37465"/>
              <a:chOff x="1971228" y="2458597"/>
              <a:chExt cx="37465" cy="37465"/>
            </a:xfrm>
          </p:grpSpPr>
          <p:cxnSp>
            <p:nvCxnSpPr>
              <p:cNvPr id="282" name="Straight Connector 281"/>
              <p:cNvCxnSpPr/>
              <p:nvPr/>
            </p:nvCxnSpPr>
            <p:spPr>
              <a:xfrm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 rot="16200000"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4" name="Group 283"/>
            <p:cNvGrpSpPr/>
            <p:nvPr/>
          </p:nvGrpSpPr>
          <p:grpSpPr>
            <a:xfrm>
              <a:off x="3586065" y="4116302"/>
              <a:ext cx="37465" cy="37465"/>
              <a:chOff x="1971228" y="2458597"/>
              <a:chExt cx="37465" cy="37465"/>
            </a:xfrm>
          </p:grpSpPr>
          <p:cxnSp>
            <p:nvCxnSpPr>
              <p:cNvPr id="285" name="Straight Connector 284"/>
              <p:cNvCxnSpPr/>
              <p:nvPr/>
            </p:nvCxnSpPr>
            <p:spPr>
              <a:xfrm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 rot="16200000"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7" name="Group 286"/>
            <p:cNvGrpSpPr/>
            <p:nvPr/>
          </p:nvGrpSpPr>
          <p:grpSpPr>
            <a:xfrm>
              <a:off x="3646699" y="4228774"/>
              <a:ext cx="37465" cy="37465"/>
              <a:chOff x="1971228" y="2458597"/>
              <a:chExt cx="37465" cy="37465"/>
            </a:xfrm>
          </p:grpSpPr>
          <p:cxnSp>
            <p:nvCxnSpPr>
              <p:cNvPr id="288" name="Straight Connector 287"/>
              <p:cNvCxnSpPr/>
              <p:nvPr/>
            </p:nvCxnSpPr>
            <p:spPr>
              <a:xfrm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>
              <a:xfrm rot="16200000"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0" name="Group 289"/>
            <p:cNvGrpSpPr/>
            <p:nvPr/>
          </p:nvGrpSpPr>
          <p:grpSpPr>
            <a:xfrm>
              <a:off x="3794336" y="4317118"/>
              <a:ext cx="37465" cy="37465"/>
              <a:chOff x="1971228" y="2458597"/>
              <a:chExt cx="37465" cy="37465"/>
            </a:xfrm>
          </p:grpSpPr>
          <p:cxnSp>
            <p:nvCxnSpPr>
              <p:cNvPr id="291" name="Straight Connector 290"/>
              <p:cNvCxnSpPr/>
              <p:nvPr/>
            </p:nvCxnSpPr>
            <p:spPr>
              <a:xfrm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rot="16200000"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3" name="Group 292"/>
            <p:cNvGrpSpPr/>
            <p:nvPr/>
          </p:nvGrpSpPr>
          <p:grpSpPr>
            <a:xfrm>
              <a:off x="3813069" y="4336761"/>
              <a:ext cx="37465" cy="37465"/>
              <a:chOff x="1971228" y="2458597"/>
              <a:chExt cx="37465" cy="37465"/>
            </a:xfrm>
          </p:grpSpPr>
          <p:cxnSp>
            <p:nvCxnSpPr>
              <p:cNvPr id="294" name="Straight Connector 293"/>
              <p:cNvCxnSpPr/>
              <p:nvPr/>
            </p:nvCxnSpPr>
            <p:spPr>
              <a:xfrm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16200000"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6" name="Group 295"/>
            <p:cNvGrpSpPr/>
            <p:nvPr/>
          </p:nvGrpSpPr>
          <p:grpSpPr>
            <a:xfrm>
              <a:off x="3832173" y="4355494"/>
              <a:ext cx="37465" cy="37465"/>
              <a:chOff x="1971228" y="2458597"/>
              <a:chExt cx="37465" cy="37465"/>
            </a:xfrm>
          </p:grpSpPr>
          <p:cxnSp>
            <p:nvCxnSpPr>
              <p:cNvPr id="297" name="Straight Connector 296"/>
              <p:cNvCxnSpPr/>
              <p:nvPr/>
            </p:nvCxnSpPr>
            <p:spPr>
              <a:xfrm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16200000"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9" name="Group 298"/>
            <p:cNvGrpSpPr/>
            <p:nvPr/>
          </p:nvGrpSpPr>
          <p:grpSpPr>
            <a:xfrm>
              <a:off x="3849312" y="4377895"/>
              <a:ext cx="37465" cy="37465"/>
              <a:chOff x="1971228" y="2458597"/>
              <a:chExt cx="37465" cy="37465"/>
            </a:xfrm>
          </p:grpSpPr>
          <p:cxnSp>
            <p:nvCxnSpPr>
              <p:cNvPr id="300" name="Straight Connector 299"/>
              <p:cNvCxnSpPr/>
              <p:nvPr/>
            </p:nvCxnSpPr>
            <p:spPr>
              <a:xfrm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/>
              <p:cNvCxnSpPr/>
              <p:nvPr/>
            </p:nvCxnSpPr>
            <p:spPr>
              <a:xfrm rot="16200000"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2" name="Group 301"/>
            <p:cNvGrpSpPr/>
            <p:nvPr/>
          </p:nvGrpSpPr>
          <p:grpSpPr>
            <a:xfrm>
              <a:off x="3868045" y="4396628"/>
              <a:ext cx="37465" cy="37465"/>
              <a:chOff x="1971228" y="2458597"/>
              <a:chExt cx="37465" cy="37465"/>
            </a:xfrm>
          </p:grpSpPr>
          <p:cxnSp>
            <p:nvCxnSpPr>
              <p:cNvPr id="303" name="Straight Connector 302"/>
              <p:cNvCxnSpPr/>
              <p:nvPr/>
            </p:nvCxnSpPr>
            <p:spPr>
              <a:xfrm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rot="16200000"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5" name="Group 304"/>
            <p:cNvGrpSpPr/>
            <p:nvPr/>
          </p:nvGrpSpPr>
          <p:grpSpPr>
            <a:xfrm>
              <a:off x="4045360" y="4415361"/>
              <a:ext cx="37465" cy="37465"/>
              <a:chOff x="1971228" y="2458597"/>
              <a:chExt cx="37465" cy="37465"/>
            </a:xfrm>
          </p:grpSpPr>
          <p:cxnSp>
            <p:nvCxnSpPr>
              <p:cNvPr id="306" name="Straight Connector 305"/>
              <p:cNvCxnSpPr/>
              <p:nvPr/>
            </p:nvCxnSpPr>
            <p:spPr>
              <a:xfrm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16200000"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8" name="Group 307"/>
            <p:cNvGrpSpPr/>
            <p:nvPr/>
          </p:nvGrpSpPr>
          <p:grpSpPr>
            <a:xfrm>
              <a:off x="4115863" y="4469615"/>
              <a:ext cx="37465" cy="37465"/>
              <a:chOff x="1971228" y="2458597"/>
              <a:chExt cx="37465" cy="37465"/>
            </a:xfrm>
          </p:grpSpPr>
          <p:cxnSp>
            <p:nvCxnSpPr>
              <p:cNvPr id="309" name="Straight Connector 308"/>
              <p:cNvCxnSpPr/>
              <p:nvPr/>
            </p:nvCxnSpPr>
            <p:spPr>
              <a:xfrm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rot="16200000"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1" name="Group 310"/>
            <p:cNvGrpSpPr/>
            <p:nvPr/>
          </p:nvGrpSpPr>
          <p:grpSpPr>
            <a:xfrm>
              <a:off x="4225401" y="4551641"/>
              <a:ext cx="37465" cy="37465"/>
              <a:chOff x="1971228" y="2458597"/>
              <a:chExt cx="37465" cy="37465"/>
            </a:xfrm>
          </p:grpSpPr>
          <p:cxnSp>
            <p:nvCxnSpPr>
              <p:cNvPr id="312" name="Straight Connector 311"/>
              <p:cNvCxnSpPr/>
              <p:nvPr/>
            </p:nvCxnSpPr>
            <p:spPr>
              <a:xfrm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rot="16200000"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4" name="Group 313"/>
            <p:cNvGrpSpPr/>
            <p:nvPr/>
          </p:nvGrpSpPr>
          <p:grpSpPr>
            <a:xfrm>
              <a:off x="4244134" y="4589106"/>
              <a:ext cx="37465" cy="37465"/>
              <a:chOff x="1971228" y="2458597"/>
              <a:chExt cx="37465" cy="37465"/>
            </a:xfrm>
          </p:grpSpPr>
          <p:cxnSp>
            <p:nvCxnSpPr>
              <p:cNvPr id="315" name="Straight Connector 314"/>
              <p:cNvCxnSpPr/>
              <p:nvPr/>
            </p:nvCxnSpPr>
            <p:spPr>
              <a:xfrm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/>
              <p:nvPr/>
            </p:nvCxnSpPr>
            <p:spPr>
              <a:xfrm rot="16200000"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7" name="Group 316"/>
            <p:cNvGrpSpPr/>
            <p:nvPr/>
          </p:nvGrpSpPr>
          <p:grpSpPr>
            <a:xfrm>
              <a:off x="4269205" y="4647511"/>
              <a:ext cx="37465" cy="37465"/>
              <a:chOff x="1971228" y="2458597"/>
              <a:chExt cx="37465" cy="37465"/>
            </a:xfrm>
          </p:grpSpPr>
          <p:cxnSp>
            <p:nvCxnSpPr>
              <p:cNvPr id="318" name="Straight Connector 317"/>
              <p:cNvCxnSpPr/>
              <p:nvPr/>
            </p:nvCxnSpPr>
            <p:spPr>
              <a:xfrm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/>
              <p:cNvCxnSpPr/>
              <p:nvPr/>
            </p:nvCxnSpPr>
            <p:spPr>
              <a:xfrm rot="16200000"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0" name="Group 319"/>
            <p:cNvGrpSpPr/>
            <p:nvPr/>
          </p:nvGrpSpPr>
          <p:grpSpPr>
            <a:xfrm>
              <a:off x="4643061" y="4788504"/>
              <a:ext cx="37465" cy="37465"/>
              <a:chOff x="1971228" y="2458597"/>
              <a:chExt cx="37465" cy="37465"/>
            </a:xfrm>
          </p:grpSpPr>
          <p:cxnSp>
            <p:nvCxnSpPr>
              <p:cNvPr id="321" name="Straight Connector 320"/>
              <p:cNvCxnSpPr/>
              <p:nvPr/>
            </p:nvCxnSpPr>
            <p:spPr>
              <a:xfrm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>
              <a:xfrm rot="16200000"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3" name="Group 322"/>
            <p:cNvGrpSpPr/>
            <p:nvPr/>
          </p:nvGrpSpPr>
          <p:grpSpPr>
            <a:xfrm>
              <a:off x="4644750" y="4846364"/>
              <a:ext cx="37465" cy="37465"/>
              <a:chOff x="1971228" y="2458597"/>
              <a:chExt cx="37465" cy="37465"/>
            </a:xfrm>
          </p:grpSpPr>
          <p:cxnSp>
            <p:nvCxnSpPr>
              <p:cNvPr id="324" name="Straight Connector 323"/>
              <p:cNvCxnSpPr/>
              <p:nvPr/>
            </p:nvCxnSpPr>
            <p:spPr>
              <a:xfrm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rot="16200000"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6" name="Group 325"/>
            <p:cNvGrpSpPr/>
            <p:nvPr/>
          </p:nvGrpSpPr>
          <p:grpSpPr>
            <a:xfrm>
              <a:off x="5023358" y="4952021"/>
              <a:ext cx="37465" cy="37465"/>
              <a:chOff x="1971228" y="2458597"/>
              <a:chExt cx="37465" cy="37465"/>
            </a:xfrm>
          </p:grpSpPr>
          <p:cxnSp>
            <p:nvCxnSpPr>
              <p:cNvPr id="327" name="Straight Connector 326"/>
              <p:cNvCxnSpPr/>
              <p:nvPr/>
            </p:nvCxnSpPr>
            <p:spPr>
              <a:xfrm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6200000"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9" name="Group 328"/>
            <p:cNvGrpSpPr/>
            <p:nvPr/>
          </p:nvGrpSpPr>
          <p:grpSpPr>
            <a:xfrm>
              <a:off x="5036344" y="4972416"/>
              <a:ext cx="37465" cy="37465"/>
              <a:chOff x="1971228" y="2458597"/>
              <a:chExt cx="37465" cy="37465"/>
            </a:xfrm>
          </p:grpSpPr>
          <p:cxnSp>
            <p:nvCxnSpPr>
              <p:cNvPr id="330" name="Straight Connector 329"/>
              <p:cNvCxnSpPr/>
              <p:nvPr/>
            </p:nvCxnSpPr>
            <p:spPr>
              <a:xfrm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6200000"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2" name="Group 331"/>
            <p:cNvGrpSpPr/>
            <p:nvPr/>
          </p:nvGrpSpPr>
          <p:grpSpPr>
            <a:xfrm>
              <a:off x="5415740" y="5071467"/>
              <a:ext cx="37465" cy="37465"/>
              <a:chOff x="1971228" y="2458597"/>
              <a:chExt cx="37465" cy="37465"/>
            </a:xfrm>
          </p:grpSpPr>
          <p:cxnSp>
            <p:nvCxnSpPr>
              <p:cNvPr id="333" name="Straight Connector 332"/>
              <p:cNvCxnSpPr/>
              <p:nvPr/>
            </p:nvCxnSpPr>
            <p:spPr>
              <a:xfrm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/>
              <p:nvPr/>
            </p:nvCxnSpPr>
            <p:spPr>
              <a:xfrm rot="16200000"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oup 334"/>
            <p:cNvGrpSpPr/>
            <p:nvPr/>
          </p:nvGrpSpPr>
          <p:grpSpPr>
            <a:xfrm>
              <a:off x="5516124" y="5135932"/>
              <a:ext cx="37465" cy="37465"/>
              <a:chOff x="1971228" y="2458597"/>
              <a:chExt cx="37465" cy="37465"/>
            </a:xfrm>
          </p:grpSpPr>
          <p:cxnSp>
            <p:nvCxnSpPr>
              <p:cNvPr id="336" name="Straight Connector 335"/>
              <p:cNvCxnSpPr/>
              <p:nvPr/>
            </p:nvCxnSpPr>
            <p:spPr>
              <a:xfrm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/>
              <p:cNvCxnSpPr/>
              <p:nvPr/>
            </p:nvCxnSpPr>
            <p:spPr>
              <a:xfrm rot="16200000"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8" name="Group 337"/>
            <p:cNvGrpSpPr/>
            <p:nvPr/>
          </p:nvGrpSpPr>
          <p:grpSpPr>
            <a:xfrm>
              <a:off x="5735960" y="5173397"/>
              <a:ext cx="37465" cy="37465"/>
              <a:chOff x="1971228" y="2458597"/>
              <a:chExt cx="37465" cy="37465"/>
            </a:xfrm>
          </p:grpSpPr>
          <p:cxnSp>
            <p:nvCxnSpPr>
              <p:cNvPr id="339" name="Straight Connector 338"/>
              <p:cNvCxnSpPr/>
              <p:nvPr/>
            </p:nvCxnSpPr>
            <p:spPr>
              <a:xfrm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rot="16200000"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1" name="Group 340"/>
            <p:cNvGrpSpPr/>
            <p:nvPr/>
          </p:nvGrpSpPr>
          <p:grpSpPr>
            <a:xfrm>
              <a:off x="5810230" y="5173397"/>
              <a:ext cx="37465" cy="37465"/>
              <a:chOff x="1971228" y="2458597"/>
              <a:chExt cx="37465" cy="37465"/>
            </a:xfrm>
          </p:grpSpPr>
          <p:cxnSp>
            <p:nvCxnSpPr>
              <p:cNvPr id="342" name="Straight Connector 341"/>
              <p:cNvCxnSpPr/>
              <p:nvPr/>
            </p:nvCxnSpPr>
            <p:spPr>
              <a:xfrm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16200000"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4" name="Group 343"/>
            <p:cNvGrpSpPr/>
            <p:nvPr/>
          </p:nvGrpSpPr>
          <p:grpSpPr>
            <a:xfrm>
              <a:off x="5847696" y="5173397"/>
              <a:ext cx="37465" cy="37465"/>
              <a:chOff x="1971228" y="2458597"/>
              <a:chExt cx="37465" cy="37465"/>
            </a:xfrm>
          </p:grpSpPr>
          <p:cxnSp>
            <p:nvCxnSpPr>
              <p:cNvPr id="345" name="Straight Connector 344"/>
              <p:cNvCxnSpPr/>
              <p:nvPr/>
            </p:nvCxnSpPr>
            <p:spPr>
              <a:xfrm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16200000">
                <a:off x="1989961" y="2458597"/>
                <a:ext cx="0" cy="3746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3" name="TextBox 152"/>
          <p:cNvSpPr txBox="1"/>
          <p:nvPr/>
        </p:nvSpPr>
        <p:spPr>
          <a:xfrm>
            <a:off x="1030622" y="5623028"/>
            <a:ext cx="447703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l" rtl="0">
              <a:tabLst>
                <a:tab pos="561975" algn="r"/>
                <a:tab pos="785813" algn="r"/>
                <a:tab pos="995363" algn="r"/>
                <a:tab pos="1209675" algn="r"/>
                <a:tab pos="1428750" algn="r"/>
                <a:tab pos="1643063" algn="r"/>
                <a:tab pos="1866900" algn="r"/>
                <a:tab pos="2085975" algn="r"/>
                <a:tab pos="2305050" algn="r"/>
                <a:tab pos="2533650" algn="r"/>
                <a:tab pos="2767013" algn="r"/>
                <a:tab pos="2976563" algn="r"/>
                <a:tab pos="3200400" algn="r"/>
                <a:tab pos="3409950" algn="r"/>
                <a:tab pos="3624263" algn="r"/>
                <a:tab pos="3852863" algn="r"/>
              </a:tabLst>
            </a:pPr>
            <a:r>
              <a:rPr lang="es-ES" sz="800" b="0" i="0" u="none" baseline="0">
                <a:solidFill>
                  <a:srgbClr val="000000"/>
                </a:solidFill>
                <a:cs typeface="Arial" charset="0"/>
              </a:rPr>
              <a:t>N.º </a:t>
            </a:r>
            <a:r>
              <a:rPr lang="es-ES" sz="800">
                <a:solidFill>
                  <a:srgbClr val="000000"/>
                </a:solidFill>
                <a:cs typeface="Arial" charset="0"/>
              </a:rPr>
              <a:t/>
            </a:r>
            <a:br>
              <a:rPr lang="es-ES" sz="800">
                <a:solidFill>
                  <a:srgbClr val="000000"/>
                </a:solidFill>
                <a:cs typeface="Arial" charset="0"/>
              </a:rPr>
            </a:br>
            <a:r>
              <a:rPr lang="es-ES" sz="800" b="0" i="0" u="none" baseline="0">
                <a:solidFill>
                  <a:srgbClr val="000000"/>
                </a:solidFill>
                <a:cs typeface="Arial" charset="0"/>
              </a:rPr>
              <a:t>en riesgo:	126	110	89	76	70	49	46	32	30	19	17	11	8	6	5	5</a:t>
            </a:r>
            <a:endParaRPr lang="es-ES" sz="800" dirty="0">
              <a:cs typeface="Arial" charset="0"/>
            </a:endParaRPr>
          </a:p>
        </p:txBody>
      </p:sp>
      <p:sp>
        <p:nvSpPr>
          <p:cNvPr id="154" name="Round Same Side Corner Rectangle 153"/>
          <p:cNvSpPr/>
          <p:nvPr/>
        </p:nvSpPr>
        <p:spPr>
          <a:xfrm>
            <a:off x="5273565" y="4083457"/>
            <a:ext cx="2809848" cy="41756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rtl="0">
              <a:spcBef>
                <a:spcPct val="0"/>
              </a:spcBef>
            </a:pPr>
            <a:endParaRPr lang="es-ES" altLang="en-US" sz="1400" b="1" baseline="30000">
              <a:solidFill>
                <a:prstClr val="white"/>
              </a:solidFill>
            </a:endParaRPr>
          </a:p>
        </p:txBody>
      </p:sp>
      <p:sp>
        <p:nvSpPr>
          <p:cNvPr id="156" name="Round Same Side Corner Rectangle 155"/>
          <p:cNvSpPr/>
          <p:nvPr/>
        </p:nvSpPr>
        <p:spPr>
          <a:xfrm rot="10800000">
            <a:off x="5273564" y="4492053"/>
            <a:ext cx="2808031" cy="639154"/>
          </a:xfrm>
          <a:prstGeom prst="round2SameRect">
            <a:avLst>
              <a:gd name="adj1" fmla="val 20976"/>
              <a:gd name="adj2" fmla="val 0"/>
            </a:avLst>
          </a:prstGeom>
          <a:solidFill>
            <a:schemeClr val="bg1"/>
          </a:solidFill>
          <a:ln w="127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rtl="0">
              <a:spcBef>
                <a:spcPct val="0"/>
              </a:spcBef>
            </a:pPr>
            <a:endParaRPr lang="es-ES" altLang="en-US" sz="1400" b="1" baseline="30000" dirty="0">
              <a:solidFill>
                <a:srgbClr val="000000"/>
              </a:solidFill>
            </a:endParaRPr>
          </a:p>
        </p:txBody>
      </p:sp>
      <p:graphicFrame>
        <p:nvGraphicFramePr>
          <p:cNvPr id="157" name="Table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940584"/>
              </p:ext>
            </p:extLst>
          </p:nvPr>
        </p:nvGraphicFramePr>
        <p:xfrm>
          <a:off x="5268545" y="3870917"/>
          <a:ext cx="2821770" cy="1265256"/>
        </p:xfrm>
        <a:graphic>
          <a:graphicData uri="http://schemas.openxmlformats.org/drawingml/2006/table">
            <a:tbl>
              <a:tblPr/>
              <a:tblGrid>
                <a:gridCol w="948906"/>
                <a:gridCol w="936432"/>
                <a:gridCol w="936432"/>
              </a:tblGrid>
              <a:tr h="62922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31448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274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T790M+</a:t>
                      </a:r>
                      <a:b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(n = 71)</a:t>
                      </a:r>
                    </a:p>
                  </a:txBody>
                  <a:tcPr marL="45713" marR="0" marT="0" marB="27432" anchor="b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T790M−</a:t>
                      </a:r>
                      <a:b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(n = 53)</a:t>
                      </a:r>
                    </a:p>
                  </a:txBody>
                  <a:tcPr marL="45713" marR="0" marT="0" marB="27432" anchor="b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01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SSP, meses</a:t>
                      </a:r>
                    </a:p>
                  </a:txBody>
                  <a:tcPr marL="0" marR="4572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4,8</a:t>
                      </a:r>
                    </a:p>
                  </a:txBody>
                  <a:tcPr marL="45713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4,6</a:t>
                      </a:r>
                    </a:p>
                  </a:txBody>
                  <a:tcPr marL="45713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01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Valor de </a:t>
                      </a:r>
                      <a:r>
                        <a:rPr kumimoji="0" lang="es-E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</a:t>
                      </a:r>
                    </a:p>
                  </a:txBody>
                  <a:tcPr marL="0" marR="4572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</a:t>
                      </a: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= 0,643</a:t>
                      </a:r>
                    </a:p>
                  </a:txBody>
                  <a:tcPr marL="45713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3" name="Rectangle 162"/>
          <p:cNvSpPr/>
          <p:nvPr/>
        </p:nvSpPr>
        <p:spPr>
          <a:xfrm>
            <a:off x="83129" y="6588526"/>
            <a:ext cx="65953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lnSpc>
                <a:spcPct val="90000"/>
              </a:lnSpc>
              <a:spcBef>
                <a:spcPts val="300"/>
              </a:spcBef>
            </a:pPr>
            <a:r>
              <a:rPr lang="es-ES" sz="1000" b="0" i="0" u="none" baseline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1. Janjigian et al. </a:t>
            </a:r>
            <a:r>
              <a:rPr lang="es-ES" sz="1000" b="0" i="1" u="none" baseline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Cancer Discovery</a:t>
            </a:r>
            <a:r>
              <a:rPr lang="es-ES" sz="1000" b="0" i="0" u="none" baseline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. 2014 </a:t>
            </a:r>
            <a:r>
              <a:rPr lang="es-ES" sz="1000" b="0" i="0" u="none" baseline="0">
                <a:solidFill>
                  <a:prstClr val="black"/>
                </a:solidFill>
              </a:rPr>
              <a:t>Jul 29. [Publicación electrónica previa a la publicación impresa].</a:t>
            </a:r>
            <a:endParaRPr lang="es-ES" sz="1000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6080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>
          <a:xfrm>
            <a:off x="2749650" y="4799340"/>
            <a:ext cx="4614950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rtl="0"/>
            <a:r>
              <a:rPr lang="es-ES" sz="1600" b="0" i="0" u="none" baseline="0">
                <a:solidFill>
                  <a:prstClr val="black"/>
                </a:solidFill>
              </a:rPr>
              <a:t>Índice del paciente ordenado por % máximo de descenso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19045" y="4424531"/>
            <a:ext cx="7940385" cy="287988"/>
            <a:chOff x="1119045" y="4424531"/>
            <a:chExt cx="7940385" cy="287988"/>
          </a:xfrm>
        </p:grpSpPr>
        <p:sp>
          <p:nvSpPr>
            <p:cNvPr id="77" name="TextBox 76"/>
            <p:cNvSpPr txBox="1"/>
            <p:nvPr/>
          </p:nvSpPr>
          <p:spPr>
            <a:xfrm>
              <a:off x="1119045" y="4497075"/>
              <a:ext cx="737207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ctr" rtl="0"/>
              <a:r>
                <a:rPr lang="es-ES" sz="1400" b="0" i="0" u="none" baseline="0">
                  <a:solidFill>
                    <a:prstClr val="black"/>
                  </a:solidFill>
                </a:rPr>
                <a:t>0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423425" y="4424531"/>
              <a:ext cx="7636005" cy="287988"/>
              <a:chOff x="1423425" y="4424531"/>
              <a:chExt cx="7636005" cy="287988"/>
            </a:xfrm>
          </p:grpSpPr>
          <p:sp>
            <p:nvSpPr>
              <p:cNvPr id="116" name="TextBox 115"/>
              <p:cNvSpPr txBox="1"/>
              <p:nvPr/>
            </p:nvSpPr>
            <p:spPr>
              <a:xfrm>
                <a:off x="8322223" y="4497075"/>
                <a:ext cx="73720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ctr" rtl="0"/>
                <a:r>
                  <a:rPr lang="es-ES" sz="1400" b="0" i="0" u="none" baseline="0">
                    <a:solidFill>
                      <a:prstClr val="black"/>
                    </a:solidFill>
                  </a:rPr>
                  <a:t>100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1479205" y="4497075"/>
                <a:ext cx="73720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ctr" rtl="0"/>
                <a:r>
                  <a:rPr lang="es-ES" sz="1400" b="0" i="0" u="none" baseline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1839364" y="4497075"/>
                <a:ext cx="73720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ctr" rtl="0"/>
                <a:r>
                  <a:rPr lang="es-ES" sz="1400" b="0" i="0" u="none" baseline="0">
                    <a:solidFill>
                      <a:prstClr val="black"/>
                    </a:solidFill>
                  </a:rPr>
                  <a:t>10</a:t>
                </a: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2199523" y="4497075"/>
                <a:ext cx="73720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ctr" rtl="0"/>
                <a:r>
                  <a:rPr lang="es-ES" sz="1400" b="0" i="0" u="none" baseline="0">
                    <a:solidFill>
                      <a:prstClr val="black"/>
                    </a:solidFill>
                  </a:rPr>
                  <a:t>15</a:t>
                </a: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2559682" y="4497075"/>
                <a:ext cx="73720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ctr" rtl="0"/>
                <a:r>
                  <a:rPr lang="es-ES" sz="1400" b="0" i="0" u="none" baseline="0">
                    <a:solidFill>
                      <a:prstClr val="black"/>
                    </a:solidFill>
                  </a:rPr>
                  <a:t>20</a:t>
                </a: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2919841" y="4497075"/>
                <a:ext cx="73720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ctr" rtl="0"/>
                <a:r>
                  <a:rPr lang="es-ES" sz="1400" b="0" i="0" u="none" baseline="0">
                    <a:solidFill>
                      <a:prstClr val="black"/>
                    </a:solidFill>
                  </a:rPr>
                  <a:t>25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280000" y="4497075"/>
                <a:ext cx="73720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ctr" rtl="0"/>
                <a:r>
                  <a:rPr lang="es-ES" sz="1400" b="0" i="0" u="none" baseline="0">
                    <a:solidFill>
                      <a:prstClr val="black"/>
                    </a:solidFill>
                  </a:rPr>
                  <a:t>30</a:t>
                </a: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3640159" y="4497075"/>
                <a:ext cx="73720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ctr" rtl="0"/>
                <a:r>
                  <a:rPr lang="es-ES" sz="1400" b="0" i="0" u="none" baseline="0">
                    <a:solidFill>
                      <a:prstClr val="black"/>
                    </a:solidFill>
                  </a:rPr>
                  <a:t>35</a:t>
                </a: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4000318" y="4497075"/>
                <a:ext cx="73720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ctr" rtl="0"/>
                <a:r>
                  <a:rPr lang="es-ES" sz="1400" b="0" i="0" u="none" baseline="0">
                    <a:solidFill>
                      <a:prstClr val="black"/>
                    </a:solidFill>
                  </a:rPr>
                  <a:t>40</a:t>
                </a: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4360477" y="4497075"/>
                <a:ext cx="73720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ctr" rtl="0"/>
                <a:r>
                  <a:rPr lang="es-ES" sz="1400" b="0" i="0" u="none" baseline="0">
                    <a:solidFill>
                      <a:prstClr val="black"/>
                    </a:solidFill>
                  </a:rPr>
                  <a:t>45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4720636" y="4497075"/>
                <a:ext cx="73720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ctr" rtl="0"/>
                <a:r>
                  <a:rPr lang="es-ES" sz="1400" b="0" i="0" u="none" baseline="0">
                    <a:solidFill>
                      <a:prstClr val="black"/>
                    </a:solidFill>
                  </a:rPr>
                  <a:t>50</a:t>
                </a: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5440954" y="4497075"/>
                <a:ext cx="73720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ctr" rtl="0"/>
                <a:r>
                  <a:rPr lang="es-ES" sz="1400" b="0" i="0" u="none" baseline="0">
                    <a:solidFill>
                      <a:prstClr val="black"/>
                    </a:solidFill>
                  </a:rPr>
                  <a:t>60</a:t>
                </a: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5801113" y="4497075"/>
                <a:ext cx="73720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ctr" rtl="0"/>
                <a:r>
                  <a:rPr lang="es-ES" sz="1400" b="0" i="0" u="none" baseline="0">
                    <a:solidFill>
                      <a:prstClr val="black"/>
                    </a:solidFill>
                  </a:rPr>
                  <a:t>65</a:t>
                </a: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6521432" y="4497075"/>
                <a:ext cx="73720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ctr" rtl="0"/>
                <a:r>
                  <a:rPr lang="es-ES" sz="1400" b="0" i="0" u="none" baseline="0">
                    <a:solidFill>
                      <a:prstClr val="black"/>
                    </a:solidFill>
                  </a:rPr>
                  <a:t>75</a:t>
                </a: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6161273" y="4497075"/>
                <a:ext cx="73720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ctr" rtl="0"/>
                <a:r>
                  <a:rPr lang="es-ES" sz="1400" b="0" i="0" u="none" baseline="0">
                    <a:solidFill>
                      <a:prstClr val="black"/>
                    </a:solidFill>
                  </a:rPr>
                  <a:t>70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6881591" y="4497075"/>
                <a:ext cx="73720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ctr" rtl="0"/>
                <a:r>
                  <a:rPr lang="es-ES" sz="1400" b="0" i="0" u="none" baseline="0">
                    <a:solidFill>
                      <a:prstClr val="black"/>
                    </a:solidFill>
                  </a:rPr>
                  <a:t>80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7241750" y="4497075"/>
                <a:ext cx="73720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ctr" rtl="0"/>
                <a:r>
                  <a:rPr lang="es-ES" sz="1400" b="0" i="0" u="none" baseline="0">
                    <a:solidFill>
                      <a:prstClr val="black"/>
                    </a:solidFill>
                  </a:rPr>
                  <a:t>85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7601909" y="4497075"/>
                <a:ext cx="73720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ctr" rtl="0"/>
                <a:r>
                  <a:rPr lang="es-ES" sz="1400" b="0" i="0" u="none" baseline="0">
                    <a:solidFill>
                      <a:prstClr val="black"/>
                    </a:solidFill>
                  </a:rPr>
                  <a:t>90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7962068" y="4497075"/>
                <a:ext cx="73720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ctr" rtl="0"/>
                <a:r>
                  <a:rPr lang="es-ES" sz="1400" b="0" i="0" u="none" baseline="0">
                    <a:solidFill>
                      <a:prstClr val="black"/>
                    </a:solidFill>
                  </a:rPr>
                  <a:t>95</a:t>
                </a: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5080795" y="4497075"/>
                <a:ext cx="73720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ctr" rtl="0"/>
                <a:r>
                  <a:rPr lang="es-ES" sz="1400" b="0" i="0" u="none" baseline="0">
                    <a:solidFill>
                      <a:prstClr val="black"/>
                    </a:solidFill>
                  </a:rPr>
                  <a:t>55</a:t>
                </a:r>
              </a:p>
            </p:txBody>
          </p:sp>
          <p:cxnSp>
            <p:nvCxnSpPr>
              <p:cNvPr id="172" name="Straight Connector 171"/>
              <p:cNvCxnSpPr/>
              <p:nvPr/>
            </p:nvCxnSpPr>
            <p:spPr>
              <a:xfrm>
                <a:off x="1423425" y="4425956"/>
                <a:ext cx="7267401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>
                <a:off x="1487648" y="4424531"/>
                <a:ext cx="0" cy="73152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>
                <a:off x="1847807" y="4424531"/>
                <a:ext cx="0" cy="73152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>
                <a:off x="2207966" y="4424531"/>
                <a:ext cx="0" cy="73152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>
                <a:off x="2568125" y="4424531"/>
                <a:ext cx="0" cy="73152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>
                <a:off x="2928284" y="4424531"/>
                <a:ext cx="0" cy="73152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>
                <a:off x="3288443" y="4424531"/>
                <a:ext cx="0" cy="73152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3648602" y="4424531"/>
                <a:ext cx="0" cy="73152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>
                <a:off x="4008761" y="4424531"/>
                <a:ext cx="0" cy="73152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>
                <a:off x="4368920" y="4424531"/>
                <a:ext cx="0" cy="73152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>
                <a:off x="4729079" y="4424531"/>
                <a:ext cx="0" cy="73152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>
                <a:off x="5089238" y="4424531"/>
                <a:ext cx="0" cy="73152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>
                <a:off x="5449397" y="4424531"/>
                <a:ext cx="0" cy="73152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>
                <a:off x="5809556" y="4424531"/>
                <a:ext cx="0" cy="73152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>
                <a:off x="6169715" y="4424531"/>
                <a:ext cx="0" cy="73152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>
                <a:off x="6529874" y="4424531"/>
                <a:ext cx="0" cy="73152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>
                <a:off x="6890033" y="4424531"/>
                <a:ext cx="0" cy="73152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>
                <a:off x="7250192" y="4424531"/>
                <a:ext cx="0" cy="73152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>
                <a:off x="7610351" y="4424531"/>
                <a:ext cx="0" cy="73152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>
                <a:off x="7970510" y="4424531"/>
                <a:ext cx="0" cy="73152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>
                <a:off x="8330669" y="4424531"/>
                <a:ext cx="0" cy="73152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>
                <a:off x="8690826" y="4424531"/>
                <a:ext cx="0" cy="73152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2" name="Round Same Side Corner Rectangle 191"/>
          <p:cNvSpPr/>
          <p:nvPr/>
        </p:nvSpPr>
        <p:spPr>
          <a:xfrm rot="10800000">
            <a:off x="397029" y="1587863"/>
            <a:ext cx="8488343" cy="3504473"/>
          </a:xfrm>
          <a:prstGeom prst="round2SameRect">
            <a:avLst>
              <a:gd name="adj1" fmla="val 5800"/>
              <a:gd name="adj2" fmla="val 0"/>
            </a:avLst>
          </a:prstGeom>
          <a:solidFill>
            <a:schemeClr val="bg1"/>
          </a:solidFill>
          <a:ln w="127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89" name="Round Same Side Corner Rectangle 188"/>
          <p:cNvSpPr/>
          <p:nvPr/>
        </p:nvSpPr>
        <p:spPr>
          <a:xfrm>
            <a:off x="397032" y="1211609"/>
            <a:ext cx="8488343" cy="376184"/>
          </a:xfrm>
          <a:prstGeom prst="round2SameRect">
            <a:avLst>
              <a:gd name="adj1" fmla="val 45133"/>
              <a:gd name="adj2" fmla="val 0"/>
            </a:avLst>
          </a:prstGeom>
          <a:solidFill>
            <a:schemeClr val="accent1"/>
          </a:solidFill>
          <a:ln w="127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sz="1600" b="1" i="0" u="none" baseline="0">
                <a:solidFill>
                  <a:prstClr val="white"/>
                </a:solidFill>
              </a:rPr>
              <a:t>Tratamiento y mutaciones</a:t>
            </a:r>
            <a:endParaRPr lang="es-ES" sz="1600" b="1" dirty="0">
              <a:solidFill>
                <a:prstClr val="white"/>
              </a:solidFill>
            </a:endParaRPr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/>
          <a:lstStyle/>
          <a:p>
            <a:pPr algn="l" rtl="0"/>
            <a:r>
              <a:rPr lang="es-ES" b="0" i="0" u="none" baseline="0" dirty="0" err="1">
                <a:solidFill>
                  <a:srgbClr val="4F81BD"/>
                </a:solidFill>
              </a:rPr>
              <a:t>AfaCet</a:t>
            </a:r>
            <a:r>
              <a:rPr lang="es-ES" b="0" i="0" u="none" baseline="0" dirty="0">
                <a:solidFill>
                  <a:srgbClr val="4F81BD"/>
                </a:solidFill>
              </a:rPr>
              <a:t>: Espectrograma</a:t>
            </a:r>
            <a:endParaRPr lang="es-ES" baseline="30000" dirty="0">
              <a:solidFill>
                <a:srgbClr val="4F81BD"/>
              </a:solidFill>
            </a:endParaRPr>
          </a:p>
        </p:txBody>
      </p:sp>
      <p:grpSp>
        <p:nvGrpSpPr>
          <p:cNvPr id="14" name="Group 1"/>
          <p:cNvGrpSpPr>
            <a:grpSpLocks/>
          </p:cNvGrpSpPr>
          <p:nvPr/>
        </p:nvGrpSpPr>
        <p:grpSpPr bwMode="auto">
          <a:xfrm>
            <a:off x="4075288" y="1652445"/>
            <a:ext cx="988942" cy="307777"/>
            <a:chOff x="7378707" y="1916936"/>
            <a:chExt cx="989557" cy="307374"/>
          </a:xfrm>
        </p:grpSpPr>
        <p:sp>
          <p:nvSpPr>
            <p:cNvPr id="15" name="TextBox 20"/>
            <p:cNvSpPr txBox="1">
              <a:spLocks noChangeArrowheads="1"/>
            </p:cNvSpPr>
            <p:nvPr/>
          </p:nvSpPr>
          <p:spPr bwMode="auto">
            <a:xfrm>
              <a:off x="7522635" y="1916936"/>
              <a:ext cx="845629" cy="307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es-ES" sz="1400" b="0" i="0" u="none" baseline="0">
                  <a:solidFill>
                    <a:prstClr val="black"/>
                  </a:solidFill>
                </a:rPr>
                <a:t>T790M+</a:t>
              </a:r>
              <a:endParaRPr lang="es-ES" altLang="en-US" sz="1300" dirty="0">
                <a:solidFill>
                  <a:prstClr val="black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378707" y="1989865"/>
              <a:ext cx="144552" cy="144273"/>
            </a:xfrm>
            <a:prstGeom prst="rect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s-E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6" name="Group 1"/>
          <p:cNvGrpSpPr>
            <a:grpSpLocks/>
          </p:cNvGrpSpPr>
          <p:nvPr/>
        </p:nvGrpSpPr>
        <p:grpSpPr bwMode="auto">
          <a:xfrm>
            <a:off x="5153477" y="1652445"/>
            <a:ext cx="944058" cy="307777"/>
            <a:chOff x="7378707" y="1916936"/>
            <a:chExt cx="944645" cy="307374"/>
          </a:xfrm>
        </p:grpSpPr>
        <p:sp>
          <p:nvSpPr>
            <p:cNvPr id="97" name="TextBox 20"/>
            <p:cNvSpPr txBox="1">
              <a:spLocks noChangeArrowheads="1"/>
            </p:cNvSpPr>
            <p:nvPr/>
          </p:nvSpPr>
          <p:spPr bwMode="auto">
            <a:xfrm>
              <a:off x="7522635" y="1916936"/>
              <a:ext cx="800717" cy="307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es-ES" sz="1400" b="0" i="0" u="none" baseline="0">
                  <a:solidFill>
                    <a:prstClr val="black"/>
                  </a:solidFill>
                </a:rPr>
                <a:t>T790M-</a:t>
              </a:r>
              <a:endParaRPr lang="es-ES" altLang="en-US" sz="1300" dirty="0">
                <a:solidFill>
                  <a:prstClr val="black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7378707" y="1989865"/>
              <a:ext cx="144552" cy="144273"/>
            </a:xfrm>
            <a:prstGeom prst="rect">
              <a:avLst/>
            </a:prstGeom>
            <a:solidFill>
              <a:srgbClr val="71707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s-E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9" name="Group 1"/>
          <p:cNvGrpSpPr>
            <a:grpSpLocks/>
          </p:cNvGrpSpPr>
          <p:nvPr/>
        </p:nvGrpSpPr>
        <p:grpSpPr bwMode="auto">
          <a:xfrm>
            <a:off x="6186776" y="1652445"/>
            <a:ext cx="1075503" cy="307777"/>
            <a:chOff x="7378707" y="1916936"/>
            <a:chExt cx="1076174" cy="307374"/>
          </a:xfrm>
        </p:grpSpPr>
        <p:sp>
          <p:nvSpPr>
            <p:cNvPr id="100" name="TextBox 20"/>
            <p:cNvSpPr txBox="1">
              <a:spLocks noChangeArrowheads="1"/>
            </p:cNvSpPr>
            <p:nvPr/>
          </p:nvSpPr>
          <p:spPr bwMode="auto">
            <a:xfrm>
              <a:off x="7522635" y="1916936"/>
              <a:ext cx="932246" cy="307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es-ES" sz="1400" b="0" i="0" u="none" baseline="0">
                  <a:solidFill>
                    <a:prstClr val="black"/>
                  </a:solidFill>
                </a:rPr>
                <a:t>Se desconocen</a:t>
              </a:r>
              <a:endParaRPr lang="es-ES" altLang="en-US" sz="1300" dirty="0">
                <a:solidFill>
                  <a:prstClr val="black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7378707" y="1989865"/>
              <a:ext cx="144552" cy="144273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s-ES" dirty="0">
                <a:solidFill>
                  <a:srgbClr val="FFFFFF"/>
                </a:solidFill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1425806" y="1828802"/>
            <a:ext cx="45720" cy="886256"/>
          </a:xfrm>
          <a:prstGeom prst="rect">
            <a:avLst/>
          </a:prstGeom>
          <a:solidFill>
            <a:srgbClr val="71707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s-ES" dirty="0">
              <a:solidFill>
                <a:srgbClr val="FFFFFF"/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1423425" y="3225453"/>
            <a:ext cx="7267401" cy="0"/>
          </a:xfrm>
          <a:prstGeom prst="line">
            <a:avLst/>
          </a:prstGeom>
          <a:ln w="6350" cap="rnd">
            <a:solidFill>
              <a:srgbClr val="71707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1423425" y="2377858"/>
            <a:ext cx="7267401" cy="0"/>
          </a:xfrm>
          <a:prstGeom prst="line">
            <a:avLst/>
          </a:prstGeom>
          <a:ln w="6350" cap="rnd">
            <a:solidFill>
              <a:srgbClr val="7170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Rectangle 172"/>
          <p:cNvSpPr/>
          <p:nvPr/>
        </p:nvSpPr>
        <p:spPr>
          <a:xfrm>
            <a:off x="1549352" y="2384976"/>
            <a:ext cx="45720" cy="330082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1672898" y="2440738"/>
            <a:ext cx="45720" cy="274320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1611125" y="2413306"/>
            <a:ext cx="45720" cy="301752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1734671" y="2468170"/>
            <a:ext cx="45720" cy="246888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8663394" y="2725323"/>
            <a:ext cx="45720" cy="1691640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8602141" y="2725323"/>
            <a:ext cx="45720" cy="1691640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8540841" y="2725323"/>
            <a:ext cx="45720" cy="1325880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8479541" y="2725323"/>
            <a:ext cx="45720" cy="1230726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8234341" y="2725323"/>
            <a:ext cx="45720" cy="1124622"/>
          </a:xfrm>
          <a:prstGeom prst="rect">
            <a:avLst/>
          </a:prstGeom>
          <a:solidFill>
            <a:schemeClr val="accent2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8295641" y="2725323"/>
            <a:ext cx="45720" cy="1159289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8418241" y="2725323"/>
            <a:ext cx="45720" cy="1206914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8356941" y="2725323"/>
            <a:ext cx="45720" cy="1206914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7314841" y="2725323"/>
            <a:ext cx="45720" cy="822960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7743941" y="2725323"/>
            <a:ext cx="45720" cy="923544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>
            <a:off x="1423425" y="2718236"/>
            <a:ext cx="7285689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Rectangle 274"/>
          <p:cNvSpPr/>
          <p:nvPr/>
        </p:nvSpPr>
        <p:spPr>
          <a:xfrm>
            <a:off x="1487579" y="1950697"/>
            <a:ext cx="45720" cy="764361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76" name="Rectangle 275"/>
          <p:cNvSpPr/>
          <p:nvPr/>
        </p:nvSpPr>
        <p:spPr>
          <a:xfrm>
            <a:off x="1796444" y="2468170"/>
            <a:ext cx="45720" cy="246888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77" name="Rectangle 276"/>
          <p:cNvSpPr/>
          <p:nvPr/>
        </p:nvSpPr>
        <p:spPr>
          <a:xfrm>
            <a:off x="1858217" y="2468170"/>
            <a:ext cx="45720" cy="246888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78" name="Rectangle 277"/>
          <p:cNvSpPr/>
          <p:nvPr/>
        </p:nvSpPr>
        <p:spPr>
          <a:xfrm>
            <a:off x="1919990" y="2486458"/>
            <a:ext cx="45720" cy="228600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79" name="Rectangle 278"/>
          <p:cNvSpPr/>
          <p:nvPr/>
        </p:nvSpPr>
        <p:spPr>
          <a:xfrm>
            <a:off x="1981763" y="2510456"/>
            <a:ext cx="45720" cy="204602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80" name="Rectangle 279"/>
          <p:cNvSpPr/>
          <p:nvPr/>
        </p:nvSpPr>
        <p:spPr>
          <a:xfrm>
            <a:off x="2043536" y="2524179"/>
            <a:ext cx="45720" cy="190879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81" name="Rectangle 280"/>
          <p:cNvSpPr/>
          <p:nvPr/>
        </p:nvSpPr>
        <p:spPr>
          <a:xfrm>
            <a:off x="2105309" y="2523983"/>
            <a:ext cx="45720" cy="191075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82" name="Rectangle 281"/>
          <p:cNvSpPr/>
          <p:nvPr/>
        </p:nvSpPr>
        <p:spPr>
          <a:xfrm>
            <a:off x="2352398" y="2678482"/>
            <a:ext cx="45720" cy="36576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83" name="Rectangle 282"/>
          <p:cNvSpPr/>
          <p:nvPr/>
        </p:nvSpPr>
        <p:spPr>
          <a:xfrm>
            <a:off x="2290628" y="2660194"/>
            <a:ext cx="45720" cy="54864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84" name="Rectangle 283"/>
          <p:cNvSpPr/>
          <p:nvPr/>
        </p:nvSpPr>
        <p:spPr>
          <a:xfrm>
            <a:off x="2228855" y="2632762"/>
            <a:ext cx="45720" cy="82296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85" name="Rectangle 284"/>
          <p:cNvSpPr/>
          <p:nvPr/>
        </p:nvSpPr>
        <p:spPr>
          <a:xfrm>
            <a:off x="2167082" y="2605330"/>
            <a:ext cx="45720" cy="109728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8050441" y="2725323"/>
            <a:ext cx="45720" cy="1020510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7989141" y="2725323"/>
            <a:ext cx="45720" cy="994982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8173041" y="2725323"/>
            <a:ext cx="45720" cy="1073563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86" name="Rectangle 285"/>
          <p:cNvSpPr/>
          <p:nvPr/>
        </p:nvSpPr>
        <p:spPr>
          <a:xfrm>
            <a:off x="8111741" y="2725323"/>
            <a:ext cx="45720" cy="1042416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87" name="Rectangle 286"/>
          <p:cNvSpPr/>
          <p:nvPr/>
        </p:nvSpPr>
        <p:spPr>
          <a:xfrm>
            <a:off x="7927841" y="2725323"/>
            <a:ext cx="45720" cy="994982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89" name="Rectangle 288"/>
          <p:cNvSpPr/>
          <p:nvPr/>
        </p:nvSpPr>
        <p:spPr>
          <a:xfrm>
            <a:off x="7866541" y="2725323"/>
            <a:ext cx="45720" cy="994982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90" name="Rectangle 289"/>
          <p:cNvSpPr/>
          <p:nvPr/>
        </p:nvSpPr>
        <p:spPr>
          <a:xfrm>
            <a:off x="7805241" y="2725323"/>
            <a:ext cx="45720" cy="938969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91" name="Rectangle 290"/>
          <p:cNvSpPr/>
          <p:nvPr/>
        </p:nvSpPr>
        <p:spPr>
          <a:xfrm>
            <a:off x="7682641" y="2725323"/>
            <a:ext cx="45720" cy="923544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92" name="Rectangle 291"/>
          <p:cNvSpPr/>
          <p:nvPr/>
        </p:nvSpPr>
        <p:spPr>
          <a:xfrm>
            <a:off x="7621341" y="2725323"/>
            <a:ext cx="45720" cy="923544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93" name="Rectangle 292"/>
          <p:cNvSpPr/>
          <p:nvPr/>
        </p:nvSpPr>
        <p:spPr>
          <a:xfrm>
            <a:off x="7560041" y="2725323"/>
            <a:ext cx="45720" cy="914400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94" name="Rectangle 293"/>
          <p:cNvSpPr/>
          <p:nvPr/>
        </p:nvSpPr>
        <p:spPr>
          <a:xfrm>
            <a:off x="7498741" y="2725323"/>
            <a:ext cx="45720" cy="905256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95" name="Rectangle 294"/>
          <p:cNvSpPr/>
          <p:nvPr/>
        </p:nvSpPr>
        <p:spPr>
          <a:xfrm>
            <a:off x="7437441" y="2725323"/>
            <a:ext cx="45720" cy="896112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96" name="Rectangle 295"/>
          <p:cNvSpPr/>
          <p:nvPr/>
        </p:nvSpPr>
        <p:spPr>
          <a:xfrm>
            <a:off x="7376141" y="2725323"/>
            <a:ext cx="45720" cy="859536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97" name="Rectangle 296"/>
          <p:cNvSpPr/>
          <p:nvPr/>
        </p:nvSpPr>
        <p:spPr>
          <a:xfrm>
            <a:off x="6579241" y="2725323"/>
            <a:ext cx="45720" cy="621792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98" name="Rectangle 297"/>
          <p:cNvSpPr/>
          <p:nvPr/>
        </p:nvSpPr>
        <p:spPr>
          <a:xfrm>
            <a:off x="6517941" y="2725323"/>
            <a:ext cx="45720" cy="603504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99" name="Rectangle 298"/>
          <p:cNvSpPr/>
          <p:nvPr/>
        </p:nvSpPr>
        <p:spPr>
          <a:xfrm>
            <a:off x="6395341" y="2725323"/>
            <a:ext cx="45720" cy="594360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00" name="Rectangle 299"/>
          <p:cNvSpPr/>
          <p:nvPr/>
        </p:nvSpPr>
        <p:spPr>
          <a:xfrm>
            <a:off x="6334041" y="2725323"/>
            <a:ext cx="45720" cy="585216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01" name="Rectangle 300"/>
          <p:cNvSpPr/>
          <p:nvPr/>
        </p:nvSpPr>
        <p:spPr>
          <a:xfrm>
            <a:off x="6272741" y="2725323"/>
            <a:ext cx="45720" cy="576072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02" name="Rectangle 301"/>
          <p:cNvSpPr/>
          <p:nvPr/>
        </p:nvSpPr>
        <p:spPr>
          <a:xfrm>
            <a:off x="6027541" y="2725323"/>
            <a:ext cx="45720" cy="512064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5904941" y="2725323"/>
            <a:ext cx="45720" cy="457200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04" name="Rectangle 303"/>
          <p:cNvSpPr/>
          <p:nvPr/>
        </p:nvSpPr>
        <p:spPr>
          <a:xfrm>
            <a:off x="5843641" y="2725323"/>
            <a:ext cx="45720" cy="448056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05" name="Rectangle 304"/>
          <p:cNvSpPr/>
          <p:nvPr/>
        </p:nvSpPr>
        <p:spPr>
          <a:xfrm>
            <a:off x="5782341" y="2725323"/>
            <a:ext cx="45720" cy="448056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5659741" y="2725323"/>
            <a:ext cx="45720" cy="411480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07" name="Rectangle 306"/>
          <p:cNvSpPr/>
          <p:nvPr/>
        </p:nvSpPr>
        <p:spPr>
          <a:xfrm>
            <a:off x="5475841" y="2725323"/>
            <a:ext cx="45720" cy="393192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5537141" y="2725323"/>
            <a:ext cx="45720" cy="393192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09" name="Rectangle 308"/>
          <p:cNvSpPr/>
          <p:nvPr/>
        </p:nvSpPr>
        <p:spPr>
          <a:xfrm>
            <a:off x="5598441" y="2725323"/>
            <a:ext cx="45720" cy="393192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10" name="Rectangle 309"/>
          <p:cNvSpPr/>
          <p:nvPr/>
        </p:nvSpPr>
        <p:spPr>
          <a:xfrm>
            <a:off x="5721041" y="2725323"/>
            <a:ext cx="45720" cy="448056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11" name="Rectangle 310"/>
          <p:cNvSpPr/>
          <p:nvPr/>
        </p:nvSpPr>
        <p:spPr>
          <a:xfrm>
            <a:off x="5966241" y="2725323"/>
            <a:ext cx="45720" cy="512064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2778641" y="2725323"/>
            <a:ext cx="45720" cy="18288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2839941" y="2725323"/>
            <a:ext cx="45720" cy="27432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24" name="Rectangle 323"/>
          <p:cNvSpPr/>
          <p:nvPr/>
        </p:nvSpPr>
        <p:spPr>
          <a:xfrm>
            <a:off x="2901241" y="2725323"/>
            <a:ext cx="45720" cy="36576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25" name="Rectangle 324"/>
          <p:cNvSpPr/>
          <p:nvPr/>
        </p:nvSpPr>
        <p:spPr>
          <a:xfrm>
            <a:off x="2962541" y="2725323"/>
            <a:ext cx="45720" cy="36576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26" name="Rectangle 325"/>
          <p:cNvSpPr/>
          <p:nvPr/>
        </p:nvSpPr>
        <p:spPr>
          <a:xfrm>
            <a:off x="3023841" y="2725323"/>
            <a:ext cx="45720" cy="36576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27" name="Rectangle 326"/>
          <p:cNvSpPr/>
          <p:nvPr/>
        </p:nvSpPr>
        <p:spPr>
          <a:xfrm>
            <a:off x="3085141" y="2725323"/>
            <a:ext cx="45720" cy="54864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28" name="Rectangle 327"/>
          <p:cNvSpPr/>
          <p:nvPr/>
        </p:nvSpPr>
        <p:spPr>
          <a:xfrm>
            <a:off x="3146441" y="2725323"/>
            <a:ext cx="45720" cy="64008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29" name="Rectangle 328"/>
          <p:cNvSpPr/>
          <p:nvPr/>
        </p:nvSpPr>
        <p:spPr>
          <a:xfrm>
            <a:off x="3207741" y="2725323"/>
            <a:ext cx="45720" cy="64008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30" name="Rectangle 329"/>
          <p:cNvSpPr/>
          <p:nvPr/>
        </p:nvSpPr>
        <p:spPr>
          <a:xfrm>
            <a:off x="3269041" y="2725323"/>
            <a:ext cx="45720" cy="73152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31" name="Rectangle 330"/>
          <p:cNvSpPr/>
          <p:nvPr/>
        </p:nvSpPr>
        <p:spPr>
          <a:xfrm>
            <a:off x="3330341" y="2725323"/>
            <a:ext cx="45720" cy="73152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3391641" y="2725323"/>
            <a:ext cx="45720" cy="109728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33" name="Rectangle 332"/>
          <p:cNvSpPr/>
          <p:nvPr/>
        </p:nvSpPr>
        <p:spPr>
          <a:xfrm>
            <a:off x="3452941" y="2725323"/>
            <a:ext cx="45720" cy="109728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3514241" y="2725323"/>
            <a:ext cx="45720" cy="137160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35" name="Rectangle 334"/>
          <p:cNvSpPr/>
          <p:nvPr/>
        </p:nvSpPr>
        <p:spPr>
          <a:xfrm>
            <a:off x="3575541" y="2725323"/>
            <a:ext cx="45720" cy="155448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36" name="Rectangle 335"/>
          <p:cNvSpPr/>
          <p:nvPr/>
        </p:nvSpPr>
        <p:spPr>
          <a:xfrm>
            <a:off x="3636841" y="2725323"/>
            <a:ext cx="45720" cy="155448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3698141" y="2725323"/>
            <a:ext cx="45720" cy="182880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38" name="Rectangle 337"/>
          <p:cNvSpPr/>
          <p:nvPr/>
        </p:nvSpPr>
        <p:spPr>
          <a:xfrm>
            <a:off x="3759441" y="2725323"/>
            <a:ext cx="45720" cy="192024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39" name="Rectangle 338"/>
          <p:cNvSpPr/>
          <p:nvPr/>
        </p:nvSpPr>
        <p:spPr>
          <a:xfrm>
            <a:off x="3820741" y="2725323"/>
            <a:ext cx="45720" cy="192024"/>
          </a:xfrm>
          <a:prstGeom prst="rect">
            <a:avLst/>
          </a:prstGeom>
          <a:solidFill>
            <a:schemeClr val="accent2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40" name="Rectangle 339"/>
          <p:cNvSpPr/>
          <p:nvPr/>
        </p:nvSpPr>
        <p:spPr>
          <a:xfrm>
            <a:off x="3882041" y="2725323"/>
            <a:ext cx="45720" cy="192024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41" name="Rectangle 340"/>
          <p:cNvSpPr/>
          <p:nvPr/>
        </p:nvSpPr>
        <p:spPr>
          <a:xfrm>
            <a:off x="3943341" y="2725323"/>
            <a:ext cx="45720" cy="201168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42" name="Rectangle 341"/>
          <p:cNvSpPr/>
          <p:nvPr/>
        </p:nvSpPr>
        <p:spPr>
          <a:xfrm>
            <a:off x="4004641" y="2725323"/>
            <a:ext cx="45720" cy="210312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43" name="Rectangle 342"/>
          <p:cNvSpPr/>
          <p:nvPr/>
        </p:nvSpPr>
        <p:spPr>
          <a:xfrm>
            <a:off x="4065941" y="2725323"/>
            <a:ext cx="45720" cy="228600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44" name="Rectangle 343"/>
          <p:cNvSpPr/>
          <p:nvPr/>
        </p:nvSpPr>
        <p:spPr>
          <a:xfrm>
            <a:off x="4127241" y="2725323"/>
            <a:ext cx="45720" cy="228600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45" name="Rectangle 344"/>
          <p:cNvSpPr/>
          <p:nvPr/>
        </p:nvSpPr>
        <p:spPr>
          <a:xfrm>
            <a:off x="4188541" y="2725323"/>
            <a:ext cx="45720" cy="237744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46" name="Rectangle 345"/>
          <p:cNvSpPr/>
          <p:nvPr/>
        </p:nvSpPr>
        <p:spPr>
          <a:xfrm>
            <a:off x="4249841" y="2725323"/>
            <a:ext cx="45720" cy="256032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47" name="Rectangle 346"/>
          <p:cNvSpPr/>
          <p:nvPr/>
        </p:nvSpPr>
        <p:spPr>
          <a:xfrm>
            <a:off x="4311141" y="2725323"/>
            <a:ext cx="45720" cy="256032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48" name="Rectangle 347"/>
          <p:cNvSpPr/>
          <p:nvPr/>
        </p:nvSpPr>
        <p:spPr>
          <a:xfrm>
            <a:off x="4372441" y="2725323"/>
            <a:ext cx="45720" cy="256032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49" name="Rectangle 348"/>
          <p:cNvSpPr/>
          <p:nvPr/>
        </p:nvSpPr>
        <p:spPr>
          <a:xfrm>
            <a:off x="4433741" y="2725323"/>
            <a:ext cx="45720" cy="283464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50" name="Rectangle 349"/>
          <p:cNvSpPr/>
          <p:nvPr/>
        </p:nvSpPr>
        <p:spPr>
          <a:xfrm>
            <a:off x="6088841" y="2725323"/>
            <a:ext cx="45720" cy="548640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51" name="Rectangle 350"/>
          <p:cNvSpPr/>
          <p:nvPr/>
        </p:nvSpPr>
        <p:spPr>
          <a:xfrm>
            <a:off x="6150141" y="2725323"/>
            <a:ext cx="45720" cy="557784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52" name="Rectangle 351"/>
          <p:cNvSpPr/>
          <p:nvPr/>
        </p:nvSpPr>
        <p:spPr>
          <a:xfrm>
            <a:off x="6211441" y="2725323"/>
            <a:ext cx="45720" cy="557784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53" name="Rectangle 352"/>
          <p:cNvSpPr/>
          <p:nvPr/>
        </p:nvSpPr>
        <p:spPr>
          <a:xfrm>
            <a:off x="6456641" y="2725323"/>
            <a:ext cx="45720" cy="603504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54" name="Rectangle 353"/>
          <p:cNvSpPr/>
          <p:nvPr/>
        </p:nvSpPr>
        <p:spPr>
          <a:xfrm>
            <a:off x="7253541" y="2725323"/>
            <a:ext cx="45720" cy="804672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55" name="Rectangle 354"/>
          <p:cNvSpPr/>
          <p:nvPr/>
        </p:nvSpPr>
        <p:spPr>
          <a:xfrm>
            <a:off x="7192241" y="2725323"/>
            <a:ext cx="45720" cy="740664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56" name="Rectangle 355"/>
          <p:cNvSpPr/>
          <p:nvPr/>
        </p:nvSpPr>
        <p:spPr>
          <a:xfrm>
            <a:off x="7130941" y="2725323"/>
            <a:ext cx="45720" cy="722376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57" name="Rectangle 356"/>
          <p:cNvSpPr/>
          <p:nvPr/>
        </p:nvSpPr>
        <p:spPr>
          <a:xfrm>
            <a:off x="7069641" y="2725323"/>
            <a:ext cx="45720" cy="694944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58" name="Rectangle 357"/>
          <p:cNvSpPr/>
          <p:nvPr/>
        </p:nvSpPr>
        <p:spPr>
          <a:xfrm>
            <a:off x="7008341" y="2725323"/>
            <a:ext cx="45720" cy="694944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59" name="Rectangle 358"/>
          <p:cNvSpPr/>
          <p:nvPr/>
        </p:nvSpPr>
        <p:spPr>
          <a:xfrm>
            <a:off x="6947041" y="2725323"/>
            <a:ext cx="45720" cy="685800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60" name="Rectangle 359"/>
          <p:cNvSpPr/>
          <p:nvPr/>
        </p:nvSpPr>
        <p:spPr>
          <a:xfrm>
            <a:off x="6885741" y="2725323"/>
            <a:ext cx="45720" cy="685800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61" name="Rectangle 360"/>
          <p:cNvSpPr/>
          <p:nvPr/>
        </p:nvSpPr>
        <p:spPr>
          <a:xfrm>
            <a:off x="6824441" y="2725323"/>
            <a:ext cx="45720" cy="667512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62" name="Rectangle 361"/>
          <p:cNvSpPr/>
          <p:nvPr/>
        </p:nvSpPr>
        <p:spPr>
          <a:xfrm>
            <a:off x="6763141" y="2725323"/>
            <a:ext cx="45720" cy="667512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63" name="Rectangle 362"/>
          <p:cNvSpPr/>
          <p:nvPr/>
        </p:nvSpPr>
        <p:spPr>
          <a:xfrm>
            <a:off x="6701841" y="2725323"/>
            <a:ext cx="45720" cy="658368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64" name="Rectangle 363"/>
          <p:cNvSpPr/>
          <p:nvPr/>
        </p:nvSpPr>
        <p:spPr>
          <a:xfrm>
            <a:off x="6640541" y="2725323"/>
            <a:ext cx="45720" cy="640080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65" name="Rectangle 364"/>
          <p:cNvSpPr/>
          <p:nvPr/>
        </p:nvSpPr>
        <p:spPr>
          <a:xfrm>
            <a:off x="4985441" y="2725323"/>
            <a:ext cx="45720" cy="356616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66" name="Rectangle 365"/>
          <p:cNvSpPr/>
          <p:nvPr/>
        </p:nvSpPr>
        <p:spPr>
          <a:xfrm>
            <a:off x="4924141" y="2725323"/>
            <a:ext cx="45720" cy="356616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67" name="Rectangle 366"/>
          <p:cNvSpPr/>
          <p:nvPr/>
        </p:nvSpPr>
        <p:spPr>
          <a:xfrm>
            <a:off x="5414541" y="2725323"/>
            <a:ext cx="45720" cy="393192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68" name="Rectangle 367"/>
          <p:cNvSpPr/>
          <p:nvPr/>
        </p:nvSpPr>
        <p:spPr>
          <a:xfrm>
            <a:off x="5353241" y="2725323"/>
            <a:ext cx="45720" cy="384048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69" name="Rectangle 368"/>
          <p:cNvSpPr/>
          <p:nvPr/>
        </p:nvSpPr>
        <p:spPr>
          <a:xfrm>
            <a:off x="5291941" y="2725323"/>
            <a:ext cx="45720" cy="384048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70" name="Rectangle 369"/>
          <p:cNvSpPr/>
          <p:nvPr/>
        </p:nvSpPr>
        <p:spPr>
          <a:xfrm>
            <a:off x="5230641" y="2725323"/>
            <a:ext cx="45720" cy="374904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71" name="Rectangle 370"/>
          <p:cNvSpPr/>
          <p:nvPr/>
        </p:nvSpPr>
        <p:spPr>
          <a:xfrm>
            <a:off x="5169341" y="2725323"/>
            <a:ext cx="45720" cy="365760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72" name="Rectangle 371"/>
          <p:cNvSpPr/>
          <p:nvPr/>
        </p:nvSpPr>
        <p:spPr>
          <a:xfrm>
            <a:off x="5108041" y="2725323"/>
            <a:ext cx="45720" cy="365760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73" name="Rectangle 372"/>
          <p:cNvSpPr/>
          <p:nvPr/>
        </p:nvSpPr>
        <p:spPr>
          <a:xfrm>
            <a:off x="5046741" y="2725323"/>
            <a:ext cx="45720" cy="365760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74" name="Rectangle 373"/>
          <p:cNvSpPr/>
          <p:nvPr/>
        </p:nvSpPr>
        <p:spPr>
          <a:xfrm>
            <a:off x="4862841" y="2725323"/>
            <a:ext cx="45720" cy="338328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75" name="Rectangle 374"/>
          <p:cNvSpPr/>
          <p:nvPr/>
        </p:nvSpPr>
        <p:spPr>
          <a:xfrm>
            <a:off x="4801541" y="2725323"/>
            <a:ext cx="45720" cy="329184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76" name="Rectangle 375"/>
          <p:cNvSpPr/>
          <p:nvPr/>
        </p:nvSpPr>
        <p:spPr>
          <a:xfrm>
            <a:off x="4740241" y="2725323"/>
            <a:ext cx="45720" cy="310896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77" name="Rectangle 376"/>
          <p:cNvSpPr/>
          <p:nvPr/>
        </p:nvSpPr>
        <p:spPr>
          <a:xfrm>
            <a:off x="4678941" y="2725323"/>
            <a:ext cx="45720" cy="310896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78" name="Rectangle 377"/>
          <p:cNvSpPr/>
          <p:nvPr/>
        </p:nvSpPr>
        <p:spPr>
          <a:xfrm>
            <a:off x="4617641" y="2725323"/>
            <a:ext cx="45720" cy="301752"/>
          </a:xfrm>
          <a:prstGeom prst="rect">
            <a:avLst/>
          </a:prstGeom>
          <a:solidFill>
            <a:schemeClr val="accent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79" name="Rectangle 378"/>
          <p:cNvSpPr/>
          <p:nvPr/>
        </p:nvSpPr>
        <p:spPr>
          <a:xfrm>
            <a:off x="4556341" y="2725323"/>
            <a:ext cx="45720" cy="301752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80" name="Rectangle 379"/>
          <p:cNvSpPr/>
          <p:nvPr/>
        </p:nvSpPr>
        <p:spPr>
          <a:xfrm>
            <a:off x="4495041" y="2725323"/>
            <a:ext cx="45720" cy="292608"/>
          </a:xfrm>
          <a:prstGeom prst="rect">
            <a:avLst/>
          </a:prstGeom>
          <a:solidFill>
            <a:srgbClr val="717073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 rot="16200000">
            <a:off x="-958902" y="2912561"/>
            <a:ext cx="3204306" cy="4924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rtl="0"/>
            <a:r>
              <a:rPr lang="es-ES" sz="1600" b="0" i="0" u="none" baseline="0">
                <a:solidFill>
                  <a:prstClr val="black"/>
                </a:solidFill>
              </a:rPr>
              <a:t>Variación máxima</a:t>
            </a:r>
            <a:r>
              <a:rPr lang="es-ES" sz="1600">
                <a:solidFill>
                  <a:prstClr val="black"/>
                </a:solidFill>
              </a:rPr>
              <a:t/>
            </a:r>
            <a:br>
              <a:rPr lang="es-ES" sz="1600">
                <a:solidFill>
                  <a:prstClr val="black"/>
                </a:solidFill>
              </a:rPr>
            </a:br>
            <a:r>
              <a:rPr lang="es-ES" sz="1600" b="0" i="0" u="none" baseline="0">
                <a:solidFill>
                  <a:prstClr val="black"/>
                </a:solidFill>
              </a:rPr>
              <a:t> con respecto a la SDM inicial (%)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3215" y="1593930"/>
            <a:ext cx="860210" cy="2931974"/>
            <a:chOff x="563215" y="1593930"/>
            <a:chExt cx="860210" cy="2931974"/>
          </a:xfrm>
        </p:grpSpPr>
        <p:cxnSp>
          <p:nvCxnSpPr>
            <p:cNvPr id="137" name="Straight Connector 136"/>
            <p:cNvCxnSpPr/>
            <p:nvPr/>
          </p:nvCxnSpPr>
          <p:spPr>
            <a:xfrm>
              <a:off x="1357572" y="4425956"/>
              <a:ext cx="54864" cy="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/>
            <p:cNvSpPr txBox="1"/>
            <p:nvPr/>
          </p:nvSpPr>
          <p:spPr>
            <a:xfrm>
              <a:off x="563215" y="4310460"/>
              <a:ext cx="737207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r" rtl="0"/>
              <a:r>
                <a:rPr lang="es-ES" sz="1400" b="0" i="0" u="none" baseline="0">
                  <a:solidFill>
                    <a:prstClr val="black"/>
                  </a:solidFill>
                </a:rPr>
                <a:t>-100</a:t>
              </a:r>
            </a:p>
          </p:txBody>
        </p:sp>
        <p:cxnSp>
          <p:nvCxnSpPr>
            <p:cNvPr id="141" name="Straight Connector 140"/>
            <p:cNvCxnSpPr/>
            <p:nvPr/>
          </p:nvCxnSpPr>
          <p:spPr>
            <a:xfrm>
              <a:off x="1357572" y="4075480"/>
              <a:ext cx="54864" cy="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/>
            <p:cNvSpPr txBox="1"/>
            <p:nvPr/>
          </p:nvSpPr>
          <p:spPr>
            <a:xfrm>
              <a:off x="563215" y="3970892"/>
              <a:ext cx="737207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r" rtl="0"/>
              <a:r>
                <a:rPr lang="es-ES" sz="1400" b="0" i="0" u="none" baseline="0">
                  <a:solidFill>
                    <a:prstClr val="black"/>
                  </a:solidFill>
                </a:rPr>
                <a:t>-80</a:t>
              </a:r>
            </a:p>
          </p:txBody>
        </p:sp>
        <p:cxnSp>
          <p:nvCxnSpPr>
            <p:cNvPr id="145" name="Straight Connector 144"/>
            <p:cNvCxnSpPr/>
            <p:nvPr/>
          </p:nvCxnSpPr>
          <p:spPr>
            <a:xfrm>
              <a:off x="1357572" y="3735956"/>
              <a:ext cx="54864" cy="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563215" y="3631326"/>
              <a:ext cx="737207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r" rtl="0"/>
              <a:r>
                <a:rPr lang="es-ES" sz="1400" b="0" i="0" u="none" baseline="0">
                  <a:solidFill>
                    <a:prstClr val="black"/>
                  </a:solidFill>
                </a:rPr>
                <a:t>-60</a:t>
              </a:r>
            </a:p>
          </p:txBody>
        </p:sp>
        <p:cxnSp>
          <p:nvCxnSpPr>
            <p:cNvPr id="149" name="Straight Connector 148"/>
            <p:cNvCxnSpPr/>
            <p:nvPr/>
          </p:nvCxnSpPr>
          <p:spPr>
            <a:xfrm>
              <a:off x="1357572" y="3396431"/>
              <a:ext cx="54864" cy="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563215" y="3291760"/>
              <a:ext cx="737207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r" rtl="0"/>
              <a:r>
                <a:rPr lang="es-ES" sz="1400" b="0" i="0" u="none" baseline="0">
                  <a:solidFill>
                    <a:prstClr val="black"/>
                  </a:solidFill>
                </a:rPr>
                <a:t>-40</a:t>
              </a:r>
            </a:p>
          </p:txBody>
        </p:sp>
        <p:cxnSp>
          <p:nvCxnSpPr>
            <p:cNvPr id="153" name="Straight Connector 152"/>
            <p:cNvCxnSpPr/>
            <p:nvPr/>
          </p:nvCxnSpPr>
          <p:spPr>
            <a:xfrm>
              <a:off x="1357572" y="3056907"/>
              <a:ext cx="54864" cy="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/>
            <p:cNvSpPr txBox="1"/>
            <p:nvPr/>
          </p:nvSpPr>
          <p:spPr>
            <a:xfrm>
              <a:off x="563215" y="2952194"/>
              <a:ext cx="737207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r" rtl="0"/>
              <a:r>
                <a:rPr lang="es-ES" sz="1400" b="0" i="0" u="none" baseline="0">
                  <a:solidFill>
                    <a:prstClr val="black"/>
                  </a:solidFill>
                </a:rPr>
                <a:t>-20</a:t>
              </a:r>
            </a:p>
          </p:txBody>
        </p:sp>
        <p:cxnSp>
          <p:nvCxnSpPr>
            <p:cNvPr id="157" name="Straight Connector 156"/>
            <p:cNvCxnSpPr/>
            <p:nvPr/>
          </p:nvCxnSpPr>
          <p:spPr>
            <a:xfrm>
              <a:off x="1357572" y="2717383"/>
              <a:ext cx="54864" cy="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563215" y="2612628"/>
              <a:ext cx="737207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r" rtl="0"/>
              <a:r>
                <a:rPr lang="es-ES" sz="1400" b="0" i="0" u="none" baseline="0">
                  <a:solidFill>
                    <a:prstClr val="black"/>
                  </a:solidFill>
                </a:rPr>
                <a:t>0</a:t>
              </a:r>
            </a:p>
          </p:txBody>
        </p:sp>
        <p:cxnSp>
          <p:nvCxnSpPr>
            <p:cNvPr id="161" name="Straight Connector 160"/>
            <p:cNvCxnSpPr/>
            <p:nvPr/>
          </p:nvCxnSpPr>
          <p:spPr>
            <a:xfrm>
              <a:off x="1357572" y="2377858"/>
              <a:ext cx="54864" cy="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/>
            <p:cNvSpPr txBox="1"/>
            <p:nvPr/>
          </p:nvSpPr>
          <p:spPr>
            <a:xfrm>
              <a:off x="563215" y="2273062"/>
              <a:ext cx="737207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r" rtl="0"/>
              <a:r>
                <a:rPr lang="es-ES" sz="1400" b="0" i="0" u="none" baseline="0">
                  <a:solidFill>
                    <a:prstClr val="black"/>
                  </a:solidFill>
                </a:rPr>
                <a:t>20</a:t>
              </a:r>
            </a:p>
          </p:txBody>
        </p:sp>
        <p:cxnSp>
          <p:nvCxnSpPr>
            <p:cNvPr id="165" name="Straight Connector 164"/>
            <p:cNvCxnSpPr/>
            <p:nvPr/>
          </p:nvCxnSpPr>
          <p:spPr>
            <a:xfrm>
              <a:off x="1357572" y="2038334"/>
              <a:ext cx="54864" cy="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xtBox 165"/>
            <p:cNvSpPr txBox="1"/>
            <p:nvPr/>
          </p:nvSpPr>
          <p:spPr>
            <a:xfrm>
              <a:off x="563215" y="1933496"/>
              <a:ext cx="737207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r" rtl="0"/>
              <a:r>
                <a:rPr lang="es-ES" sz="1400" b="0" i="0" u="none" baseline="0">
                  <a:solidFill>
                    <a:prstClr val="black"/>
                  </a:solidFill>
                </a:rPr>
                <a:t>40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563215" y="1593930"/>
              <a:ext cx="737207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r" rtl="0"/>
              <a:r>
                <a:rPr lang="es-ES" sz="1400" b="0" i="0" u="none" baseline="0">
                  <a:solidFill>
                    <a:prstClr val="black"/>
                  </a:solidFill>
                </a:rPr>
                <a:t>60</a:t>
              </a:r>
              <a:endParaRPr lang="es-E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169" name="Straight Connector 168"/>
            <p:cNvCxnSpPr/>
            <p:nvPr/>
          </p:nvCxnSpPr>
          <p:spPr>
            <a:xfrm>
              <a:off x="1357572" y="1698809"/>
              <a:ext cx="54864" cy="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1423425" y="1698809"/>
              <a:ext cx="0" cy="271619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2" name="Rectangle 1"/>
          <p:cNvSpPr>
            <a:spLocks noChangeArrowheads="1"/>
          </p:cNvSpPr>
          <p:nvPr/>
        </p:nvSpPr>
        <p:spPr bwMode="auto">
          <a:xfrm>
            <a:off x="565150" y="5111750"/>
            <a:ext cx="81851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 anchorCtr="0">
            <a:noAutofit/>
          </a:bodyPr>
          <a:lstStyle/>
          <a:p>
            <a:pPr algn="l" rtl="0">
              <a:lnSpc>
                <a:spcPct val="90000"/>
              </a:lnSpc>
              <a:spcBef>
                <a:spcPts val="300"/>
              </a:spcBef>
            </a:pPr>
            <a:r>
              <a:rPr lang="es-ES" sz="1000" b="1" i="0" u="none" baseline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Figura 2. </a:t>
            </a:r>
            <a:r>
              <a:rPr lang="es-ES" sz="1000" b="0" i="0" u="none" baseline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Espectrograma que muestra la variación porcentual máxima respecto al valor inicial del tamaño de los tumores en pacientes que habían recibido la pauta simultánea de </a:t>
            </a:r>
            <a:r>
              <a:rPr lang="es-ES" sz="100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/>
            </a:r>
            <a:br>
              <a:rPr lang="es-ES" sz="100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</a:br>
            <a:r>
              <a:rPr lang="es-ES" sz="1000" b="0" i="0" u="none" baseline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afatinib y cetuximab. Datos disponibles de 119 pacientes. El tejido tumoral de 2 pacientes no aportó información sobre el estado T790M. </a:t>
            </a:r>
            <a:endParaRPr lang="es-ES" sz="1000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7032" y="5674085"/>
            <a:ext cx="2719231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lnSpc>
                <a:spcPct val="90000"/>
              </a:lnSpc>
              <a:spcBef>
                <a:spcPts val="300"/>
              </a:spcBef>
            </a:pPr>
            <a:r>
              <a:rPr lang="es-ES" sz="1200" b="0" i="0" u="none" baseline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SDM = suma del diámetro mayor</a:t>
            </a:r>
            <a:r>
              <a:rPr lang="es-ES" sz="1000" b="0" i="0" u="none" baseline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.</a:t>
            </a:r>
          </a:p>
        </p:txBody>
      </p:sp>
      <p:sp>
        <p:nvSpPr>
          <p:cNvPr id="203" name="Rectangle 202"/>
          <p:cNvSpPr/>
          <p:nvPr/>
        </p:nvSpPr>
        <p:spPr>
          <a:xfrm>
            <a:off x="83129" y="6588526"/>
            <a:ext cx="651897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lnSpc>
                <a:spcPct val="90000"/>
              </a:lnSpc>
              <a:spcBef>
                <a:spcPts val="300"/>
              </a:spcBef>
            </a:pPr>
            <a:r>
              <a:rPr lang="es-ES" sz="1000" b="0" i="0" u="none" baseline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1. </a:t>
            </a:r>
            <a:r>
              <a:rPr lang="es-ES" sz="1000" b="0" i="0" u="none" baseline="0" dirty="0" err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Janjigian</a:t>
            </a:r>
            <a:r>
              <a:rPr lang="es-ES" sz="1000" b="0" i="0" u="none" baseline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 et al. </a:t>
            </a:r>
            <a:r>
              <a:rPr lang="es-ES" sz="1000" b="0" i="1" u="none" baseline="0" dirty="0" err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Cancer</a:t>
            </a:r>
            <a:r>
              <a:rPr lang="es-ES" sz="1000" b="0" i="1" u="none" baseline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s-ES" sz="1000" b="0" i="1" u="none" baseline="0" dirty="0" err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Discovery</a:t>
            </a:r>
            <a:r>
              <a:rPr lang="es-ES" sz="1000" b="0" i="0" u="none" baseline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. 2014 </a:t>
            </a:r>
            <a:r>
              <a:rPr lang="es-ES" sz="1000" b="0" i="0" u="none" baseline="0" dirty="0">
                <a:solidFill>
                  <a:prstClr val="black"/>
                </a:solidFill>
              </a:rPr>
              <a:t>Jul 29. [Publicación electrónica previa a la publicación impresa].</a:t>
            </a:r>
            <a:endParaRPr lang="es-ES" sz="1000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29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4F81BD"/>
                </a:solidFill>
              </a:rPr>
              <a:t>Tratamiento a la progresión de </a:t>
            </a:r>
            <a:r>
              <a:rPr lang="es-ES" b="1" dirty="0" err="1">
                <a:solidFill>
                  <a:srgbClr val="4F81BD"/>
                </a:solidFill>
              </a:rPr>
              <a:t>TKi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Quimioterapia</a:t>
            </a:r>
          </a:p>
          <a:p>
            <a:r>
              <a:rPr lang="es-ES" dirty="0" smtClean="0"/>
              <a:t>Inmunoterapia</a:t>
            </a:r>
          </a:p>
          <a:p>
            <a:r>
              <a:rPr lang="es-ES" dirty="0" smtClean="0"/>
              <a:t>Mantener </a:t>
            </a:r>
            <a:r>
              <a:rPr lang="es-ES" dirty="0" err="1" smtClean="0"/>
              <a:t>Tki</a:t>
            </a:r>
            <a:r>
              <a:rPr lang="es-ES" dirty="0" smtClean="0"/>
              <a:t> +/- QT</a:t>
            </a:r>
          </a:p>
          <a:p>
            <a:r>
              <a:rPr lang="es-ES" dirty="0" err="1" smtClean="0"/>
              <a:t>Tki</a:t>
            </a:r>
            <a:r>
              <a:rPr lang="es-ES" dirty="0" smtClean="0"/>
              <a:t> 2ª generación</a:t>
            </a:r>
          </a:p>
          <a:p>
            <a:r>
              <a:rPr lang="es-ES" dirty="0" err="1" smtClean="0"/>
              <a:t>Afatinib</a:t>
            </a:r>
            <a:r>
              <a:rPr lang="es-ES" dirty="0" smtClean="0"/>
              <a:t> + </a:t>
            </a:r>
            <a:r>
              <a:rPr lang="es-ES" dirty="0" err="1" smtClean="0"/>
              <a:t>Cetuximab</a:t>
            </a:r>
            <a:endParaRPr lang="es-ES" dirty="0" smtClean="0"/>
          </a:p>
          <a:p>
            <a:r>
              <a:rPr lang="es-ES" b="1" dirty="0" err="1" smtClean="0">
                <a:solidFill>
                  <a:srgbClr val="800000"/>
                </a:solidFill>
              </a:rPr>
              <a:t>Tki</a:t>
            </a:r>
            <a:r>
              <a:rPr lang="es-ES" b="1" dirty="0" smtClean="0">
                <a:solidFill>
                  <a:srgbClr val="800000"/>
                </a:solidFill>
              </a:rPr>
              <a:t> 3ª </a:t>
            </a:r>
            <a:r>
              <a:rPr lang="es-ES" b="1" dirty="0" err="1" smtClean="0">
                <a:solidFill>
                  <a:srgbClr val="800000"/>
                </a:solidFill>
              </a:rPr>
              <a:t>generació</a:t>
            </a:r>
            <a:endParaRPr lang="es-E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062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611560" y="404813"/>
            <a:ext cx="8064896" cy="36671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b="1" dirty="0">
                <a:solidFill>
                  <a:srgbClr val="2D2D8A"/>
                </a:solidFill>
              </a:rPr>
              <a:t>Inhibidores EGFR-TKI de nueva generación</a:t>
            </a:r>
          </a:p>
        </p:txBody>
      </p:sp>
      <p:grpSp>
        <p:nvGrpSpPr>
          <p:cNvPr id="23556" name="Group 9"/>
          <p:cNvGrpSpPr>
            <a:grpSpLocks/>
          </p:cNvGrpSpPr>
          <p:nvPr/>
        </p:nvGrpSpPr>
        <p:grpSpPr bwMode="auto">
          <a:xfrm>
            <a:off x="179388" y="1268413"/>
            <a:ext cx="8780462" cy="4570412"/>
            <a:chOff x="113" y="799"/>
            <a:chExt cx="5531" cy="2879"/>
          </a:xfrm>
        </p:grpSpPr>
        <p:pic>
          <p:nvPicPr>
            <p:cNvPr id="2355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1" t="24490" r="4529" b="10944"/>
            <a:stretch>
              <a:fillRect/>
            </a:stretch>
          </p:blipFill>
          <p:spPr bwMode="auto">
            <a:xfrm>
              <a:off x="113" y="799"/>
              <a:ext cx="5531" cy="2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8" name="Rectangle 8"/>
            <p:cNvSpPr>
              <a:spLocks noChangeArrowheads="1"/>
            </p:cNvSpPr>
            <p:nvPr/>
          </p:nvSpPr>
          <p:spPr bwMode="auto">
            <a:xfrm>
              <a:off x="4513" y="2296"/>
              <a:ext cx="680" cy="12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_tradnl"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5300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691680" y="404813"/>
            <a:ext cx="5616624" cy="4616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b="1" dirty="0">
                <a:solidFill>
                  <a:srgbClr val="2D2D8A"/>
                </a:solidFill>
              </a:rPr>
              <a:t>HM 61713</a:t>
            </a:r>
          </a:p>
        </p:txBody>
      </p:sp>
      <p:pic>
        <p:nvPicPr>
          <p:cNvPr id="24580" name="Marcador de contenido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" r="66"/>
          <a:stretch>
            <a:fillRect/>
          </a:stretch>
        </p:blipFill>
        <p:spPr bwMode="auto">
          <a:xfrm>
            <a:off x="468313" y="1052513"/>
            <a:ext cx="8093075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0735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691680" y="404813"/>
            <a:ext cx="5616624" cy="4616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b="1" dirty="0">
                <a:solidFill>
                  <a:srgbClr val="2D2D8A"/>
                </a:solidFill>
              </a:rPr>
              <a:t>CO </a:t>
            </a:r>
            <a:r>
              <a:rPr lang="es-ES" sz="2400" b="1" dirty="0" smtClean="0">
                <a:solidFill>
                  <a:srgbClr val="2D2D8A"/>
                </a:solidFill>
              </a:rPr>
              <a:t>1686 - </a:t>
            </a:r>
            <a:r>
              <a:rPr lang="es-ES" sz="2400" b="1" dirty="0" err="1" smtClean="0">
                <a:solidFill>
                  <a:srgbClr val="2D2D8A"/>
                </a:solidFill>
              </a:rPr>
              <a:t>Rociletinib</a:t>
            </a:r>
            <a:endParaRPr lang="es-ES" sz="2400" b="1" dirty="0">
              <a:solidFill>
                <a:srgbClr val="2D2D8A"/>
              </a:solidFill>
            </a:endParaRPr>
          </a:p>
        </p:txBody>
      </p:sp>
      <p:pic>
        <p:nvPicPr>
          <p:cNvPr id="25604" name="Marcador de contenido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r="-533"/>
          <a:stretch>
            <a:fillRect/>
          </a:stretch>
        </p:blipFill>
        <p:spPr bwMode="auto">
          <a:xfrm>
            <a:off x="2339975" y="1341438"/>
            <a:ext cx="63246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CuadroTexto 1"/>
          <p:cNvSpPr txBox="1">
            <a:spLocks noChangeArrowheads="1"/>
          </p:cNvSpPr>
          <p:nvPr/>
        </p:nvSpPr>
        <p:spPr bwMode="auto">
          <a:xfrm>
            <a:off x="179388" y="2205038"/>
            <a:ext cx="15954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b="1">
                <a:solidFill>
                  <a:schemeClr val="tx2"/>
                </a:solidFill>
              </a:rPr>
              <a:t>RR T790+</a:t>
            </a:r>
          </a:p>
          <a:p>
            <a:pPr algn="ctr" eaLnBrk="1" hangingPunct="1"/>
            <a:r>
              <a:rPr lang="es-ES_tradnl" b="1">
                <a:solidFill>
                  <a:schemeClr val="tx2"/>
                </a:solidFill>
              </a:rPr>
              <a:t>58%</a:t>
            </a:r>
          </a:p>
        </p:txBody>
      </p:sp>
    </p:spTree>
    <p:extLst>
      <p:ext uri="{BB962C8B-B14F-4D97-AF65-F5344CB8AC3E}">
        <p14:creationId xmlns:p14="http://schemas.microsoft.com/office/powerpoint/2010/main" val="6298236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619672" y="188640"/>
            <a:ext cx="5616624" cy="4616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b="1" dirty="0">
                <a:solidFill>
                  <a:srgbClr val="2D2D8A"/>
                </a:solidFill>
              </a:rPr>
              <a:t>AZ 9291</a:t>
            </a:r>
          </a:p>
        </p:txBody>
      </p:sp>
      <p:pic>
        <p:nvPicPr>
          <p:cNvPr id="26628" name="Imagen 1" descr="Captura de pantalla 2014-06-24 a la(s) 21.04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11213"/>
            <a:ext cx="8496300" cy="604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7847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0" y="620713"/>
            <a:ext cx="91440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b="1">
                <a:cs typeface="Arial" charset="0"/>
              </a:rPr>
              <a:t>Eficacia de inhibidores TKI-EGFR de nueva generación</a:t>
            </a:r>
          </a:p>
        </p:txBody>
      </p:sp>
      <p:grpSp>
        <p:nvGrpSpPr>
          <p:cNvPr id="27650" name="Group 7"/>
          <p:cNvGrpSpPr>
            <a:grpSpLocks/>
          </p:cNvGrpSpPr>
          <p:nvPr/>
        </p:nvGrpSpPr>
        <p:grpSpPr bwMode="auto">
          <a:xfrm>
            <a:off x="449263" y="1628775"/>
            <a:ext cx="8243887" cy="4968875"/>
            <a:chOff x="283" y="1026"/>
            <a:chExt cx="5193" cy="3130"/>
          </a:xfrm>
        </p:grpSpPr>
        <p:pic>
          <p:nvPicPr>
            <p:cNvPr id="2765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1" t="20050" r="8560" b="13177"/>
            <a:stretch>
              <a:fillRect/>
            </a:stretch>
          </p:blipFill>
          <p:spPr bwMode="auto">
            <a:xfrm>
              <a:off x="283" y="1026"/>
              <a:ext cx="5193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38" name="Rectangle 6"/>
            <p:cNvSpPr>
              <a:spLocks noChangeArrowheads="1"/>
            </p:cNvSpPr>
            <p:nvPr/>
          </p:nvSpPr>
          <p:spPr bwMode="auto">
            <a:xfrm>
              <a:off x="2200" y="2704"/>
              <a:ext cx="771" cy="1452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_tradnl"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445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0" y="549275"/>
            <a:ext cx="91440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b="1">
                <a:cs typeface="Arial" charset="0"/>
              </a:rPr>
              <a:t>Toxicidad de inhibidores TKI-EGFR de nueva generación</a:t>
            </a:r>
          </a:p>
        </p:txBody>
      </p:sp>
      <p:grpSp>
        <p:nvGrpSpPr>
          <p:cNvPr id="28674" name="Group 7"/>
          <p:cNvGrpSpPr>
            <a:grpSpLocks/>
          </p:cNvGrpSpPr>
          <p:nvPr/>
        </p:nvGrpSpPr>
        <p:grpSpPr bwMode="auto">
          <a:xfrm>
            <a:off x="250825" y="1538288"/>
            <a:ext cx="8677275" cy="4124325"/>
            <a:chOff x="158" y="969"/>
            <a:chExt cx="5466" cy="2598"/>
          </a:xfrm>
        </p:grpSpPr>
        <p:pic>
          <p:nvPicPr>
            <p:cNvPr id="2867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" t="20050" r="2301" b="25398"/>
            <a:stretch>
              <a:fillRect/>
            </a:stretch>
          </p:blipFill>
          <p:spPr bwMode="auto">
            <a:xfrm>
              <a:off x="158" y="969"/>
              <a:ext cx="5466" cy="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62" name="Oval 6"/>
            <p:cNvSpPr>
              <a:spLocks noChangeArrowheads="1"/>
            </p:cNvSpPr>
            <p:nvPr/>
          </p:nvSpPr>
          <p:spPr bwMode="auto">
            <a:xfrm>
              <a:off x="1565" y="2251"/>
              <a:ext cx="1451" cy="131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_tradnl"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4467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71472" y="1928802"/>
            <a:ext cx="8143932" cy="2031325"/>
          </a:xfrm>
          <a:prstGeom prst="rect">
            <a:avLst/>
          </a:prstGeom>
          <a:noFill/>
          <a:ln w="38100">
            <a:solidFill>
              <a:schemeClr val="accent1">
                <a:lumMod val="75000"/>
                <a:alpha val="61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chemeClr val="tx2">
                  <a:lumMod val="75000"/>
                </a:schemeClr>
              </a:buClr>
            </a:pPr>
            <a:r>
              <a:rPr lang="es-ES" dirty="0" smtClean="0">
                <a:latin typeface="Calibri" pitchFamily="34" charset="0"/>
              </a:rPr>
              <a:t> </a:t>
            </a:r>
          </a:p>
          <a:p>
            <a:pPr algn="just"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ES" dirty="0" smtClean="0">
                <a:latin typeface="Calibri" pitchFamily="34" charset="0"/>
              </a:rPr>
              <a:t> Mujer de 52 años. </a:t>
            </a:r>
          </a:p>
          <a:p>
            <a:pPr algn="just"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endParaRPr lang="es-ES" dirty="0" smtClean="0">
              <a:latin typeface="Calibri" pitchFamily="34" charset="0"/>
            </a:endParaRPr>
          </a:p>
          <a:p>
            <a:pPr algn="just"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ES" dirty="0" smtClean="0">
                <a:latin typeface="Calibri" pitchFamily="34" charset="0"/>
              </a:rPr>
              <a:t> No fumadora.</a:t>
            </a:r>
          </a:p>
          <a:p>
            <a:pPr algn="just"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endParaRPr lang="es-ES" dirty="0" smtClean="0">
              <a:latin typeface="Calibri" pitchFamily="34" charset="0"/>
            </a:endParaRPr>
          </a:p>
          <a:p>
            <a:pPr algn="just"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ES" dirty="0" smtClean="0">
                <a:latin typeface="Calibri" pitchFamily="34" charset="0"/>
              </a:rPr>
              <a:t> Sin otros  antecedentes de interés.</a:t>
            </a:r>
          </a:p>
          <a:p>
            <a:pPr algn="just"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endParaRPr lang="es-ES" dirty="0" smtClean="0">
              <a:latin typeface="Calibri" pitchFamily="34" charset="0"/>
            </a:endParaRPr>
          </a:p>
        </p:txBody>
      </p:sp>
      <p:sp>
        <p:nvSpPr>
          <p:cNvPr id="16" name="8 Título"/>
          <p:cNvSpPr txBox="1">
            <a:spLocks/>
          </p:cNvSpPr>
          <p:nvPr/>
        </p:nvSpPr>
        <p:spPr>
          <a:xfrm>
            <a:off x="571472" y="357188"/>
            <a:ext cx="8143902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2">
                <a:lumMod val="60000"/>
                <a:lumOff val="40000"/>
                <a:alpha val="47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 fontScale="97500"/>
          </a:bodyPr>
          <a:lstStyle/>
          <a:p>
            <a:pPr algn="ctr">
              <a:defRPr/>
            </a:pPr>
            <a:r>
              <a:rPr lang="es-ES" sz="4400" b="1" kern="0" dirty="0" smtClean="0">
                <a:solidFill>
                  <a:srgbClr val="FFFFFF"/>
                </a:solidFill>
                <a:latin typeface="Calibri" pitchFamily="34" charset="0"/>
              </a:rPr>
              <a:t>ANAMNESIS</a:t>
            </a:r>
            <a:endParaRPr lang="es-ES" sz="4400" b="1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500826" y="1214422"/>
            <a:ext cx="2428892" cy="57150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66000"/>
            </a:schemeClr>
          </a:solidFill>
          <a:ln>
            <a:solidFill>
              <a:schemeClr val="tx2">
                <a:lumMod val="60000"/>
                <a:lumOff val="40000"/>
                <a:alpha val="53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chemeClr val="tx1"/>
                </a:solidFill>
              </a:rPr>
              <a:t>OCTUBRE 2012</a:t>
            </a:r>
            <a:endParaRPr lang="es-ES" sz="2200" b="1" dirty="0">
              <a:solidFill>
                <a:schemeClr val="tx1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5143512"/>
            <a:ext cx="171448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4125" y="4786322"/>
            <a:ext cx="2809875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0249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4F81BD"/>
                </a:solidFill>
              </a:rPr>
              <a:t>Tratamiento a la progresión de </a:t>
            </a:r>
            <a:r>
              <a:rPr lang="es-ES" b="1" dirty="0" err="1">
                <a:solidFill>
                  <a:srgbClr val="4F81BD"/>
                </a:solidFill>
              </a:rPr>
              <a:t>TKi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Quimioterapia</a:t>
            </a:r>
          </a:p>
          <a:p>
            <a:r>
              <a:rPr lang="es-ES" dirty="0" smtClean="0"/>
              <a:t>Inmunoterapia</a:t>
            </a:r>
          </a:p>
          <a:p>
            <a:r>
              <a:rPr lang="es-ES" dirty="0" smtClean="0"/>
              <a:t>Mantener </a:t>
            </a:r>
            <a:r>
              <a:rPr lang="es-ES" dirty="0" err="1" smtClean="0"/>
              <a:t>Tki</a:t>
            </a:r>
            <a:r>
              <a:rPr lang="es-ES" dirty="0" smtClean="0"/>
              <a:t> +/- QT</a:t>
            </a:r>
          </a:p>
          <a:p>
            <a:r>
              <a:rPr lang="es-ES" dirty="0" err="1" smtClean="0"/>
              <a:t>Tki</a:t>
            </a:r>
            <a:r>
              <a:rPr lang="es-ES" dirty="0" smtClean="0"/>
              <a:t> 2ª generación</a:t>
            </a:r>
          </a:p>
          <a:p>
            <a:r>
              <a:rPr lang="es-ES" dirty="0" err="1" smtClean="0"/>
              <a:t>Afatinib</a:t>
            </a:r>
            <a:r>
              <a:rPr lang="es-ES" dirty="0" smtClean="0"/>
              <a:t> + </a:t>
            </a:r>
            <a:r>
              <a:rPr lang="es-ES" dirty="0" err="1" smtClean="0"/>
              <a:t>Cetuximab</a:t>
            </a:r>
            <a:endParaRPr lang="es-ES" dirty="0" smtClean="0"/>
          </a:p>
          <a:p>
            <a:r>
              <a:rPr lang="es-ES" dirty="0" err="1" smtClean="0"/>
              <a:t>Tki</a:t>
            </a:r>
            <a:r>
              <a:rPr lang="es-ES" dirty="0" smtClean="0"/>
              <a:t> 3ª </a:t>
            </a:r>
            <a:r>
              <a:rPr lang="es-ES" dirty="0" err="1" smtClean="0"/>
              <a:t>generació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37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Título"/>
          <p:cNvSpPr txBox="1">
            <a:spLocks/>
          </p:cNvSpPr>
          <p:nvPr/>
        </p:nvSpPr>
        <p:spPr>
          <a:xfrm>
            <a:off x="428624" y="357188"/>
            <a:ext cx="8429656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2">
                <a:lumMod val="60000"/>
                <a:lumOff val="40000"/>
                <a:alpha val="47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r>
              <a:rPr lang="es-ES" sz="4000" b="1" kern="0" dirty="0" smtClean="0">
                <a:solidFill>
                  <a:srgbClr val="FFFFFF"/>
                </a:solidFill>
                <a:latin typeface="Calibri" pitchFamily="34" charset="0"/>
              </a:rPr>
              <a:t>EXPLORACIONES COMPLEMENTARIAS</a:t>
            </a:r>
            <a:endParaRPr lang="es-ES" sz="4000" b="1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" name="29 Grupo"/>
          <p:cNvGrpSpPr/>
          <p:nvPr/>
        </p:nvGrpSpPr>
        <p:grpSpPr>
          <a:xfrm>
            <a:off x="-32" y="1428736"/>
            <a:ext cx="2214578" cy="2100273"/>
            <a:chOff x="2322508" y="1630357"/>
            <a:chExt cx="2214578" cy="2100273"/>
          </a:xfrm>
        </p:grpSpPr>
        <p:pic>
          <p:nvPicPr>
            <p:cNvPr id="9" name="Imagen 5" descr="images.jpe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93946" y="2273299"/>
              <a:ext cx="1677988" cy="110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Marcador de texto 4"/>
            <p:cNvSpPr txBox="1">
              <a:spLocks/>
            </p:cNvSpPr>
            <p:nvPr/>
          </p:nvSpPr>
          <p:spPr>
            <a:xfrm>
              <a:off x="2322508" y="1630357"/>
              <a:ext cx="2039937" cy="941387"/>
            </a:xfrm>
            <a:prstGeom prst="rect">
              <a:avLst/>
            </a:prstGeom>
            <a:noFill/>
            <a:ln w="44450" cap="flat" cmpd="sng" algn="ctr">
              <a:noFill/>
              <a:prstDash val="solid"/>
            </a:ln>
            <a:effectLst/>
          </p:spPr>
          <p:txBody>
            <a:bodyPr anchor="ctr">
              <a:normAutofit/>
            </a:bodyPr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None/>
              </a:pPr>
              <a:r>
                <a:rPr lang="es-ES" sz="2000" b="1" dirty="0" smtClean="0">
                  <a:solidFill>
                    <a:srgbClr val="376092"/>
                  </a:solidFill>
                  <a:latin typeface="Calibri" pitchFamily="34" charset="0"/>
                </a:rPr>
                <a:t>ANALÍTICA</a:t>
              </a:r>
              <a:endParaRPr lang="es-ES" sz="2000" b="1" dirty="0">
                <a:solidFill>
                  <a:srgbClr val="376092"/>
                </a:solidFill>
                <a:latin typeface="Calibri" pitchFamily="34" charset="0"/>
              </a:endParaRPr>
            </a:p>
          </p:txBody>
        </p:sp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2894012" y="3130555"/>
              <a:ext cx="1643074" cy="6000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35268" rIns="0" bIns="0" anchor="ctr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s-ES" sz="1600" b="1" dirty="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rPr>
                <a:t>Sin </a:t>
              </a:r>
              <a:r>
                <a:rPr lang="es-ES" sz="1600" b="1" dirty="0" smtClean="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rPr>
                <a:t>alteraciones </a:t>
              </a:r>
              <a:endParaRPr lang="es-ES" sz="1600" b="1" dirty="0">
                <a:solidFill>
                  <a:srgbClr val="000000"/>
                </a:solidFill>
                <a:latin typeface="Calibri" pitchFamily="34" charset="0"/>
                <a:ea typeface="SimSun" pitchFamily="2" charset="-122"/>
              </a:endParaRPr>
            </a:p>
          </p:txBody>
        </p:sp>
      </p:grpSp>
      <p:sp>
        <p:nvSpPr>
          <p:cNvPr id="12" name="Marcador de texto 4"/>
          <p:cNvSpPr txBox="1">
            <a:spLocks/>
          </p:cNvSpPr>
          <p:nvPr/>
        </p:nvSpPr>
        <p:spPr>
          <a:xfrm>
            <a:off x="-325457" y="5000636"/>
            <a:ext cx="2039937" cy="655635"/>
          </a:xfrm>
          <a:prstGeom prst="rect">
            <a:avLst/>
          </a:prstGeom>
          <a:noFill/>
          <a:ln w="44450" cap="flat" cmpd="sng" algn="ctr">
            <a:noFill/>
            <a:prstDash val="solid"/>
          </a:ln>
          <a:effectLst/>
        </p:spPr>
        <p:txBody>
          <a:bodyPr anchor="ctr">
            <a:norm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</a:pPr>
            <a:r>
              <a:rPr lang="es-ES" sz="2000" b="1" dirty="0" smtClean="0">
                <a:solidFill>
                  <a:srgbClr val="376092"/>
                </a:solidFill>
                <a:latin typeface="Calibri" pitchFamily="34" charset="0"/>
              </a:rPr>
              <a:t>TAC</a:t>
            </a:r>
            <a:endParaRPr lang="es-ES" sz="2000" b="1" dirty="0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14282" y="5572140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ES" dirty="0" smtClean="0"/>
              <a:t> Nódulos  pulmonares bilaterales </a:t>
            </a:r>
            <a:r>
              <a:rPr lang="es-ES" dirty="0" err="1" smtClean="0"/>
              <a:t>subcentimétricos</a:t>
            </a:r>
            <a:r>
              <a:rPr lang="es-ES" dirty="0" smtClean="0"/>
              <a:t>.</a:t>
            </a:r>
          </a:p>
          <a:p>
            <a:pPr algn="just"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ES" dirty="0" smtClean="0"/>
              <a:t> Derrame pleural e implantes </a:t>
            </a:r>
            <a:r>
              <a:rPr lang="es-ES" dirty="0" err="1" smtClean="0"/>
              <a:t>metastásicos</a:t>
            </a:r>
            <a:r>
              <a:rPr lang="es-ES" dirty="0" smtClean="0"/>
              <a:t>.</a:t>
            </a:r>
          </a:p>
          <a:p>
            <a:pPr algn="just"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ES" dirty="0" smtClean="0"/>
              <a:t> Adenopatías mediastínicas.</a:t>
            </a:r>
          </a:p>
          <a:p>
            <a:pPr algn="just"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ES" dirty="0" smtClean="0"/>
              <a:t> Metástasis hepáticas y óseas.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785926"/>
            <a:ext cx="4483203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13 Grupo"/>
          <p:cNvGrpSpPr/>
          <p:nvPr/>
        </p:nvGrpSpPr>
        <p:grpSpPr>
          <a:xfrm>
            <a:off x="6429388" y="4071942"/>
            <a:ext cx="2405067" cy="2870213"/>
            <a:chOff x="6429388" y="4071942"/>
            <a:chExt cx="2405067" cy="287021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29388" y="4071942"/>
              <a:ext cx="2405067" cy="2314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Marcador de texto 4"/>
            <p:cNvSpPr txBox="1">
              <a:spLocks/>
            </p:cNvSpPr>
            <p:nvPr/>
          </p:nvSpPr>
          <p:spPr>
            <a:xfrm>
              <a:off x="6643702" y="6286520"/>
              <a:ext cx="2039937" cy="655635"/>
            </a:xfrm>
            <a:prstGeom prst="rect">
              <a:avLst/>
            </a:prstGeom>
            <a:noFill/>
            <a:ln w="44450" cap="flat" cmpd="sng" algn="ctr">
              <a:noFill/>
              <a:prstDash val="solid"/>
            </a:ln>
            <a:effectLst/>
          </p:spPr>
          <p:txBody>
            <a:bodyPr anchor="ctr">
              <a:normAutofit/>
            </a:bodyPr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None/>
              </a:pPr>
              <a:r>
                <a:rPr lang="es-ES" sz="2000" b="1" dirty="0" smtClean="0">
                  <a:solidFill>
                    <a:srgbClr val="376092"/>
                  </a:solidFill>
                  <a:latin typeface="Calibri" pitchFamily="34" charset="0"/>
                </a:rPr>
                <a:t>TORACOSCOPIA</a:t>
              </a:r>
              <a:endParaRPr lang="es-ES" sz="2000" b="1" dirty="0">
                <a:solidFill>
                  <a:srgbClr val="376092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986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Título"/>
          <p:cNvSpPr txBox="1">
            <a:spLocks/>
          </p:cNvSpPr>
          <p:nvPr/>
        </p:nvSpPr>
        <p:spPr>
          <a:xfrm>
            <a:off x="428624" y="285728"/>
            <a:ext cx="8358217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2">
                <a:lumMod val="60000"/>
                <a:lumOff val="40000"/>
                <a:alpha val="47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 fontScale="97500"/>
          </a:bodyPr>
          <a:lstStyle/>
          <a:p>
            <a:pPr algn="ctr">
              <a:defRPr/>
            </a:pPr>
            <a:r>
              <a:rPr lang="es-ES" sz="4400" b="1" kern="0" dirty="0" smtClean="0">
                <a:solidFill>
                  <a:srgbClr val="FFFFFF"/>
                </a:solidFill>
                <a:latin typeface="Calibri" pitchFamily="34" charset="0"/>
              </a:rPr>
              <a:t>ANATOMÍA PATOLÓGICA</a:t>
            </a:r>
            <a:endParaRPr lang="es-ES" sz="4400" b="1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85720" y="5715016"/>
            <a:ext cx="8572560" cy="85725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66000"/>
            </a:schemeClr>
          </a:solidFill>
          <a:ln>
            <a:solidFill>
              <a:schemeClr val="tx2">
                <a:lumMod val="60000"/>
                <a:lumOff val="40000"/>
                <a:alpha val="53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dirty="0" smtClean="0">
                <a:solidFill>
                  <a:schemeClr val="tx1"/>
                </a:solidFill>
              </a:rPr>
              <a:t>Mujer de 52 años, nunca fumadora, diagnosticada de </a:t>
            </a:r>
            <a:r>
              <a:rPr lang="es-ES" sz="2000" b="1" dirty="0" smtClean="0">
                <a:solidFill>
                  <a:schemeClr val="tx1"/>
                </a:solidFill>
              </a:rPr>
              <a:t>ADENOCARCINOMA DE PULMÓN (T2aN2M1b). </a:t>
            </a:r>
            <a:r>
              <a:rPr lang="es-ES" sz="2000" dirty="0" smtClean="0">
                <a:solidFill>
                  <a:schemeClr val="tx1"/>
                </a:solidFill>
              </a:rPr>
              <a:t>Estadio IV. EGFR positivo  (</a:t>
            </a:r>
            <a:r>
              <a:rPr lang="es-ES" sz="2000" dirty="0" err="1" smtClean="0">
                <a:solidFill>
                  <a:schemeClr val="tx1"/>
                </a:solidFill>
              </a:rPr>
              <a:t>delección</a:t>
            </a:r>
            <a:r>
              <a:rPr lang="es-ES" sz="2000" dirty="0" smtClean="0">
                <a:solidFill>
                  <a:schemeClr val="tx1"/>
                </a:solidFill>
              </a:rPr>
              <a:t> del exón 19).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500562" y="2000240"/>
            <a:ext cx="4286280" cy="3431709"/>
          </a:xfrm>
          <a:prstGeom prst="rect">
            <a:avLst/>
          </a:prstGeom>
          <a:noFill/>
          <a:ln w="38100">
            <a:solidFill>
              <a:schemeClr val="accent1">
                <a:lumMod val="75000"/>
                <a:alpha val="61000"/>
              </a:schemeClr>
            </a:solidFill>
            <a:miter lim="800000"/>
            <a:headEnd/>
            <a:tailEnd/>
          </a:ln>
        </p:spPr>
        <p:txBody>
          <a:bodyPr wrap="square" bIns="0">
            <a:spAutoFit/>
          </a:bodyPr>
          <a:lstStyle/>
          <a:p>
            <a:pPr algn="just">
              <a:spcBef>
                <a:spcPct val="5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endParaRPr lang="es-ES" sz="900" dirty="0" smtClean="0"/>
          </a:p>
          <a:p>
            <a:pPr algn="just">
              <a:spcBef>
                <a:spcPct val="5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ES" sz="2000" dirty="0" smtClean="0"/>
              <a:t> Infiltración por proliferación epitelial maligna.</a:t>
            </a:r>
          </a:p>
          <a:p>
            <a:pPr algn="just">
              <a:spcBef>
                <a:spcPct val="5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ES" sz="2000" dirty="0" smtClean="0"/>
              <a:t> </a:t>
            </a:r>
            <a:r>
              <a:rPr lang="es-ES" sz="2000" dirty="0" err="1" smtClean="0"/>
              <a:t>Inmnunohistoquímica</a:t>
            </a:r>
            <a:r>
              <a:rPr lang="es-ES" sz="2000" dirty="0" smtClean="0"/>
              <a:t>:</a:t>
            </a:r>
          </a:p>
          <a:p>
            <a:pPr lvl="1" algn="just">
              <a:spcBef>
                <a:spcPct val="5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ES" sz="2000" dirty="0" smtClean="0"/>
              <a:t> Positiva: TTF-1 y CK 7.</a:t>
            </a:r>
          </a:p>
          <a:p>
            <a:pPr lvl="1" algn="just">
              <a:spcBef>
                <a:spcPct val="5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ES" sz="2000" dirty="0" smtClean="0"/>
              <a:t> Negativa: CK 20.</a:t>
            </a:r>
          </a:p>
          <a:p>
            <a:pPr algn="just">
              <a:spcBef>
                <a:spcPct val="5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ES" sz="2000" dirty="0" smtClean="0"/>
              <a:t> Mutación EGFR positiva para </a:t>
            </a:r>
            <a:r>
              <a:rPr lang="es-ES" sz="2000" dirty="0" err="1" smtClean="0"/>
              <a:t>delección</a:t>
            </a:r>
            <a:r>
              <a:rPr lang="es-ES" sz="2000" dirty="0" smtClean="0"/>
              <a:t> del exón 19.</a:t>
            </a:r>
          </a:p>
          <a:p>
            <a:pPr algn="just">
              <a:spcBef>
                <a:spcPct val="50000"/>
              </a:spcBef>
              <a:buClr>
                <a:schemeClr val="tx2">
                  <a:lumMod val="75000"/>
                </a:schemeClr>
              </a:buClr>
            </a:pPr>
            <a:endParaRPr lang="es-ES" sz="1400" dirty="0" smtClean="0"/>
          </a:p>
        </p:txBody>
      </p:sp>
      <p:sp>
        <p:nvSpPr>
          <p:cNvPr id="8" name="7 Rectángulo redondeado"/>
          <p:cNvSpPr/>
          <p:nvPr/>
        </p:nvSpPr>
        <p:spPr>
          <a:xfrm>
            <a:off x="6500826" y="1214422"/>
            <a:ext cx="2428892" cy="57150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66000"/>
            </a:schemeClr>
          </a:solidFill>
          <a:ln>
            <a:solidFill>
              <a:schemeClr val="tx2">
                <a:lumMod val="60000"/>
                <a:lumOff val="40000"/>
                <a:alpha val="53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chemeClr val="tx1"/>
                </a:solidFill>
              </a:rPr>
              <a:t>OCTUBRE 2012</a:t>
            </a:r>
            <a:endParaRPr lang="es-ES" sz="22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2000240"/>
            <a:ext cx="3455813" cy="3071834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786190"/>
            <a:ext cx="1857388" cy="16430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5522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Título"/>
          <p:cNvSpPr txBox="1">
            <a:spLocks/>
          </p:cNvSpPr>
          <p:nvPr/>
        </p:nvSpPr>
        <p:spPr>
          <a:xfrm>
            <a:off x="285720" y="285728"/>
            <a:ext cx="8572560" cy="10001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2">
                <a:lumMod val="60000"/>
                <a:lumOff val="40000"/>
                <a:alpha val="47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 fontScale="97500"/>
          </a:bodyPr>
          <a:lstStyle/>
          <a:p>
            <a:pPr algn="ctr">
              <a:defRPr/>
            </a:pPr>
            <a:r>
              <a:rPr lang="es-ES" sz="4400" b="1" kern="0" dirty="0" smtClean="0">
                <a:solidFill>
                  <a:srgbClr val="FFFFFF"/>
                </a:solidFill>
                <a:latin typeface="Calibri" pitchFamily="34" charset="0"/>
              </a:rPr>
              <a:t>TRATAMIENTO Y EVOLUCIÓN</a:t>
            </a:r>
            <a:endParaRPr lang="es-ES" sz="4400" b="1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85720" y="1500174"/>
            <a:ext cx="8572560" cy="4944190"/>
          </a:xfrm>
          <a:prstGeom prst="rect">
            <a:avLst/>
          </a:prstGeom>
          <a:noFill/>
          <a:ln w="38100">
            <a:solidFill>
              <a:schemeClr val="accent1">
                <a:lumMod val="75000"/>
                <a:alpha val="61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2">
                  <a:lumMod val="75000"/>
                </a:schemeClr>
              </a:buClr>
            </a:pPr>
            <a:endParaRPr lang="es-ES" dirty="0" smtClean="0">
              <a:latin typeface="Calibri" pitchFamily="34" charset="0"/>
            </a:endParaRPr>
          </a:p>
          <a:p>
            <a:pPr algn="just">
              <a:buClr>
                <a:schemeClr val="tx2">
                  <a:lumMod val="75000"/>
                </a:schemeClr>
              </a:buClr>
            </a:pPr>
            <a:endParaRPr lang="es-ES" dirty="0" smtClean="0">
              <a:latin typeface="Calibri" pitchFamily="34" charset="0"/>
            </a:endParaRPr>
          </a:p>
          <a:p>
            <a:pPr lvl="1" algn="just">
              <a:buClr>
                <a:schemeClr val="tx2">
                  <a:lumMod val="75000"/>
                </a:schemeClr>
              </a:buClr>
            </a:pPr>
            <a:endParaRPr lang="es-ES" dirty="0" smtClean="0">
              <a:latin typeface="Calibri" pitchFamily="34" charset="0"/>
            </a:endParaRPr>
          </a:p>
          <a:p>
            <a:pPr lvl="1" algn="just">
              <a:buClr>
                <a:schemeClr val="tx2">
                  <a:lumMod val="75000"/>
                </a:schemeClr>
              </a:buClr>
            </a:pPr>
            <a:endParaRPr lang="es-ES" dirty="0" smtClean="0">
              <a:latin typeface="Calibri" pitchFamily="34" charset="0"/>
            </a:endParaRPr>
          </a:p>
          <a:p>
            <a:pPr lvl="1" algn="just">
              <a:buClr>
                <a:schemeClr val="tx2">
                  <a:lumMod val="75000"/>
                </a:schemeClr>
              </a:buClr>
            </a:pPr>
            <a:endParaRPr lang="es-ES" dirty="0" smtClean="0">
              <a:latin typeface="Calibri" pitchFamily="34" charset="0"/>
            </a:endParaRPr>
          </a:p>
          <a:p>
            <a:pPr lvl="1" algn="just">
              <a:buClr>
                <a:schemeClr val="tx2">
                  <a:lumMod val="75000"/>
                </a:schemeClr>
              </a:buClr>
            </a:pPr>
            <a:endParaRPr lang="es-ES" dirty="0" smtClean="0">
              <a:latin typeface="Calibri" pitchFamily="34" charset="0"/>
            </a:endParaRPr>
          </a:p>
          <a:p>
            <a:pPr lvl="1" algn="just">
              <a:buClr>
                <a:schemeClr val="tx2">
                  <a:lumMod val="75000"/>
                </a:schemeClr>
              </a:buClr>
            </a:pPr>
            <a:endParaRPr lang="es-ES" dirty="0" smtClean="0">
              <a:latin typeface="Calibri" pitchFamily="34" charset="0"/>
            </a:endParaRPr>
          </a:p>
          <a:p>
            <a:pPr lvl="1" algn="just">
              <a:buClr>
                <a:schemeClr val="tx2">
                  <a:lumMod val="75000"/>
                </a:schemeClr>
              </a:buClr>
            </a:pPr>
            <a:endParaRPr lang="es-ES" dirty="0" smtClean="0">
              <a:latin typeface="Calibri" pitchFamily="34" charset="0"/>
            </a:endParaRPr>
          </a:p>
          <a:p>
            <a:pPr lvl="1" algn="just">
              <a:buClr>
                <a:schemeClr val="tx2">
                  <a:lumMod val="75000"/>
                </a:schemeClr>
              </a:buClr>
            </a:pPr>
            <a:endParaRPr lang="es-ES" dirty="0" smtClean="0">
              <a:latin typeface="Calibri" pitchFamily="34" charset="0"/>
            </a:endParaRPr>
          </a:p>
          <a:p>
            <a:pPr lvl="1" algn="just">
              <a:buClr>
                <a:schemeClr val="tx2">
                  <a:lumMod val="75000"/>
                </a:schemeClr>
              </a:buClr>
            </a:pPr>
            <a:endParaRPr lang="es-ES" dirty="0" smtClean="0">
              <a:latin typeface="Calibri" pitchFamily="34" charset="0"/>
            </a:endParaRPr>
          </a:p>
          <a:p>
            <a:pPr lvl="1" algn="just">
              <a:buClr>
                <a:schemeClr val="tx2">
                  <a:lumMod val="75000"/>
                </a:schemeClr>
              </a:buClr>
            </a:pPr>
            <a:endParaRPr lang="es-ES" dirty="0" smtClean="0">
              <a:latin typeface="Calibri" pitchFamily="34" charset="0"/>
            </a:endParaRPr>
          </a:p>
          <a:p>
            <a:pPr lvl="1" algn="just">
              <a:buClr>
                <a:schemeClr val="tx2">
                  <a:lumMod val="75000"/>
                </a:schemeClr>
              </a:buClr>
            </a:pPr>
            <a:endParaRPr lang="es-ES" dirty="0" smtClean="0">
              <a:latin typeface="Calibri" pitchFamily="34" charset="0"/>
            </a:endParaRPr>
          </a:p>
          <a:p>
            <a:pPr lvl="1" algn="just">
              <a:buClr>
                <a:schemeClr val="tx2">
                  <a:lumMod val="75000"/>
                </a:schemeClr>
              </a:buClr>
            </a:pPr>
            <a:endParaRPr lang="es-ES" dirty="0" smtClean="0">
              <a:latin typeface="Calibri" pitchFamily="34" charset="0"/>
            </a:endParaRPr>
          </a:p>
          <a:p>
            <a:pPr lvl="1" algn="just">
              <a:buClr>
                <a:schemeClr val="tx2">
                  <a:lumMod val="75000"/>
                </a:schemeClr>
              </a:buClr>
            </a:pPr>
            <a:endParaRPr lang="es-ES" dirty="0" smtClean="0">
              <a:latin typeface="Calibri" pitchFamily="34" charset="0"/>
            </a:endParaRPr>
          </a:p>
          <a:p>
            <a:pPr lvl="1" algn="just">
              <a:buClr>
                <a:schemeClr val="tx2">
                  <a:lumMod val="75000"/>
                </a:schemeClr>
              </a:buClr>
            </a:pPr>
            <a:endParaRPr lang="es-ES" dirty="0" smtClean="0">
              <a:latin typeface="Calibri" pitchFamily="34" charset="0"/>
            </a:endParaRPr>
          </a:p>
          <a:p>
            <a:pPr lvl="1" algn="just">
              <a:buClr>
                <a:schemeClr val="tx2">
                  <a:lumMod val="75000"/>
                </a:schemeClr>
              </a:buClr>
            </a:pPr>
            <a:endParaRPr lang="es-ES" dirty="0" smtClean="0">
              <a:latin typeface="Calibri" pitchFamily="34" charset="0"/>
            </a:endParaRPr>
          </a:p>
          <a:p>
            <a:pPr lvl="1" algn="just">
              <a:buClr>
                <a:schemeClr val="tx2">
                  <a:lumMod val="75000"/>
                </a:schemeClr>
              </a:buClr>
            </a:pPr>
            <a:endParaRPr lang="es-ES" dirty="0" smtClean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1172" y="5643578"/>
            <a:ext cx="1912827" cy="121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9" name="48 Conector recto"/>
          <p:cNvCxnSpPr/>
          <p:nvPr/>
        </p:nvCxnSpPr>
        <p:spPr>
          <a:xfrm rot="10800000">
            <a:off x="3000364" y="2251968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>
            <a:off x="714348" y="4784734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70 Grupo"/>
          <p:cNvGrpSpPr/>
          <p:nvPr/>
        </p:nvGrpSpPr>
        <p:grpSpPr>
          <a:xfrm>
            <a:off x="357158" y="3083952"/>
            <a:ext cx="6643734" cy="2488188"/>
            <a:chOff x="357158" y="3083952"/>
            <a:chExt cx="6643734" cy="2488188"/>
          </a:xfrm>
        </p:grpSpPr>
        <p:sp>
          <p:nvSpPr>
            <p:cNvPr id="30" name="29 Flecha derecha"/>
            <p:cNvSpPr/>
            <p:nvPr/>
          </p:nvSpPr>
          <p:spPr>
            <a:xfrm>
              <a:off x="1142976" y="3083952"/>
              <a:ext cx="5857916" cy="714380"/>
            </a:xfrm>
            <a:prstGeom prst="rightArrow">
              <a:avLst/>
            </a:prstGeom>
            <a:solidFill>
              <a:schemeClr val="accent1">
                <a:alpha val="34000"/>
              </a:schemeClr>
            </a:solidFill>
            <a:scene3d>
              <a:camera prst="orthographicFront"/>
              <a:lightRig rig="threePt" dir="t"/>
            </a:scene3d>
            <a:sp3d prstMaterial="soft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70" name="69 Grupo"/>
            <p:cNvGrpSpPr/>
            <p:nvPr/>
          </p:nvGrpSpPr>
          <p:grpSpPr>
            <a:xfrm>
              <a:off x="357158" y="3083952"/>
              <a:ext cx="3071834" cy="2488188"/>
              <a:chOff x="357158" y="3083952"/>
              <a:chExt cx="3071834" cy="2488188"/>
            </a:xfrm>
          </p:grpSpPr>
          <p:sp>
            <p:nvSpPr>
              <p:cNvPr id="33" name="32 Flecha arriba"/>
              <p:cNvSpPr/>
              <p:nvPr/>
            </p:nvSpPr>
            <p:spPr>
              <a:xfrm>
                <a:off x="1071538" y="3083952"/>
                <a:ext cx="142876" cy="71438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CuadroTexto"/>
              <p:cNvSpPr txBox="1"/>
              <p:nvPr/>
            </p:nvSpPr>
            <p:spPr>
              <a:xfrm>
                <a:off x="785786" y="4648810"/>
                <a:ext cx="264320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dirty="0" smtClean="0"/>
                  <a:t>Diagnóstico de </a:t>
                </a:r>
                <a:r>
                  <a:rPr lang="es-ES" dirty="0" err="1" smtClean="0"/>
                  <a:t>adenocarc</a:t>
                </a:r>
                <a:r>
                  <a:rPr lang="es-ES" dirty="0" smtClean="0"/>
                  <a:t>. de pulmón (T2aN2M1b). Estadio IV</a:t>
                </a:r>
                <a:endParaRPr lang="es-ES" dirty="0"/>
              </a:p>
            </p:txBody>
          </p:sp>
          <p:sp>
            <p:nvSpPr>
              <p:cNvPr id="27" name="26 Rectángulo redondeado"/>
              <p:cNvSpPr/>
              <p:nvPr/>
            </p:nvSpPr>
            <p:spPr>
              <a:xfrm>
                <a:off x="357158" y="4012646"/>
                <a:ext cx="1714512" cy="42862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  <a:alpha val="66000"/>
                </a:schemeClr>
              </a:solidFill>
              <a:ln>
                <a:solidFill>
                  <a:schemeClr val="tx2">
                    <a:lumMod val="60000"/>
                    <a:lumOff val="40000"/>
                    <a:alpha val="53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 smtClean="0">
                    <a:solidFill>
                      <a:schemeClr val="tx1"/>
                    </a:solidFill>
                  </a:rPr>
                  <a:t>OCTUBRE 2012</a:t>
                </a:r>
                <a:endParaRPr lang="es-ES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5" name="54 Conector recto"/>
              <p:cNvCxnSpPr/>
              <p:nvPr/>
            </p:nvCxnSpPr>
            <p:spPr>
              <a:xfrm rot="10800000" flipV="1">
                <a:off x="712760" y="4584150"/>
                <a:ext cx="1588" cy="2021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6" name="75 Grupo"/>
          <p:cNvGrpSpPr/>
          <p:nvPr/>
        </p:nvGrpSpPr>
        <p:grpSpPr>
          <a:xfrm>
            <a:off x="1214414" y="1571612"/>
            <a:ext cx="7858148" cy="2928958"/>
            <a:chOff x="1214414" y="1571612"/>
            <a:chExt cx="7858148" cy="2928958"/>
          </a:xfrm>
        </p:grpSpPr>
        <p:sp>
          <p:nvSpPr>
            <p:cNvPr id="36" name="35 Flecha derecha"/>
            <p:cNvSpPr/>
            <p:nvPr/>
          </p:nvSpPr>
          <p:spPr>
            <a:xfrm>
              <a:off x="1214414" y="3357562"/>
              <a:ext cx="5572164" cy="130734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69" name="68 Grupo"/>
            <p:cNvGrpSpPr/>
            <p:nvPr/>
          </p:nvGrpSpPr>
          <p:grpSpPr>
            <a:xfrm>
              <a:off x="6286512" y="1571612"/>
              <a:ext cx="2786050" cy="2928958"/>
              <a:chOff x="6286512" y="1571612"/>
              <a:chExt cx="2786050" cy="2928958"/>
            </a:xfrm>
          </p:grpSpPr>
          <p:grpSp>
            <p:nvGrpSpPr>
              <p:cNvPr id="67" name="66 Grupo"/>
              <p:cNvGrpSpPr/>
              <p:nvPr/>
            </p:nvGrpSpPr>
            <p:grpSpPr>
              <a:xfrm>
                <a:off x="6286512" y="2071678"/>
                <a:ext cx="2786050" cy="2428892"/>
                <a:chOff x="6286512" y="2071678"/>
                <a:chExt cx="2786050" cy="2428892"/>
              </a:xfrm>
            </p:grpSpPr>
            <p:sp>
              <p:nvSpPr>
                <p:cNvPr id="38" name="37 Rectángulo redondeado"/>
                <p:cNvSpPr/>
                <p:nvPr/>
              </p:nvSpPr>
              <p:spPr>
                <a:xfrm>
                  <a:off x="6357950" y="2071678"/>
                  <a:ext cx="1643074" cy="428628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  <a:alpha val="66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  <a:alpha val="53000"/>
                    </a:schemeClr>
                  </a:solidFill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b="1" dirty="0" smtClean="0">
                      <a:solidFill>
                        <a:schemeClr val="tx1"/>
                      </a:solidFill>
                    </a:rPr>
                    <a:t>ABRIL 2014</a:t>
                  </a:r>
                  <a:endParaRPr lang="es-E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38 Explosión 1"/>
                <p:cNvSpPr/>
                <p:nvPr/>
              </p:nvSpPr>
              <p:spPr>
                <a:xfrm>
                  <a:off x="6286512" y="2428868"/>
                  <a:ext cx="2786050" cy="2071702"/>
                </a:xfrm>
                <a:prstGeom prst="irregularSeal1">
                  <a:avLst/>
                </a:prstGeom>
                <a:solidFill>
                  <a:schemeClr val="accent4">
                    <a:lumMod val="75000"/>
                    <a:alpha val="25000"/>
                  </a:schemeClr>
                </a:solidFill>
                <a:scene3d>
                  <a:camera prst="orthographicFront"/>
                  <a:lightRig rig="threePt" dir="t"/>
                </a:scene3d>
                <a:sp3d prstMaterial="softEdge"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b="1" dirty="0" smtClean="0">
                      <a:solidFill>
                        <a:schemeClr val="tx1"/>
                      </a:solidFill>
                    </a:rPr>
                    <a:t>PROGRESIÓN ENFERMEDAD</a:t>
                  </a:r>
                  <a:endParaRPr lang="es-ES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8" name="67 CuadroTexto"/>
              <p:cNvSpPr txBox="1"/>
              <p:nvPr/>
            </p:nvSpPr>
            <p:spPr>
              <a:xfrm>
                <a:off x="6643702" y="1571612"/>
                <a:ext cx="2071670" cy="369332"/>
              </a:xfrm>
              <a:prstGeom prst="rect">
                <a:avLst/>
              </a:prstGeom>
              <a:noFill/>
              <a:ln w="317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b="1" dirty="0" smtClean="0"/>
                  <a:t>2 años después…</a:t>
                </a:r>
                <a:endParaRPr lang="es-ES" b="1" dirty="0"/>
              </a:p>
            </p:txBody>
          </p:sp>
        </p:grpSp>
      </p:grpSp>
      <p:grpSp>
        <p:nvGrpSpPr>
          <p:cNvPr id="72" name="71 Grupo"/>
          <p:cNvGrpSpPr/>
          <p:nvPr/>
        </p:nvGrpSpPr>
        <p:grpSpPr>
          <a:xfrm>
            <a:off x="1142976" y="1714489"/>
            <a:ext cx="4000528" cy="2083843"/>
            <a:chOff x="1142976" y="1714489"/>
            <a:chExt cx="4000528" cy="2083843"/>
          </a:xfrm>
        </p:grpSpPr>
        <p:sp>
          <p:nvSpPr>
            <p:cNvPr id="34" name="33 Flecha arriba"/>
            <p:cNvSpPr/>
            <p:nvPr/>
          </p:nvSpPr>
          <p:spPr>
            <a:xfrm>
              <a:off x="2000232" y="3083952"/>
              <a:ext cx="142876" cy="71438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Rectángulo redondeado"/>
            <p:cNvSpPr/>
            <p:nvPr/>
          </p:nvSpPr>
          <p:spPr>
            <a:xfrm>
              <a:off x="1142976" y="2583886"/>
              <a:ext cx="2000264" cy="42862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66000"/>
              </a:schemeClr>
            </a:solidFill>
            <a:ln>
              <a:solidFill>
                <a:schemeClr val="tx2">
                  <a:lumMod val="60000"/>
                  <a:lumOff val="40000"/>
                  <a:alpha val="53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chemeClr val="tx1"/>
                  </a:solidFill>
                </a:rPr>
                <a:t>NOVIEMBRE 2012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  <p:grpSp>
          <p:nvGrpSpPr>
            <p:cNvPr id="59" name="58 Grupo"/>
            <p:cNvGrpSpPr/>
            <p:nvPr/>
          </p:nvGrpSpPr>
          <p:grpSpPr>
            <a:xfrm>
              <a:off x="1571604" y="1714489"/>
              <a:ext cx="3571900" cy="764777"/>
              <a:chOff x="2143108" y="1656322"/>
              <a:chExt cx="3571900" cy="764777"/>
            </a:xfrm>
          </p:grpSpPr>
          <p:cxnSp>
            <p:nvCxnSpPr>
              <p:cNvPr id="51" name="50 Conector recto"/>
              <p:cNvCxnSpPr/>
              <p:nvPr/>
            </p:nvCxnSpPr>
            <p:spPr>
              <a:xfrm>
                <a:off x="2143108" y="1942073"/>
                <a:ext cx="71438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" name="57 Grupo"/>
              <p:cNvGrpSpPr/>
              <p:nvPr/>
            </p:nvGrpSpPr>
            <p:grpSpPr>
              <a:xfrm>
                <a:off x="2143108" y="1656322"/>
                <a:ext cx="3571900" cy="764777"/>
                <a:chOff x="2143108" y="1656322"/>
                <a:chExt cx="3571900" cy="764777"/>
              </a:xfrm>
            </p:grpSpPr>
            <p:cxnSp>
              <p:nvCxnSpPr>
                <p:cNvPr id="45" name="44 Conector recto"/>
                <p:cNvCxnSpPr/>
                <p:nvPr/>
              </p:nvCxnSpPr>
              <p:spPr>
                <a:xfrm rot="16200000" flipH="1">
                  <a:off x="1903595" y="2181585"/>
                  <a:ext cx="479027" cy="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36 CuadroTexto"/>
                <p:cNvSpPr txBox="1"/>
                <p:nvPr/>
              </p:nvSpPr>
              <p:spPr>
                <a:xfrm>
                  <a:off x="2285984" y="1656322"/>
                  <a:ext cx="342902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s-ES" sz="1600" dirty="0" smtClean="0"/>
                    <a:t>CDDP (75 mg/m2) + </a:t>
                  </a:r>
                  <a:r>
                    <a:rPr lang="es-ES" sz="1600" dirty="0" err="1" smtClean="0"/>
                    <a:t>gemcitabina</a:t>
                  </a:r>
                  <a:r>
                    <a:rPr lang="es-ES" sz="1600" dirty="0" smtClean="0"/>
                    <a:t> (1250 mg/m2) X 3 ciclos</a:t>
                  </a:r>
                  <a:endParaRPr lang="es-ES" sz="1600" dirty="0"/>
                </a:p>
              </p:txBody>
            </p:sp>
          </p:grpSp>
        </p:grpSp>
      </p:grpSp>
      <p:sp>
        <p:nvSpPr>
          <p:cNvPr id="65" name="64 CuadroTexto"/>
          <p:cNvSpPr txBox="1"/>
          <p:nvPr/>
        </p:nvSpPr>
        <p:spPr>
          <a:xfrm>
            <a:off x="2714612" y="3929066"/>
            <a:ext cx="2214578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RESPUESTA PARCIAL</a:t>
            </a:r>
            <a:endParaRPr lang="es-ES" b="1" dirty="0"/>
          </a:p>
        </p:txBody>
      </p:sp>
      <p:sp>
        <p:nvSpPr>
          <p:cNvPr id="42" name="41 Flecha arriba"/>
          <p:cNvSpPr/>
          <p:nvPr/>
        </p:nvSpPr>
        <p:spPr>
          <a:xfrm>
            <a:off x="3786182" y="3071810"/>
            <a:ext cx="142876" cy="7143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5072074"/>
            <a:ext cx="2357422" cy="173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4" name="73 Grupo"/>
          <p:cNvGrpSpPr/>
          <p:nvPr/>
        </p:nvGrpSpPr>
        <p:grpSpPr>
          <a:xfrm>
            <a:off x="3643306" y="4286256"/>
            <a:ext cx="2714644" cy="714380"/>
            <a:chOff x="3643306" y="4286256"/>
            <a:chExt cx="2714644" cy="714380"/>
          </a:xfrm>
        </p:grpSpPr>
        <p:sp>
          <p:nvSpPr>
            <p:cNvPr id="46" name="45 CuadroTexto"/>
            <p:cNvSpPr txBox="1"/>
            <p:nvPr/>
          </p:nvSpPr>
          <p:spPr>
            <a:xfrm>
              <a:off x="4143372" y="4631304"/>
              <a:ext cx="2214578" cy="369332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/>
                <a:t>Del. 19 </a:t>
              </a:r>
              <a:r>
                <a:rPr lang="es-ES" b="1" dirty="0" smtClean="0">
                  <a:sym typeface="Wingdings" pitchFamily="2" charset="2"/>
                </a:rPr>
                <a:t> GEFITINIB</a:t>
              </a:r>
              <a:endParaRPr lang="es-ES" b="1" dirty="0"/>
            </a:p>
          </p:txBody>
        </p:sp>
        <p:sp>
          <p:nvSpPr>
            <p:cNvPr id="48" name="47 Flecha curvada hacia la derecha"/>
            <p:cNvSpPr/>
            <p:nvPr/>
          </p:nvSpPr>
          <p:spPr>
            <a:xfrm>
              <a:off x="3643306" y="4286256"/>
              <a:ext cx="500066" cy="642942"/>
            </a:xfrm>
            <a:prstGeom prst="curvedRightArrow">
              <a:avLst/>
            </a:prstGeom>
            <a:solidFill>
              <a:schemeClr val="accent1">
                <a:alpha val="53000"/>
              </a:schemeClr>
            </a:solidFill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74 Grupo"/>
          <p:cNvGrpSpPr/>
          <p:nvPr/>
        </p:nvGrpSpPr>
        <p:grpSpPr>
          <a:xfrm>
            <a:off x="2643174" y="2447504"/>
            <a:ext cx="3500462" cy="1850894"/>
            <a:chOff x="2643174" y="2447504"/>
            <a:chExt cx="3500462" cy="1850894"/>
          </a:xfrm>
        </p:grpSpPr>
        <p:sp>
          <p:nvSpPr>
            <p:cNvPr id="47" name="46 Flecha arriba"/>
            <p:cNvSpPr/>
            <p:nvPr/>
          </p:nvSpPr>
          <p:spPr>
            <a:xfrm>
              <a:off x="4572000" y="3071810"/>
              <a:ext cx="142876" cy="71438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4" name="53 Cerrar llave"/>
            <p:cNvSpPr/>
            <p:nvPr/>
          </p:nvSpPr>
          <p:spPr>
            <a:xfrm rot="16200000">
              <a:off x="4107653" y="2464587"/>
              <a:ext cx="285752" cy="785818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3857620" y="2447504"/>
              <a:ext cx="857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600" dirty="0" smtClean="0"/>
                <a:t>2 meses</a:t>
              </a:r>
              <a:endParaRPr lang="es-ES" sz="1600" dirty="0"/>
            </a:p>
          </p:txBody>
        </p:sp>
        <p:sp>
          <p:nvSpPr>
            <p:cNvPr id="64" name="63 CuadroTexto"/>
            <p:cNvSpPr txBox="1"/>
            <p:nvPr/>
          </p:nvSpPr>
          <p:spPr>
            <a:xfrm>
              <a:off x="2643174" y="3929066"/>
              <a:ext cx="3500462" cy="369332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/>
                <a:t>IMPORTANTE RESPUESTA PARCIAL</a:t>
              </a:r>
              <a:endParaRPr lang="es-E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89266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4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Título"/>
          <p:cNvSpPr txBox="1">
            <a:spLocks/>
          </p:cNvSpPr>
          <p:nvPr/>
        </p:nvSpPr>
        <p:spPr>
          <a:xfrm>
            <a:off x="285720" y="285728"/>
            <a:ext cx="8572560" cy="10001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2">
                <a:lumMod val="60000"/>
                <a:lumOff val="40000"/>
                <a:alpha val="47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 fontScale="97500"/>
          </a:bodyPr>
          <a:lstStyle/>
          <a:p>
            <a:pPr algn="ctr">
              <a:defRPr/>
            </a:pPr>
            <a:r>
              <a:rPr lang="es-ES" sz="4400" b="1" kern="0" dirty="0" smtClean="0">
                <a:solidFill>
                  <a:srgbClr val="FFFFFF"/>
                </a:solidFill>
                <a:latin typeface="Calibri" pitchFamily="34" charset="0"/>
              </a:rPr>
              <a:t>TRATAMIENTO Y EVOLUCIÓN</a:t>
            </a:r>
            <a:endParaRPr lang="es-ES" sz="4400" b="1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49" name="48 Conector recto"/>
          <p:cNvCxnSpPr/>
          <p:nvPr/>
        </p:nvCxnSpPr>
        <p:spPr>
          <a:xfrm rot="10800000">
            <a:off x="3000364" y="2251968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Explosión 1"/>
          <p:cNvSpPr/>
          <p:nvPr/>
        </p:nvSpPr>
        <p:spPr>
          <a:xfrm>
            <a:off x="0" y="714356"/>
            <a:ext cx="2786050" cy="2071702"/>
          </a:xfrm>
          <a:prstGeom prst="irregularSeal1">
            <a:avLst/>
          </a:prstGeom>
          <a:solidFill>
            <a:schemeClr val="accent4">
              <a:lumMod val="75000"/>
              <a:alpha val="25000"/>
            </a:schemeClr>
          </a:solidFill>
          <a:scene3d>
            <a:camera prst="orthographicFront"/>
            <a:lightRig rig="threePt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PROGRESIÓN ENFERMEDAD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51" y="2905135"/>
            <a:ext cx="8917043" cy="245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40 Rectángulo redondeado"/>
          <p:cNvSpPr/>
          <p:nvPr/>
        </p:nvSpPr>
        <p:spPr>
          <a:xfrm>
            <a:off x="214282" y="5786454"/>
            <a:ext cx="2428892" cy="57150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66000"/>
            </a:schemeClr>
          </a:solidFill>
          <a:ln>
            <a:solidFill>
              <a:schemeClr val="tx2">
                <a:lumMod val="60000"/>
                <a:lumOff val="40000"/>
                <a:alpha val="53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chemeClr val="tx1"/>
                </a:solidFill>
              </a:rPr>
              <a:t>REBIOPSIA</a:t>
            </a:r>
            <a:endParaRPr lang="es-ES" sz="2200" b="1" dirty="0">
              <a:solidFill>
                <a:schemeClr val="tx1"/>
              </a:solidFill>
            </a:endParaRPr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4714876" y="1500174"/>
            <a:ext cx="4286280" cy="1277273"/>
          </a:xfrm>
          <a:prstGeom prst="rect">
            <a:avLst/>
          </a:prstGeom>
          <a:noFill/>
          <a:ln w="38100">
            <a:solidFill>
              <a:schemeClr val="accent1">
                <a:lumMod val="75000"/>
                <a:alpha val="61000"/>
              </a:schemeClr>
            </a:solidFill>
            <a:miter lim="800000"/>
            <a:headEnd/>
            <a:tailEnd/>
          </a:ln>
        </p:spPr>
        <p:txBody>
          <a:bodyPr wrap="square" bIns="0">
            <a:spAutoFit/>
          </a:bodyPr>
          <a:lstStyle/>
          <a:p>
            <a:pPr algn="just">
              <a:spcBef>
                <a:spcPct val="5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ES" sz="2000" dirty="0" smtClean="0"/>
              <a:t> Estabilidad de lesiones pulmonares.</a:t>
            </a:r>
          </a:p>
          <a:p>
            <a:pPr algn="just">
              <a:spcBef>
                <a:spcPct val="5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ES" sz="2000" dirty="0" smtClean="0"/>
              <a:t> Progresión de </a:t>
            </a:r>
            <a:r>
              <a:rPr lang="es-ES" sz="2000" dirty="0" err="1" smtClean="0"/>
              <a:t>enf</a:t>
            </a:r>
            <a:r>
              <a:rPr lang="es-ES" sz="2000" dirty="0" smtClean="0"/>
              <a:t>. a nivel hepático.</a:t>
            </a:r>
          </a:p>
          <a:p>
            <a:pPr algn="just">
              <a:spcBef>
                <a:spcPct val="5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ES" sz="2000" dirty="0" smtClean="0"/>
              <a:t> Progresión  ósea (columna cervical).</a:t>
            </a:r>
          </a:p>
        </p:txBody>
      </p:sp>
      <p:grpSp>
        <p:nvGrpSpPr>
          <p:cNvPr id="60" name="59 Grupo"/>
          <p:cNvGrpSpPr/>
          <p:nvPr/>
        </p:nvGrpSpPr>
        <p:grpSpPr>
          <a:xfrm>
            <a:off x="2786050" y="5643578"/>
            <a:ext cx="3500462" cy="928694"/>
            <a:chOff x="2786050" y="5643578"/>
            <a:chExt cx="3500462" cy="928694"/>
          </a:xfrm>
        </p:grpSpPr>
        <p:sp>
          <p:nvSpPr>
            <p:cNvPr id="44" name="43 Flecha a la derecha con bandas"/>
            <p:cNvSpPr/>
            <p:nvPr/>
          </p:nvSpPr>
          <p:spPr>
            <a:xfrm>
              <a:off x="2786050" y="5929330"/>
              <a:ext cx="428628" cy="357190"/>
            </a:xfrm>
            <a:prstGeom prst="stripedRightArrow">
              <a:avLst/>
            </a:prstGeom>
            <a:solidFill>
              <a:schemeClr val="accent1">
                <a:alpha val="25000"/>
              </a:schemeClr>
            </a:solidFill>
            <a:scene3d>
              <a:camera prst="orthographicFront"/>
              <a:lightRig rig="threePt" dir="t"/>
            </a:scene3d>
            <a:sp3d prstMaterial="soft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3500430" y="5685226"/>
              <a:ext cx="2786082" cy="81560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 bIns="0">
              <a:spAutoFit/>
            </a:bodyPr>
            <a:lstStyle/>
            <a:p>
              <a:pPr algn="just">
                <a:spcBef>
                  <a:spcPct val="50000"/>
                </a:spcBef>
                <a:buClr>
                  <a:schemeClr val="tx2">
                    <a:lumMod val="75000"/>
                  </a:schemeClr>
                </a:buClr>
                <a:buFont typeface="Wingdings" pitchFamily="2" charset="2"/>
                <a:buChar char="ü"/>
              </a:pPr>
              <a:r>
                <a:rPr lang="es-ES" sz="2000" dirty="0" smtClean="0"/>
                <a:t> Del. exón 19</a:t>
              </a:r>
            </a:p>
            <a:p>
              <a:pPr algn="just">
                <a:spcBef>
                  <a:spcPct val="50000"/>
                </a:spcBef>
                <a:buClr>
                  <a:schemeClr val="tx2">
                    <a:lumMod val="75000"/>
                  </a:schemeClr>
                </a:buClr>
                <a:buFont typeface="Wingdings" pitchFamily="2" charset="2"/>
                <a:buChar char="ü"/>
              </a:pPr>
              <a:r>
                <a:rPr lang="es-ES" sz="2000" dirty="0" smtClean="0"/>
                <a:t> </a:t>
              </a:r>
              <a:r>
                <a:rPr lang="es-ES" sz="2000" dirty="0" err="1" smtClean="0"/>
                <a:t>Mut</a:t>
              </a:r>
              <a:r>
                <a:rPr lang="es-ES" sz="2000" dirty="0" smtClean="0"/>
                <a:t>. exón 20 (T790M)</a:t>
              </a:r>
            </a:p>
          </p:txBody>
        </p:sp>
        <p:sp>
          <p:nvSpPr>
            <p:cNvPr id="59" name="58 Abrir llave"/>
            <p:cNvSpPr/>
            <p:nvPr/>
          </p:nvSpPr>
          <p:spPr>
            <a:xfrm>
              <a:off x="3357554" y="5643578"/>
              <a:ext cx="214314" cy="928694"/>
            </a:xfrm>
            <a:prstGeom prst="leftBrac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3" name="62 Grupo"/>
          <p:cNvGrpSpPr/>
          <p:nvPr/>
        </p:nvGrpSpPr>
        <p:grpSpPr>
          <a:xfrm>
            <a:off x="6286512" y="5572140"/>
            <a:ext cx="2643206" cy="1071570"/>
            <a:chOff x="6286512" y="5572140"/>
            <a:chExt cx="2643206" cy="1071570"/>
          </a:xfrm>
        </p:grpSpPr>
        <p:sp>
          <p:nvSpPr>
            <p:cNvPr id="61" name="60 Flecha a la derecha con bandas"/>
            <p:cNvSpPr/>
            <p:nvPr/>
          </p:nvSpPr>
          <p:spPr>
            <a:xfrm>
              <a:off x="6286512" y="5929330"/>
              <a:ext cx="428628" cy="357190"/>
            </a:xfrm>
            <a:prstGeom prst="stripedRightArrow">
              <a:avLst/>
            </a:prstGeom>
            <a:solidFill>
              <a:schemeClr val="accent1">
                <a:alpha val="25000"/>
              </a:schemeClr>
            </a:solidFill>
            <a:scene3d>
              <a:camera prst="orthographicFront"/>
              <a:lightRig rig="threePt" dir="t"/>
            </a:scene3d>
            <a:sp3d prstMaterial="soft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2" name="61 Rectángulo redondeado"/>
            <p:cNvSpPr/>
            <p:nvPr/>
          </p:nvSpPr>
          <p:spPr>
            <a:xfrm>
              <a:off x="6858016" y="5572140"/>
              <a:ext cx="2071702" cy="107157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66000"/>
              </a:schemeClr>
            </a:solidFill>
            <a:ln>
              <a:solidFill>
                <a:schemeClr val="tx2">
                  <a:lumMod val="60000"/>
                  <a:lumOff val="40000"/>
                  <a:alpha val="53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chemeClr val="tx1"/>
                  </a:solidFill>
                </a:rPr>
                <a:t>INHIBIDOR</a:t>
              </a:r>
            </a:p>
            <a:p>
              <a:pPr algn="ctr"/>
              <a:r>
                <a:rPr lang="es-ES" b="1" dirty="0" smtClean="0">
                  <a:solidFill>
                    <a:schemeClr val="tx1"/>
                  </a:solidFill>
                </a:rPr>
                <a:t>IRREVERSIBLE</a:t>
              </a:r>
            </a:p>
            <a:p>
              <a:pPr algn="ctr"/>
              <a:r>
                <a:rPr lang="es-ES" b="1" dirty="0" smtClean="0">
                  <a:solidFill>
                    <a:schemeClr val="tx1"/>
                  </a:solidFill>
                </a:rPr>
                <a:t>SELECTIVO T790M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6" name="65 Rectángulo redondeado"/>
          <p:cNvSpPr/>
          <p:nvPr/>
        </p:nvSpPr>
        <p:spPr>
          <a:xfrm>
            <a:off x="6572264" y="1142984"/>
            <a:ext cx="2428892" cy="57150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66000"/>
            </a:schemeClr>
          </a:solidFill>
          <a:ln>
            <a:solidFill>
              <a:schemeClr val="tx2">
                <a:lumMod val="60000"/>
                <a:lumOff val="40000"/>
                <a:alpha val="53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chemeClr val="tx1"/>
                </a:solidFill>
              </a:rPr>
              <a:t>JUNIO 2014</a:t>
            </a:r>
            <a:endParaRPr lang="es-ES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14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0" grpId="0" animBg="1"/>
      <p:bldP spid="6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Título"/>
          <p:cNvSpPr txBox="1">
            <a:spLocks/>
          </p:cNvSpPr>
          <p:nvPr/>
        </p:nvSpPr>
        <p:spPr>
          <a:xfrm>
            <a:off x="285720" y="285728"/>
            <a:ext cx="8572560" cy="10001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2">
                <a:lumMod val="60000"/>
                <a:lumOff val="40000"/>
                <a:alpha val="47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 fontScale="97500"/>
          </a:bodyPr>
          <a:lstStyle/>
          <a:p>
            <a:pPr algn="ctr">
              <a:defRPr/>
            </a:pPr>
            <a:r>
              <a:rPr lang="es-ES" sz="4400" b="1" kern="0" dirty="0" smtClean="0">
                <a:solidFill>
                  <a:srgbClr val="FFFFFF"/>
                </a:solidFill>
                <a:latin typeface="Calibri" pitchFamily="34" charset="0"/>
              </a:rPr>
              <a:t>TRATAMIENTO Y EVOLUCIÓN</a:t>
            </a:r>
            <a:endParaRPr lang="es-ES" sz="4400" b="1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49" name="48 Conector recto"/>
          <p:cNvCxnSpPr/>
          <p:nvPr/>
        </p:nvCxnSpPr>
        <p:spPr>
          <a:xfrm rot="10800000">
            <a:off x="3000364" y="2251968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428860" y="5286388"/>
            <a:ext cx="6429420" cy="1277273"/>
          </a:xfrm>
          <a:prstGeom prst="rect">
            <a:avLst/>
          </a:prstGeom>
          <a:noFill/>
          <a:ln w="38100">
            <a:solidFill>
              <a:schemeClr val="accent1">
                <a:lumMod val="75000"/>
                <a:alpha val="61000"/>
              </a:schemeClr>
            </a:solidFill>
            <a:miter lim="800000"/>
            <a:headEnd/>
            <a:tailEnd/>
          </a:ln>
        </p:spPr>
        <p:txBody>
          <a:bodyPr wrap="square" bIns="0">
            <a:spAutoFit/>
          </a:bodyPr>
          <a:lstStyle/>
          <a:p>
            <a:pPr algn="just">
              <a:spcBef>
                <a:spcPct val="5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ES" sz="2000" dirty="0" smtClean="0"/>
              <a:t> Práctica desaparición de nódulos pulmonares bilaterales.</a:t>
            </a:r>
          </a:p>
          <a:p>
            <a:pPr algn="just">
              <a:spcBef>
                <a:spcPct val="5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ES" sz="2000" dirty="0" smtClean="0"/>
              <a:t> Importante disminución de las lesiones hepáticas.</a:t>
            </a:r>
          </a:p>
          <a:p>
            <a:pPr algn="just">
              <a:spcBef>
                <a:spcPct val="5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ES" sz="2000" dirty="0" smtClean="0"/>
              <a:t>  Persistencia de infiltración ósea.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214282" y="5286388"/>
            <a:ext cx="2071702" cy="128588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66000"/>
            </a:schemeClr>
          </a:solidFill>
          <a:ln>
            <a:solidFill>
              <a:schemeClr val="tx2">
                <a:lumMod val="60000"/>
                <a:lumOff val="40000"/>
                <a:alpha val="53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RESPUESTA PARCIAL MAYOR</a:t>
            </a:r>
            <a:endParaRPr lang="es-ES" b="1" dirty="0">
              <a:solidFill>
                <a:schemeClr val="tx1"/>
              </a:solidFill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271356" y="1571612"/>
            <a:ext cx="8586924" cy="3500462"/>
            <a:chOff x="271356" y="1571612"/>
            <a:chExt cx="8586924" cy="350046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1356" y="1571612"/>
              <a:ext cx="8586924" cy="3500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6 Elipse"/>
            <p:cNvSpPr/>
            <p:nvPr/>
          </p:nvSpPr>
          <p:spPr>
            <a:xfrm>
              <a:off x="5572132" y="3643314"/>
              <a:ext cx="785818" cy="57150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Elipse"/>
            <p:cNvSpPr/>
            <p:nvPr/>
          </p:nvSpPr>
          <p:spPr>
            <a:xfrm>
              <a:off x="714348" y="2928934"/>
              <a:ext cx="785818" cy="57150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077148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1"/>
                </a:solidFill>
              </a:rPr>
              <a:t>Tratamiento con AZD9291</a:t>
            </a:r>
            <a:endParaRPr lang="es-ES" b="1" dirty="0">
              <a:solidFill>
                <a:schemeClr val="accent1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957" y="1556792"/>
            <a:ext cx="8917043" cy="245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8 Grupo"/>
          <p:cNvGrpSpPr/>
          <p:nvPr/>
        </p:nvGrpSpPr>
        <p:grpSpPr>
          <a:xfrm>
            <a:off x="179512" y="4149080"/>
            <a:ext cx="6192688" cy="2363154"/>
            <a:chOff x="271356" y="1571612"/>
            <a:chExt cx="8586924" cy="350046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1356" y="1571612"/>
              <a:ext cx="8586924" cy="3500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6 Elipse"/>
            <p:cNvSpPr/>
            <p:nvPr/>
          </p:nvSpPr>
          <p:spPr>
            <a:xfrm>
              <a:off x="5572132" y="3643314"/>
              <a:ext cx="785818" cy="57150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Elipse"/>
            <p:cNvSpPr/>
            <p:nvPr/>
          </p:nvSpPr>
          <p:spPr>
            <a:xfrm>
              <a:off x="714348" y="2928934"/>
              <a:ext cx="785818" cy="57150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37848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4F81BD"/>
                </a:solidFill>
              </a:rPr>
              <a:t>Tratamiento a la progresión de </a:t>
            </a:r>
            <a:r>
              <a:rPr lang="es-ES" b="1" dirty="0" err="1">
                <a:solidFill>
                  <a:srgbClr val="4F81BD"/>
                </a:solidFill>
              </a:rPr>
              <a:t>TKi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800000"/>
                </a:solidFill>
              </a:rPr>
              <a:t>Quimioterapia</a:t>
            </a:r>
          </a:p>
          <a:p>
            <a:r>
              <a:rPr lang="es-ES" dirty="0" smtClean="0"/>
              <a:t>Inmunoterapia</a:t>
            </a:r>
          </a:p>
          <a:p>
            <a:r>
              <a:rPr lang="es-ES" dirty="0" smtClean="0"/>
              <a:t>Mantener </a:t>
            </a:r>
            <a:r>
              <a:rPr lang="es-ES" dirty="0" err="1" smtClean="0"/>
              <a:t>Tki</a:t>
            </a:r>
            <a:r>
              <a:rPr lang="es-ES" dirty="0" smtClean="0"/>
              <a:t> +/- QT</a:t>
            </a:r>
          </a:p>
          <a:p>
            <a:r>
              <a:rPr lang="es-ES" dirty="0" err="1" smtClean="0"/>
              <a:t>Tki</a:t>
            </a:r>
            <a:r>
              <a:rPr lang="es-ES" dirty="0" smtClean="0"/>
              <a:t> 2ª generación</a:t>
            </a:r>
          </a:p>
          <a:p>
            <a:r>
              <a:rPr lang="es-ES" dirty="0" err="1" smtClean="0"/>
              <a:t>Afatinib</a:t>
            </a:r>
            <a:r>
              <a:rPr lang="es-ES" dirty="0" smtClean="0"/>
              <a:t> + </a:t>
            </a:r>
            <a:r>
              <a:rPr lang="es-ES" dirty="0" err="1" smtClean="0"/>
              <a:t>Cetuximab</a:t>
            </a:r>
            <a:endParaRPr lang="es-ES" dirty="0" smtClean="0"/>
          </a:p>
          <a:p>
            <a:r>
              <a:rPr lang="es-ES" dirty="0" err="1" smtClean="0"/>
              <a:t>Tki</a:t>
            </a:r>
            <a:r>
              <a:rPr lang="es-ES" dirty="0" smtClean="0"/>
              <a:t> 3ª </a:t>
            </a:r>
            <a:r>
              <a:rPr lang="es-ES" dirty="0" err="1" smtClean="0"/>
              <a:t>generació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4428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5-03-04 a las 5.46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21"/>
            <a:ext cx="9144000" cy="687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2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4F81BD"/>
                </a:solidFill>
              </a:rPr>
              <a:t>Tratamiento a la progresión de </a:t>
            </a:r>
            <a:r>
              <a:rPr lang="es-ES" b="1" dirty="0" err="1">
                <a:solidFill>
                  <a:srgbClr val="4F81BD"/>
                </a:solidFill>
              </a:rPr>
              <a:t>TKi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Quimioterapia</a:t>
            </a:r>
          </a:p>
          <a:p>
            <a:r>
              <a:rPr lang="es-ES" b="1" dirty="0" smtClean="0">
                <a:solidFill>
                  <a:srgbClr val="800000"/>
                </a:solidFill>
              </a:rPr>
              <a:t>Inmunoterapia</a:t>
            </a:r>
          </a:p>
          <a:p>
            <a:r>
              <a:rPr lang="es-ES" dirty="0" smtClean="0"/>
              <a:t>Mantener </a:t>
            </a:r>
            <a:r>
              <a:rPr lang="es-ES" dirty="0" err="1" smtClean="0"/>
              <a:t>Tki</a:t>
            </a:r>
            <a:r>
              <a:rPr lang="es-ES" dirty="0" smtClean="0"/>
              <a:t> +/- QT</a:t>
            </a:r>
          </a:p>
          <a:p>
            <a:r>
              <a:rPr lang="es-ES" dirty="0" err="1" smtClean="0"/>
              <a:t>Tki</a:t>
            </a:r>
            <a:r>
              <a:rPr lang="es-ES" dirty="0" smtClean="0"/>
              <a:t> 2ª generación</a:t>
            </a:r>
          </a:p>
          <a:p>
            <a:r>
              <a:rPr lang="es-ES" dirty="0" err="1" smtClean="0"/>
              <a:t>Afatinib</a:t>
            </a:r>
            <a:r>
              <a:rPr lang="es-ES" dirty="0" smtClean="0"/>
              <a:t> + </a:t>
            </a:r>
            <a:r>
              <a:rPr lang="es-ES" dirty="0" err="1" smtClean="0"/>
              <a:t>Cetuximab</a:t>
            </a:r>
            <a:endParaRPr lang="es-ES" dirty="0" smtClean="0"/>
          </a:p>
          <a:p>
            <a:r>
              <a:rPr lang="es-ES" dirty="0" err="1" smtClean="0"/>
              <a:t>Tki</a:t>
            </a:r>
            <a:r>
              <a:rPr lang="es-ES" dirty="0" smtClean="0"/>
              <a:t> 3ª </a:t>
            </a:r>
            <a:r>
              <a:rPr lang="es-ES" dirty="0" err="1" smtClean="0"/>
              <a:t>generació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6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5-03-04 a las 5.47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84"/>
            <a:ext cx="9144000" cy="679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425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4055</Words>
  <Application>Microsoft Macintosh PowerPoint</Application>
  <PresentationFormat>Presentación en pantalla (4:3)</PresentationFormat>
  <Paragraphs>846</Paragraphs>
  <Slides>55</Slides>
  <Notes>15</Notes>
  <HiddenSlides>14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55</vt:i4>
      </vt:variant>
    </vt:vector>
  </HeadingPairs>
  <TitlesOfParts>
    <vt:vector size="57" baseType="lpstr">
      <vt:lpstr>Tema de Office</vt:lpstr>
      <vt:lpstr>1_Tema de Office</vt:lpstr>
      <vt:lpstr>Tratamiento de segunda línea (post-TKI) en pacientes con CNMP avanzado y mutaciones activadoras del EGFR</vt:lpstr>
      <vt:lpstr>Ensayos fase III de iTK de EGFR de 1ª generación en pacientes EGFR +</vt:lpstr>
      <vt:lpstr>Phase III trials in EGFR +</vt:lpstr>
      <vt:lpstr>Mecanismos de resistencia a los TKi</vt:lpstr>
      <vt:lpstr>Tratamiento a la progresión de TKi</vt:lpstr>
      <vt:lpstr>Tratamiento a la progresión de TKi</vt:lpstr>
      <vt:lpstr>Presentación de PowerPoint</vt:lpstr>
      <vt:lpstr>Tratamiento a la progresión de TKi</vt:lpstr>
      <vt:lpstr>Presentación de PowerPoint</vt:lpstr>
      <vt:lpstr>Presentación de PowerPoint</vt:lpstr>
      <vt:lpstr>Tratamiento a la progresión de TKi</vt:lpstr>
      <vt:lpstr>ASPIRATION: first-line erlotinib (E) until and beyond RECIST progression (PD) in Asian patients (pts) with EGFR mutation-positive (mut+) NSCLC</vt:lpstr>
      <vt:lpstr>Presentación de PowerPoint</vt:lpstr>
      <vt:lpstr>Gefitinib/chemotherapy vs chemotherapy in EGFR mutation-positive NSCLC after progression on first-line gefitinib: The phase III, randomised IMPRESS study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Tratamiento a la progresión de TKi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LUX-Lung 5: diseño del estudio</vt:lpstr>
      <vt:lpstr>Parte B del estudio LUX-Lung 5: Características basales   </vt:lpstr>
      <vt:lpstr>Criterio principal de valoración de la parte B del estudio LUX-Lung 5: SLP en revisión del investigador</vt:lpstr>
      <vt:lpstr>Parte B del estudio LUX-Lung 5: TRO y TCE  </vt:lpstr>
      <vt:lpstr>Parte B del estudio LUX-Lung 5: Líneas de tratamiento posteriores</vt:lpstr>
      <vt:lpstr>Parte B del estudio LUX-Lung 5: Supervivencia global</vt:lpstr>
      <vt:lpstr>Presentación de PowerPoint</vt:lpstr>
      <vt:lpstr>Presentación de PowerPoint</vt:lpstr>
      <vt:lpstr>Tratamiento a la progresión de TKi</vt:lpstr>
      <vt:lpstr> Inhibición doble del EGFR con afatinib y con cetuximab en el CPNM con mutación del EGFR resistente a inhibidores de la cinasa con y sin mutaciones T790M (AfaCet)</vt:lpstr>
      <vt:lpstr>AfaCet: Características basales</vt:lpstr>
      <vt:lpstr>AfaCet: Tasas de respuesta confirmadas según RECIST y supervivencia libre de progresión</vt:lpstr>
      <vt:lpstr>AfaCet: Espectrograma</vt:lpstr>
      <vt:lpstr>Tratamiento a la progresión de TKi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Tratamiento con AZD9291</vt:lpstr>
    </vt:vector>
  </TitlesOfParts>
  <Company>Hospital La FE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Progresos terapéuticos en cáncer de pulmón Adenocarcinoma fármacos multidiana: ¿Son reales las expectativas?</dc:title>
  <dc:creator>OSCAR JOSE JUAN VIDAL</dc:creator>
  <cp:lastModifiedBy>Oscar Juan Vidal</cp:lastModifiedBy>
  <cp:revision>95</cp:revision>
  <dcterms:created xsi:type="dcterms:W3CDTF">2014-11-20T16:07:17Z</dcterms:created>
  <dcterms:modified xsi:type="dcterms:W3CDTF">2015-04-25T07:30:06Z</dcterms:modified>
</cp:coreProperties>
</file>